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9">
  <p:sldMasterIdLst>
    <p:sldMasterId id="2147483660" r:id="rId1"/>
    <p:sldMasterId id="2147483678" r:id="rId2"/>
  </p:sldMasterIdLst>
  <p:notesMasterIdLst>
    <p:notesMasterId r:id="rId28"/>
  </p:notesMasterIdLst>
  <p:sldIdLst>
    <p:sldId id="329" r:id="rId3"/>
    <p:sldId id="716" r:id="rId4"/>
    <p:sldId id="717" r:id="rId5"/>
    <p:sldId id="737" r:id="rId6"/>
    <p:sldId id="754" r:id="rId7"/>
    <p:sldId id="738" r:id="rId8"/>
    <p:sldId id="718" r:id="rId9"/>
    <p:sldId id="739" r:id="rId10"/>
    <p:sldId id="330" r:id="rId11"/>
    <p:sldId id="734" r:id="rId12"/>
    <p:sldId id="740" r:id="rId13"/>
    <p:sldId id="742" r:id="rId14"/>
    <p:sldId id="743" r:id="rId15"/>
    <p:sldId id="741" r:id="rId16"/>
    <p:sldId id="744" r:id="rId17"/>
    <p:sldId id="755" r:id="rId18"/>
    <p:sldId id="745" r:id="rId19"/>
    <p:sldId id="746" r:id="rId20"/>
    <p:sldId id="747" r:id="rId21"/>
    <p:sldId id="748" r:id="rId22"/>
    <p:sldId id="749" r:id="rId23"/>
    <p:sldId id="750" r:id="rId24"/>
    <p:sldId id="752" r:id="rId25"/>
    <p:sldId id="753" r:id="rId26"/>
    <p:sldId id="261" r:id="rId27"/>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EB56576-1853-4AD4-823D-8DD30B3404F3}">
          <p14:sldIdLst>
            <p14:sldId id="329"/>
            <p14:sldId id="716"/>
            <p14:sldId id="717"/>
            <p14:sldId id="737"/>
            <p14:sldId id="754"/>
            <p14:sldId id="738"/>
            <p14:sldId id="718"/>
            <p14:sldId id="739"/>
            <p14:sldId id="330"/>
            <p14:sldId id="734"/>
            <p14:sldId id="740"/>
            <p14:sldId id="742"/>
            <p14:sldId id="743"/>
            <p14:sldId id="741"/>
            <p14:sldId id="744"/>
            <p14:sldId id="755"/>
            <p14:sldId id="745"/>
            <p14:sldId id="746"/>
            <p14:sldId id="747"/>
            <p14:sldId id="748"/>
            <p14:sldId id="749"/>
            <p14:sldId id="750"/>
            <p14:sldId id="752"/>
            <p14:sldId id="753"/>
            <p14:sldId id="261"/>
          </p14:sldIdLst>
        </p14:section>
        <p14:section name="Untitled Section" id="{AE69C9E4-0120-4C98-8008-4FE5766ACC5D}">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ravin Pillay" initials="PP" lastIdx="4" clrIdx="0">
    <p:extLst>
      <p:ext uri="{19B8F6BF-5375-455C-9EA6-DF929625EA0E}">
        <p15:presenceInfo xmlns:p15="http://schemas.microsoft.com/office/powerpoint/2012/main" userId="S-1-5-21-1123561945-790525478-725345543-1647" providerId="AD"/>
      </p:ext>
    </p:extLst>
  </p:cmAuthor>
  <p:cmAuthor id="2" name="Jabulani Ngubane" initials="JN" lastIdx="1" clrIdx="1">
    <p:extLst>
      <p:ext uri="{19B8F6BF-5375-455C-9EA6-DF929625EA0E}">
        <p15:presenceInfo xmlns:p15="http://schemas.microsoft.com/office/powerpoint/2012/main" userId="S-1-5-21-3915157529-123335890-4247012418-2670" providerId="AD"/>
      </p:ext>
    </p:extLst>
  </p:cmAuthor>
  <p:cmAuthor id="3" name="Edward" initials="E" lastIdx="2" clrIdx="2">
    <p:extLst>
      <p:ext uri="{19B8F6BF-5375-455C-9EA6-DF929625EA0E}">
        <p15:presenceInfo xmlns:p15="http://schemas.microsoft.com/office/powerpoint/2012/main" userId="8480b3208505e7a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165" autoAdjust="0"/>
  </p:normalViewPr>
  <p:slideViewPr>
    <p:cSldViewPr snapToGrid="0">
      <p:cViewPr varScale="1">
        <p:scale>
          <a:sx n="70" d="100"/>
          <a:sy n="70" d="100"/>
        </p:scale>
        <p:origin x="536" y="52"/>
      </p:cViewPr>
      <p:guideLst/>
    </p:cSldViewPr>
  </p:slideViewPr>
  <p:notesTextViewPr>
    <p:cViewPr>
      <p:scale>
        <a:sx n="1" d="1"/>
        <a:sy n="1" d="1"/>
      </p:scale>
      <p:origin x="0" y="0"/>
    </p:cViewPr>
  </p:notesTextViewPr>
  <p:sorterViewPr>
    <p:cViewPr varScale="1">
      <p:scale>
        <a:sx n="100" d="100"/>
        <a:sy n="100" d="100"/>
      </p:scale>
      <p:origin x="0" y="-388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heki Mabika" userId="6dfa0315-de94-4554-bf78-cf54a9496b88" providerId="ADAL" clId="{F9A87F39-D492-4064-A997-C908AD06AFE2}"/>
    <pc:docChg chg="modSld">
      <pc:chgData name="Bheki Mabika" userId="6dfa0315-de94-4554-bf78-cf54a9496b88" providerId="ADAL" clId="{F9A87F39-D492-4064-A997-C908AD06AFE2}" dt="2025-05-08T10:39:05.940" v="11" actId="20577"/>
      <pc:docMkLst>
        <pc:docMk/>
      </pc:docMkLst>
      <pc:sldChg chg="modSp mod">
        <pc:chgData name="Bheki Mabika" userId="6dfa0315-de94-4554-bf78-cf54a9496b88" providerId="ADAL" clId="{F9A87F39-D492-4064-A997-C908AD06AFE2}" dt="2025-05-08T10:39:05.940" v="11" actId="20577"/>
        <pc:sldMkLst>
          <pc:docMk/>
          <pc:sldMk cId="2423307043" sldId="742"/>
        </pc:sldMkLst>
        <pc:graphicFrameChg chg="modGraphic">
          <ac:chgData name="Bheki Mabika" userId="6dfa0315-de94-4554-bf78-cf54a9496b88" providerId="ADAL" clId="{F9A87F39-D492-4064-A997-C908AD06AFE2}" dt="2025-05-08T10:39:05.940" v="11" actId="20577"/>
          <ac:graphicFrameMkLst>
            <pc:docMk/>
            <pc:sldMk cId="2423307043" sldId="742"/>
            <ac:graphicFrameMk id="8" creationId="{7A62376E-F432-490F-BCCE-D94600216E96}"/>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D2BD0B-6634-45E9-BD32-62EBE3ECCB75}" type="doc">
      <dgm:prSet loTypeId="urn:microsoft.com/office/officeart/2005/8/layout/list1" loCatId="list" qsTypeId="urn:microsoft.com/office/officeart/2005/8/quickstyle/simple1" qsCatId="simple" csTypeId="urn:microsoft.com/office/officeart/2005/8/colors/accent1_2" csCatId="accent1" phldr="1"/>
      <dgm:spPr/>
    </dgm:pt>
    <dgm:pt modelId="{0AE2254D-50C9-4BDA-ADEC-B66CDE6DEE87}">
      <dgm:prSet phldrT="[Text]"/>
      <dgm:spPr/>
      <dgm:t>
        <a:bodyPr/>
        <a:lstStyle/>
        <a:p>
          <a:r>
            <a:rPr lang="en-ZA" dirty="0"/>
            <a:t>Vision</a:t>
          </a:r>
        </a:p>
      </dgm:t>
    </dgm:pt>
    <dgm:pt modelId="{39921677-E4F2-4109-BBB5-B654AE9AC601}" type="parTrans" cxnId="{A1557E38-B9D7-4403-8FCF-F52C608B7534}">
      <dgm:prSet/>
      <dgm:spPr/>
      <dgm:t>
        <a:bodyPr/>
        <a:lstStyle/>
        <a:p>
          <a:endParaRPr lang="en-ZA"/>
        </a:p>
      </dgm:t>
    </dgm:pt>
    <dgm:pt modelId="{E7A01F2E-C19F-4F02-97DF-3F6F23F06D41}" type="sibTrans" cxnId="{A1557E38-B9D7-4403-8FCF-F52C608B7534}">
      <dgm:prSet/>
      <dgm:spPr/>
      <dgm:t>
        <a:bodyPr/>
        <a:lstStyle/>
        <a:p>
          <a:endParaRPr lang="en-ZA"/>
        </a:p>
      </dgm:t>
    </dgm:pt>
    <dgm:pt modelId="{9378A5F4-346B-440F-B57E-6BF070DCFD15}">
      <dgm:prSet phldrT="[Text]"/>
      <dgm:spPr/>
      <dgm:t>
        <a:bodyPr/>
        <a:lstStyle/>
        <a:p>
          <a:r>
            <a:rPr lang="en-ZA" dirty="0"/>
            <a:t>Mission</a:t>
          </a:r>
        </a:p>
      </dgm:t>
    </dgm:pt>
    <dgm:pt modelId="{EB9159F4-EED6-48B0-A35E-73E7C533651C}" type="parTrans" cxnId="{ACC4F318-F8E2-4207-BA0A-910C718B4449}">
      <dgm:prSet/>
      <dgm:spPr/>
      <dgm:t>
        <a:bodyPr/>
        <a:lstStyle/>
        <a:p>
          <a:endParaRPr lang="en-ZA"/>
        </a:p>
      </dgm:t>
    </dgm:pt>
    <dgm:pt modelId="{2D7EDCE7-0819-48E1-9F9E-D0DF6A7E55C8}" type="sibTrans" cxnId="{ACC4F318-F8E2-4207-BA0A-910C718B4449}">
      <dgm:prSet/>
      <dgm:spPr/>
      <dgm:t>
        <a:bodyPr/>
        <a:lstStyle/>
        <a:p>
          <a:endParaRPr lang="en-ZA"/>
        </a:p>
      </dgm:t>
    </dgm:pt>
    <dgm:pt modelId="{61B349EB-B695-4A5D-B248-9F2E54A26E8D}">
      <dgm:prSet phldrT="[Text]"/>
      <dgm:spPr/>
      <dgm:t>
        <a:bodyPr/>
        <a:lstStyle/>
        <a:p>
          <a:r>
            <a:rPr lang="en-ZA" dirty="0"/>
            <a:t>Objective</a:t>
          </a:r>
        </a:p>
      </dgm:t>
    </dgm:pt>
    <dgm:pt modelId="{4713CF9F-289D-43C2-BDA0-70A753D91E69}" type="parTrans" cxnId="{75A00C13-F790-4884-92A5-AEADBA49ED79}">
      <dgm:prSet/>
      <dgm:spPr/>
      <dgm:t>
        <a:bodyPr/>
        <a:lstStyle/>
        <a:p>
          <a:endParaRPr lang="en-ZA"/>
        </a:p>
      </dgm:t>
    </dgm:pt>
    <dgm:pt modelId="{3B2ED1A3-46F8-4ED6-AFA7-A5274651A6B5}" type="sibTrans" cxnId="{75A00C13-F790-4884-92A5-AEADBA49ED79}">
      <dgm:prSet/>
      <dgm:spPr/>
      <dgm:t>
        <a:bodyPr/>
        <a:lstStyle/>
        <a:p>
          <a:endParaRPr lang="en-ZA"/>
        </a:p>
      </dgm:t>
    </dgm:pt>
    <dgm:pt modelId="{3904719F-5383-42F9-AE85-8AB1936D7ED4}">
      <dgm:prSet/>
      <dgm:spPr/>
      <dgm:t>
        <a:bodyPr/>
        <a:lstStyle/>
        <a:p>
          <a:r>
            <a:rPr lang="en-GB" dirty="0"/>
            <a:t>To protect, conserve, and present the Park</a:t>
          </a:r>
          <a:endParaRPr lang="en-ZA" dirty="0"/>
        </a:p>
      </dgm:t>
    </dgm:pt>
    <dgm:pt modelId="{31633C93-0449-4929-83A8-954156394B5B}" type="parTrans" cxnId="{30B0DE3B-12E5-491F-BC11-1C3896AE0F09}">
      <dgm:prSet/>
      <dgm:spPr/>
      <dgm:t>
        <a:bodyPr/>
        <a:lstStyle/>
        <a:p>
          <a:endParaRPr lang="en-ZA"/>
        </a:p>
      </dgm:t>
    </dgm:pt>
    <dgm:pt modelId="{F4DF24E9-420C-4A1E-8E3A-E32FC3C71E67}" type="sibTrans" cxnId="{30B0DE3B-12E5-491F-BC11-1C3896AE0F09}">
      <dgm:prSet/>
      <dgm:spPr/>
      <dgm:t>
        <a:bodyPr/>
        <a:lstStyle/>
        <a:p>
          <a:endParaRPr lang="en-ZA"/>
        </a:p>
      </dgm:t>
    </dgm:pt>
    <dgm:pt modelId="{5F077A0E-B5CF-40BA-8E63-0F73788E319A}">
      <dgm:prSet/>
      <dgm:spPr/>
      <dgm:t>
        <a:bodyPr/>
        <a:lstStyle/>
        <a:p>
          <a:r>
            <a:rPr lang="en-GB" dirty="0"/>
            <a:t>To promote and facilitate optimal tourism and related development in Park</a:t>
          </a:r>
          <a:endParaRPr lang="en-ZA" dirty="0"/>
        </a:p>
      </dgm:t>
    </dgm:pt>
    <dgm:pt modelId="{8028277B-2DCF-4D09-AFFB-AB8A29CC875E}" type="parTrans" cxnId="{CD0C62F1-23A6-473D-A4FF-C0096B42A8DB}">
      <dgm:prSet/>
      <dgm:spPr/>
      <dgm:t>
        <a:bodyPr/>
        <a:lstStyle/>
        <a:p>
          <a:endParaRPr lang="en-ZA"/>
        </a:p>
      </dgm:t>
    </dgm:pt>
    <dgm:pt modelId="{AACA1D54-F98E-4435-86B1-91B69FBCE817}" type="sibTrans" cxnId="{CD0C62F1-23A6-473D-A4FF-C0096B42A8DB}">
      <dgm:prSet/>
      <dgm:spPr/>
      <dgm:t>
        <a:bodyPr/>
        <a:lstStyle/>
        <a:p>
          <a:endParaRPr lang="en-ZA"/>
        </a:p>
      </dgm:t>
    </dgm:pt>
    <dgm:pt modelId="{CB9C55E4-A5D2-41C2-878D-E46CEF5C7421}">
      <dgm:prSet/>
      <dgm:spPr/>
      <dgm:t>
        <a:bodyPr/>
        <a:lstStyle/>
        <a:p>
          <a:r>
            <a:rPr lang="en-GB" dirty="0"/>
            <a:t>To encourage job creation and ensure benefit flow to communities</a:t>
          </a:r>
          <a:endParaRPr lang="en-ZA" dirty="0"/>
        </a:p>
      </dgm:t>
    </dgm:pt>
    <dgm:pt modelId="{F82F5BEA-EFD5-4089-8219-143355D5A43F}" type="parTrans" cxnId="{7AB3AB3B-EBB2-4597-89B5-A9F5B98A0BC9}">
      <dgm:prSet/>
      <dgm:spPr/>
      <dgm:t>
        <a:bodyPr/>
        <a:lstStyle/>
        <a:p>
          <a:endParaRPr lang="en-ZA"/>
        </a:p>
      </dgm:t>
    </dgm:pt>
    <dgm:pt modelId="{71B53CEA-DD96-4DD6-8286-1B4BD7830A80}" type="sibTrans" cxnId="{7AB3AB3B-EBB2-4597-89B5-A9F5B98A0BC9}">
      <dgm:prSet/>
      <dgm:spPr/>
      <dgm:t>
        <a:bodyPr/>
        <a:lstStyle/>
        <a:p>
          <a:endParaRPr lang="en-ZA"/>
        </a:p>
      </dgm:t>
    </dgm:pt>
    <dgm:pt modelId="{DB0CFBB2-25C2-418E-96DE-E4633C91E083}">
      <dgm:prSet/>
      <dgm:spPr/>
      <dgm:t>
        <a:bodyPr/>
        <a:lstStyle/>
        <a:p>
          <a:r>
            <a:rPr lang="en-GB" dirty="0"/>
            <a:t>To financial sustainability.</a:t>
          </a:r>
          <a:endParaRPr lang="en-ZA" dirty="0"/>
        </a:p>
      </dgm:t>
    </dgm:pt>
    <dgm:pt modelId="{1AA89230-FEE7-49B4-817A-FE9C88EE91E0}" type="parTrans" cxnId="{DE3D68C8-49D8-41C9-8F7F-49AC932B25C7}">
      <dgm:prSet/>
      <dgm:spPr/>
      <dgm:t>
        <a:bodyPr/>
        <a:lstStyle/>
        <a:p>
          <a:endParaRPr lang="en-ZA"/>
        </a:p>
      </dgm:t>
    </dgm:pt>
    <dgm:pt modelId="{1213D87E-CC66-4913-8056-B1858ADBC06D}" type="sibTrans" cxnId="{DE3D68C8-49D8-41C9-8F7F-49AC932B25C7}">
      <dgm:prSet/>
      <dgm:spPr/>
      <dgm:t>
        <a:bodyPr/>
        <a:lstStyle/>
        <a:p>
          <a:endParaRPr lang="en-ZA"/>
        </a:p>
      </dgm:t>
    </dgm:pt>
    <dgm:pt modelId="{CD2E3BCD-C274-4E31-AA24-3ADC179DB2BC}">
      <dgm:prSet/>
      <dgm:spPr/>
      <dgm:t>
        <a:bodyPr/>
        <a:lstStyle/>
        <a:p>
          <a:r>
            <a:rPr lang="en-ZA" dirty="0"/>
            <a:t>A renowned World Heritage Park where wonders never End.</a:t>
          </a:r>
        </a:p>
      </dgm:t>
    </dgm:pt>
    <dgm:pt modelId="{8B71228D-A364-4745-9128-4E96D6E4713E}" type="parTrans" cxnId="{8BCA7AFD-2F5C-4598-B9CF-55EC85AECE84}">
      <dgm:prSet/>
      <dgm:spPr/>
      <dgm:t>
        <a:bodyPr/>
        <a:lstStyle/>
        <a:p>
          <a:endParaRPr lang="en-ZA"/>
        </a:p>
      </dgm:t>
    </dgm:pt>
    <dgm:pt modelId="{2BC12277-2639-4F69-B392-E45E7264C966}" type="sibTrans" cxnId="{8BCA7AFD-2F5C-4598-B9CF-55EC85AECE84}">
      <dgm:prSet/>
      <dgm:spPr/>
      <dgm:t>
        <a:bodyPr/>
        <a:lstStyle/>
        <a:p>
          <a:endParaRPr lang="en-ZA"/>
        </a:p>
      </dgm:t>
    </dgm:pt>
    <dgm:pt modelId="{DD1E5B7A-B7B2-42EC-979A-329C4FE73B0C}">
      <dgm:prSet/>
      <dgm:spPr/>
      <dgm:t>
        <a:bodyPr/>
        <a:lstStyle/>
        <a:p>
          <a:r>
            <a:rPr lang="en-ZA" dirty="0"/>
            <a:t>To be a World Heritage Site celebrated for its sustainable conservation practices, offering unparalleled experiences and equitable sharing of benefits. Through applying sustainable commercialisation practices, biodiversity conservation and community development to protect, preserve and present iSimangaliso Wetland Park for local and global appreciation.</a:t>
          </a:r>
        </a:p>
      </dgm:t>
    </dgm:pt>
    <dgm:pt modelId="{6ADFA80A-B643-4101-84DA-E3BF4E20E590}" type="parTrans" cxnId="{3722C5D1-2931-4986-9E47-E56664ABDB2A}">
      <dgm:prSet/>
      <dgm:spPr/>
      <dgm:t>
        <a:bodyPr/>
        <a:lstStyle/>
        <a:p>
          <a:endParaRPr lang="en-ZA"/>
        </a:p>
      </dgm:t>
    </dgm:pt>
    <dgm:pt modelId="{0FEA8AA0-8696-4EAD-9359-F8B8B9982717}" type="sibTrans" cxnId="{3722C5D1-2931-4986-9E47-E56664ABDB2A}">
      <dgm:prSet/>
      <dgm:spPr/>
      <dgm:t>
        <a:bodyPr/>
        <a:lstStyle/>
        <a:p>
          <a:endParaRPr lang="en-ZA"/>
        </a:p>
      </dgm:t>
    </dgm:pt>
    <dgm:pt modelId="{C851E295-9D65-4CE3-B2A0-D2E67425FAB5}" type="pres">
      <dgm:prSet presAssocID="{E9D2BD0B-6634-45E9-BD32-62EBE3ECCB75}" presName="linear" presStyleCnt="0">
        <dgm:presLayoutVars>
          <dgm:dir/>
          <dgm:animLvl val="lvl"/>
          <dgm:resizeHandles val="exact"/>
        </dgm:presLayoutVars>
      </dgm:prSet>
      <dgm:spPr/>
    </dgm:pt>
    <dgm:pt modelId="{B4B765DB-8D0F-4172-AA6C-B8EDA28C40D7}" type="pres">
      <dgm:prSet presAssocID="{0AE2254D-50C9-4BDA-ADEC-B66CDE6DEE87}" presName="parentLin" presStyleCnt="0"/>
      <dgm:spPr/>
    </dgm:pt>
    <dgm:pt modelId="{53E7164E-F9A4-4292-8E09-7097CF90A433}" type="pres">
      <dgm:prSet presAssocID="{0AE2254D-50C9-4BDA-ADEC-B66CDE6DEE87}" presName="parentLeftMargin" presStyleLbl="node1" presStyleIdx="0" presStyleCnt="3"/>
      <dgm:spPr/>
    </dgm:pt>
    <dgm:pt modelId="{280320EE-5D05-4D4B-9EBF-ED2BE9945296}" type="pres">
      <dgm:prSet presAssocID="{0AE2254D-50C9-4BDA-ADEC-B66CDE6DEE87}" presName="parentText" presStyleLbl="node1" presStyleIdx="0" presStyleCnt="3">
        <dgm:presLayoutVars>
          <dgm:chMax val="0"/>
          <dgm:bulletEnabled val="1"/>
        </dgm:presLayoutVars>
      </dgm:prSet>
      <dgm:spPr/>
    </dgm:pt>
    <dgm:pt modelId="{D255EC07-F36E-4F86-B1CD-1566D2E2D36C}" type="pres">
      <dgm:prSet presAssocID="{0AE2254D-50C9-4BDA-ADEC-B66CDE6DEE87}" presName="negativeSpace" presStyleCnt="0"/>
      <dgm:spPr/>
    </dgm:pt>
    <dgm:pt modelId="{1B7FAC7A-D48D-4C60-A01C-17C018A455A1}" type="pres">
      <dgm:prSet presAssocID="{0AE2254D-50C9-4BDA-ADEC-B66CDE6DEE87}" presName="childText" presStyleLbl="conFgAcc1" presStyleIdx="0" presStyleCnt="3">
        <dgm:presLayoutVars>
          <dgm:bulletEnabled val="1"/>
        </dgm:presLayoutVars>
      </dgm:prSet>
      <dgm:spPr/>
    </dgm:pt>
    <dgm:pt modelId="{12D4C766-680E-42C4-9F27-47A547B82F8D}" type="pres">
      <dgm:prSet presAssocID="{E7A01F2E-C19F-4F02-97DF-3F6F23F06D41}" presName="spaceBetweenRectangles" presStyleCnt="0"/>
      <dgm:spPr/>
    </dgm:pt>
    <dgm:pt modelId="{20061D28-615A-4779-8C72-2A1F5F27445C}" type="pres">
      <dgm:prSet presAssocID="{9378A5F4-346B-440F-B57E-6BF070DCFD15}" presName="parentLin" presStyleCnt="0"/>
      <dgm:spPr/>
    </dgm:pt>
    <dgm:pt modelId="{16D8975A-B102-4D94-B4D3-D6F6DC1B3B5B}" type="pres">
      <dgm:prSet presAssocID="{9378A5F4-346B-440F-B57E-6BF070DCFD15}" presName="parentLeftMargin" presStyleLbl="node1" presStyleIdx="0" presStyleCnt="3"/>
      <dgm:spPr/>
    </dgm:pt>
    <dgm:pt modelId="{F5145307-CC25-492D-A9C1-61267A25003D}" type="pres">
      <dgm:prSet presAssocID="{9378A5F4-346B-440F-B57E-6BF070DCFD15}" presName="parentText" presStyleLbl="node1" presStyleIdx="1" presStyleCnt="3">
        <dgm:presLayoutVars>
          <dgm:chMax val="0"/>
          <dgm:bulletEnabled val="1"/>
        </dgm:presLayoutVars>
      </dgm:prSet>
      <dgm:spPr/>
    </dgm:pt>
    <dgm:pt modelId="{FB2B7967-F6BA-4AC1-A45F-1D498E0F3511}" type="pres">
      <dgm:prSet presAssocID="{9378A5F4-346B-440F-B57E-6BF070DCFD15}" presName="negativeSpace" presStyleCnt="0"/>
      <dgm:spPr/>
    </dgm:pt>
    <dgm:pt modelId="{CA3FDB7E-CC6B-40E2-8EA6-BD5235AE4F6B}" type="pres">
      <dgm:prSet presAssocID="{9378A5F4-346B-440F-B57E-6BF070DCFD15}" presName="childText" presStyleLbl="conFgAcc1" presStyleIdx="1" presStyleCnt="3">
        <dgm:presLayoutVars>
          <dgm:bulletEnabled val="1"/>
        </dgm:presLayoutVars>
      </dgm:prSet>
      <dgm:spPr/>
    </dgm:pt>
    <dgm:pt modelId="{F62AD9DC-7700-4F7B-B62B-59A4804FFA23}" type="pres">
      <dgm:prSet presAssocID="{2D7EDCE7-0819-48E1-9F9E-D0DF6A7E55C8}" presName="spaceBetweenRectangles" presStyleCnt="0"/>
      <dgm:spPr/>
    </dgm:pt>
    <dgm:pt modelId="{35CB3658-81F9-4BDE-AEA8-AD703950AB61}" type="pres">
      <dgm:prSet presAssocID="{61B349EB-B695-4A5D-B248-9F2E54A26E8D}" presName="parentLin" presStyleCnt="0"/>
      <dgm:spPr/>
    </dgm:pt>
    <dgm:pt modelId="{CBC99CD3-82F4-4E00-B41D-764FF91AAD32}" type="pres">
      <dgm:prSet presAssocID="{61B349EB-B695-4A5D-B248-9F2E54A26E8D}" presName="parentLeftMargin" presStyleLbl="node1" presStyleIdx="1" presStyleCnt="3"/>
      <dgm:spPr/>
    </dgm:pt>
    <dgm:pt modelId="{187C72B5-4A7B-47B5-8EDE-D3A1005C52E6}" type="pres">
      <dgm:prSet presAssocID="{61B349EB-B695-4A5D-B248-9F2E54A26E8D}" presName="parentText" presStyleLbl="node1" presStyleIdx="2" presStyleCnt="3">
        <dgm:presLayoutVars>
          <dgm:chMax val="0"/>
          <dgm:bulletEnabled val="1"/>
        </dgm:presLayoutVars>
      </dgm:prSet>
      <dgm:spPr/>
    </dgm:pt>
    <dgm:pt modelId="{0E9F18A2-F28E-4467-BA3B-55E76D70E914}" type="pres">
      <dgm:prSet presAssocID="{61B349EB-B695-4A5D-B248-9F2E54A26E8D}" presName="negativeSpace" presStyleCnt="0"/>
      <dgm:spPr/>
    </dgm:pt>
    <dgm:pt modelId="{565F282C-E891-413C-B680-746CA730DA27}" type="pres">
      <dgm:prSet presAssocID="{61B349EB-B695-4A5D-B248-9F2E54A26E8D}" presName="childText" presStyleLbl="conFgAcc1" presStyleIdx="2" presStyleCnt="3">
        <dgm:presLayoutVars>
          <dgm:bulletEnabled val="1"/>
        </dgm:presLayoutVars>
      </dgm:prSet>
      <dgm:spPr/>
    </dgm:pt>
  </dgm:ptLst>
  <dgm:cxnLst>
    <dgm:cxn modelId="{23C17403-B3BB-4534-8C78-5B1C50FDAD43}" type="presOf" srcId="{DB0CFBB2-25C2-418E-96DE-E4633C91E083}" destId="{565F282C-E891-413C-B680-746CA730DA27}" srcOrd="0" destOrd="3" presId="urn:microsoft.com/office/officeart/2005/8/layout/list1"/>
    <dgm:cxn modelId="{9B8DDD0B-AB22-4BCE-BA65-C70D0B1779A6}" type="presOf" srcId="{61B349EB-B695-4A5D-B248-9F2E54A26E8D}" destId="{187C72B5-4A7B-47B5-8EDE-D3A1005C52E6}" srcOrd="1" destOrd="0" presId="urn:microsoft.com/office/officeart/2005/8/layout/list1"/>
    <dgm:cxn modelId="{75A00C13-F790-4884-92A5-AEADBA49ED79}" srcId="{E9D2BD0B-6634-45E9-BD32-62EBE3ECCB75}" destId="{61B349EB-B695-4A5D-B248-9F2E54A26E8D}" srcOrd="2" destOrd="0" parTransId="{4713CF9F-289D-43C2-BDA0-70A753D91E69}" sibTransId="{3B2ED1A3-46F8-4ED6-AFA7-A5274651A6B5}"/>
    <dgm:cxn modelId="{685ACA17-8C0F-4D97-B43A-A92B21D4E31E}" type="presOf" srcId="{9378A5F4-346B-440F-B57E-6BF070DCFD15}" destId="{F5145307-CC25-492D-A9C1-61267A25003D}" srcOrd="1" destOrd="0" presId="urn:microsoft.com/office/officeart/2005/8/layout/list1"/>
    <dgm:cxn modelId="{ACC4F318-F8E2-4207-BA0A-910C718B4449}" srcId="{E9D2BD0B-6634-45E9-BD32-62EBE3ECCB75}" destId="{9378A5F4-346B-440F-B57E-6BF070DCFD15}" srcOrd="1" destOrd="0" parTransId="{EB9159F4-EED6-48B0-A35E-73E7C533651C}" sibTransId="{2D7EDCE7-0819-48E1-9F9E-D0DF6A7E55C8}"/>
    <dgm:cxn modelId="{7839911F-076A-4725-A4BC-731F54837305}" type="presOf" srcId="{5F077A0E-B5CF-40BA-8E63-0F73788E319A}" destId="{565F282C-E891-413C-B680-746CA730DA27}" srcOrd="0" destOrd="1" presId="urn:microsoft.com/office/officeart/2005/8/layout/list1"/>
    <dgm:cxn modelId="{22EB092D-3DCB-4D3F-8DBF-3D262B362854}" type="presOf" srcId="{0AE2254D-50C9-4BDA-ADEC-B66CDE6DEE87}" destId="{280320EE-5D05-4D4B-9EBF-ED2BE9945296}" srcOrd="1" destOrd="0" presId="urn:microsoft.com/office/officeart/2005/8/layout/list1"/>
    <dgm:cxn modelId="{A1557E38-B9D7-4403-8FCF-F52C608B7534}" srcId="{E9D2BD0B-6634-45E9-BD32-62EBE3ECCB75}" destId="{0AE2254D-50C9-4BDA-ADEC-B66CDE6DEE87}" srcOrd="0" destOrd="0" parTransId="{39921677-E4F2-4109-BBB5-B654AE9AC601}" sibTransId="{E7A01F2E-C19F-4F02-97DF-3F6F23F06D41}"/>
    <dgm:cxn modelId="{7AB3AB3B-EBB2-4597-89B5-A9F5B98A0BC9}" srcId="{61B349EB-B695-4A5D-B248-9F2E54A26E8D}" destId="{CB9C55E4-A5D2-41C2-878D-E46CEF5C7421}" srcOrd="2" destOrd="0" parTransId="{F82F5BEA-EFD5-4089-8219-143355D5A43F}" sibTransId="{71B53CEA-DD96-4DD6-8286-1B4BD7830A80}"/>
    <dgm:cxn modelId="{30B0DE3B-12E5-491F-BC11-1C3896AE0F09}" srcId="{61B349EB-B695-4A5D-B248-9F2E54A26E8D}" destId="{3904719F-5383-42F9-AE85-8AB1936D7ED4}" srcOrd="0" destOrd="0" parTransId="{31633C93-0449-4929-83A8-954156394B5B}" sibTransId="{F4DF24E9-420C-4A1E-8E3A-E32FC3C71E67}"/>
    <dgm:cxn modelId="{4D89136A-691A-4312-8D62-ED5FC232C58B}" type="presOf" srcId="{CB9C55E4-A5D2-41C2-878D-E46CEF5C7421}" destId="{565F282C-E891-413C-B680-746CA730DA27}" srcOrd="0" destOrd="2" presId="urn:microsoft.com/office/officeart/2005/8/layout/list1"/>
    <dgm:cxn modelId="{B61C2853-77E3-4A58-9C14-4FCE0CEF1862}" type="presOf" srcId="{DD1E5B7A-B7B2-42EC-979A-329C4FE73B0C}" destId="{CA3FDB7E-CC6B-40E2-8EA6-BD5235AE4F6B}" srcOrd="0" destOrd="0" presId="urn:microsoft.com/office/officeart/2005/8/layout/list1"/>
    <dgm:cxn modelId="{4DF8BD78-4823-4259-96D3-C3CA90F5CCC1}" type="presOf" srcId="{9378A5F4-346B-440F-B57E-6BF070DCFD15}" destId="{16D8975A-B102-4D94-B4D3-D6F6DC1B3B5B}" srcOrd="0" destOrd="0" presId="urn:microsoft.com/office/officeart/2005/8/layout/list1"/>
    <dgm:cxn modelId="{6E4A757D-96EF-40AB-BEF3-365E5DB3B0F7}" type="presOf" srcId="{CD2E3BCD-C274-4E31-AA24-3ADC179DB2BC}" destId="{1B7FAC7A-D48D-4C60-A01C-17C018A455A1}" srcOrd="0" destOrd="0" presId="urn:microsoft.com/office/officeart/2005/8/layout/list1"/>
    <dgm:cxn modelId="{BF1B74AA-A60C-4CDA-A222-893AED41381D}" type="presOf" srcId="{3904719F-5383-42F9-AE85-8AB1936D7ED4}" destId="{565F282C-E891-413C-B680-746CA730DA27}" srcOrd="0" destOrd="0" presId="urn:microsoft.com/office/officeart/2005/8/layout/list1"/>
    <dgm:cxn modelId="{12BDE0AA-8A6F-46DF-B4DC-773CDE8621F5}" type="presOf" srcId="{0AE2254D-50C9-4BDA-ADEC-B66CDE6DEE87}" destId="{53E7164E-F9A4-4292-8E09-7097CF90A433}" srcOrd="0" destOrd="0" presId="urn:microsoft.com/office/officeart/2005/8/layout/list1"/>
    <dgm:cxn modelId="{10AA00B2-6485-4BD2-8E21-CD90D768B410}" type="presOf" srcId="{61B349EB-B695-4A5D-B248-9F2E54A26E8D}" destId="{CBC99CD3-82F4-4E00-B41D-764FF91AAD32}" srcOrd="0" destOrd="0" presId="urn:microsoft.com/office/officeart/2005/8/layout/list1"/>
    <dgm:cxn modelId="{0375C2B5-C6E6-497F-8D94-73C49C9D0E8B}" type="presOf" srcId="{E9D2BD0B-6634-45E9-BD32-62EBE3ECCB75}" destId="{C851E295-9D65-4CE3-B2A0-D2E67425FAB5}" srcOrd="0" destOrd="0" presId="urn:microsoft.com/office/officeart/2005/8/layout/list1"/>
    <dgm:cxn modelId="{DE3D68C8-49D8-41C9-8F7F-49AC932B25C7}" srcId="{61B349EB-B695-4A5D-B248-9F2E54A26E8D}" destId="{DB0CFBB2-25C2-418E-96DE-E4633C91E083}" srcOrd="3" destOrd="0" parTransId="{1AA89230-FEE7-49B4-817A-FE9C88EE91E0}" sibTransId="{1213D87E-CC66-4913-8056-B1858ADBC06D}"/>
    <dgm:cxn modelId="{3722C5D1-2931-4986-9E47-E56664ABDB2A}" srcId="{9378A5F4-346B-440F-B57E-6BF070DCFD15}" destId="{DD1E5B7A-B7B2-42EC-979A-329C4FE73B0C}" srcOrd="0" destOrd="0" parTransId="{6ADFA80A-B643-4101-84DA-E3BF4E20E590}" sibTransId="{0FEA8AA0-8696-4EAD-9359-F8B8B9982717}"/>
    <dgm:cxn modelId="{CD0C62F1-23A6-473D-A4FF-C0096B42A8DB}" srcId="{61B349EB-B695-4A5D-B248-9F2E54A26E8D}" destId="{5F077A0E-B5CF-40BA-8E63-0F73788E319A}" srcOrd="1" destOrd="0" parTransId="{8028277B-2DCF-4D09-AFFB-AB8A29CC875E}" sibTransId="{AACA1D54-F98E-4435-86B1-91B69FBCE817}"/>
    <dgm:cxn modelId="{8BCA7AFD-2F5C-4598-B9CF-55EC85AECE84}" srcId="{0AE2254D-50C9-4BDA-ADEC-B66CDE6DEE87}" destId="{CD2E3BCD-C274-4E31-AA24-3ADC179DB2BC}" srcOrd="0" destOrd="0" parTransId="{8B71228D-A364-4745-9128-4E96D6E4713E}" sibTransId="{2BC12277-2639-4F69-B392-E45E7264C966}"/>
    <dgm:cxn modelId="{4775CEC6-415B-40B8-851F-6D4707981EDD}" type="presParOf" srcId="{C851E295-9D65-4CE3-B2A0-D2E67425FAB5}" destId="{B4B765DB-8D0F-4172-AA6C-B8EDA28C40D7}" srcOrd="0" destOrd="0" presId="urn:microsoft.com/office/officeart/2005/8/layout/list1"/>
    <dgm:cxn modelId="{66025A23-A815-4FB0-A048-7168D428980F}" type="presParOf" srcId="{B4B765DB-8D0F-4172-AA6C-B8EDA28C40D7}" destId="{53E7164E-F9A4-4292-8E09-7097CF90A433}" srcOrd="0" destOrd="0" presId="urn:microsoft.com/office/officeart/2005/8/layout/list1"/>
    <dgm:cxn modelId="{6B6E6986-17E7-436E-BFB3-088C59DE2A74}" type="presParOf" srcId="{B4B765DB-8D0F-4172-AA6C-B8EDA28C40D7}" destId="{280320EE-5D05-4D4B-9EBF-ED2BE9945296}" srcOrd="1" destOrd="0" presId="urn:microsoft.com/office/officeart/2005/8/layout/list1"/>
    <dgm:cxn modelId="{E9C60D4E-70CD-41DE-B1B0-0DB506FEAF6E}" type="presParOf" srcId="{C851E295-9D65-4CE3-B2A0-D2E67425FAB5}" destId="{D255EC07-F36E-4F86-B1CD-1566D2E2D36C}" srcOrd="1" destOrd="0" presId="urn:microsoft.com/office/officeart/2005/8/layout/list1"/>
    <dgm:cxn modelId="{75D99AFC-D822-4987-97AF-193AC4592332}" type="presParOf" srcId="{C851E295-9D65-4CE3-B2A0-D2E67425FAB5}" destId="{1B7FAC7A-D48D-4C60-A01C-17C018A455A1}" srcOrd="2" destOrd="0" presId="urn:microsoft.com/office/officeart/2005/8/layout/list1"/>
    <dgm:cxn modelId="{E5125671-B371-46CE-9B97-4DEEABDD3B1F}" type="presParOf" srcId="{C851E295-9D65-4CE3-B2A0-D2E67425FAB5}" destId="{12D4C766-680E-42C4-9F27-47A547B82F8D}" srcOrd="3" destOrd="0" presId="urn:microsoft.com/office/officeart/2005/8/layout/list1"/>
    <dgm:cxn modelId="{19FF1722-D1F9-4D6F-9C5E-FA7F7AAD4063}" type="presParOf" srcId="{C851E295-9D65-4CE3-B2A0-D2E67425FAB5}" destId="{20061D28-615A-4779-8C72-2A1F5F27445C}" srcOrd="4" destOrd="0" presId="urn:microsoft.com/office/officeart/2005/8/layout/list1"/>
    <dgm:cxn modelId="{36AABEFD-5416-47B7-9E79-60A9876DA46E}" type="presParOf" srcId="{20061D28-615A-4779-8C72-2A1F5F27445C}" destId="{16D8975A-B102-4D94-B4D3-D6F6DC1B3B5B}" srcOrd="0" destOrd="0" presId="urn:microsoft.com/office/officeart/2005/8/layout/list1"/>
    <dgm:cxn modelId="{727CB394-6940-4C2C-9E38-00642E05D287}" type="presParOf" srcId="{20061D28-615A-4779-8C72-2A1F5F27445C}" destId="{F5145307-CC25-492D-A9C1-61267A25003D}" srcOrd="1" destOrd="0" presId="urn:microsoft.com/office/officeart/2005/8/layout/list1"/>
    <dgm:cxn modelId="{CD3E24A4-852C-4F7F-8A27-0C0B22BD4B2C}" type="presParOf" srcId="{C851E295-9D65-4CE3-B2A0-D2E67425FAB5}" destId="{FB2B7967-F6BA-4AC1-A45F-1D498E0F3511}" srcOrd="5" destOrd="0" presId="urn:microsoft.com/office/officeart/2005/8/layout/list1"/>
    <dgm:cxn modelId="{605E1D0C-E40B-4D67-B7F9-81C43962B22E}" type="presParOf" srcId="{C851E295-9D65-4CE3-B2A0-D2E67425FAB5}" destId="{CA3FDB7E-CC6B-40E2-8EA6-BD5235AE4F6B}" srcOrd="6" destOrd="0" presId="urn:microsoft.com/office/officeart/2005/8/layout/list1"/>
    <dgm:cxn modelId="{0E438269-B2F8-4E7B-83BD-5CB88B597E7B}" type="presParOf" srcId="{C851E295-9D65-4CE3-B2A0-D2E67425FAB5}" destId="{F62AD9DC-7700-4F7B-B62B-59A4804FFA23}" srcOrd="7" destOrd="0" presId="urn:microsoft.com/office/officeart/2005/8/layout/list1"/>
    <dgm:cxn modelId="{182F7251-A8F3-4A08-9ABB-D62349766C5B}" type="presParOf" srcId="{C851E295-9D65-4CE3-B2A0-D2E67425FAB5}" destId="{35CB3658-81F9-4BDE-AEA8-AD703950AB61}" srcOrd="8" destOrd="0" presId="urn:microsoft.com/office/officeart/2005/8/layout/list1"/>
    <dgm:cxn modelId="{C004A46F-811E-4A3A-928F-FBD2CBC661C8}" type="presParOf" srcId="{35CB3658-81F9-4BDE-AEA8-AD703950AB61}" destId="{CBC99CD3-82F4-4E00-B41D-764FF91AAD32}" srcOrd="0" destOrd="0" presId="urn:microsoft.com/office/officeart/2005/8/layout/list1"/>
    <dgm:cxn modelId="{073A637D-4D5F-43F8-9064-109A735BD416}" type="presParOf" srcId="{35CB3658-81F9-4BDE-AEA8-AD703950AB61}" destId="{187C72B5-4A7B-47B5-8EDE-D3A1005C52E6}" srcOrd="1" destOrd="0" presId="urn:microsoft.com/office/officeart/2005/8/layout/list1"/>
    <dgm:cxn modelId="{581850BA-5662-4B93-8EBE-5F493D16411A}" type="presParOf" srcId="{C851E295-9D65-4CE3-B2A0-D2E67425FAB5}" destId="{0E9F18A2-F28E-4467-BA3B-55E76D70E914}" srcOrd="9" destOrd="0" presId="urn:microsoft.com/office/officeart/2005/8/layout/list1"/>
    <dgm:cxn modelId="{0897FBD6-F833-4C9E-8D54-6CC0C644CCD6}" type="presParOf" srcId="{C851E295-9D65-4CE3-B2A0-D2E67425FAB5}" destId="{565F282C-E891-413C-B680-746CA730DA27}"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7FAC7A-D48D-4C60-A01C-17C018A455A1}">
      <dsp:nvSpPr>
        <dsp:cNvPr id="0" name=""/>
        <dsp:cNvSpPr/>
      </dsp:nvSpPr>
      <dsp:spPr>
        <a:xfrm>
          <a:off x="0" y="323565"/>
          <a:ext cx="10839285" cy="807975"/>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41249" tIns="395732" rIns="841249" bIns="135128" numCol="1" spcCol="1270" anchor="t" anchorCtr="0">
          <a:noAutofit/>
        </a:bodyPr>
        <a:lstStyle/>
        <a:p>
          <a:pPr marL="171450" lvl="1" indent="-171450" algn="l" defTabSz="844550">
            <a:lnSpc>
              <a:spcPct val="90000"/>
            </a:lnSpc>
            <a:spcBef>
              <a:spcPct val="0"/>
            </a:spcBef>
            <a:spcAft>
              <a:spcPct val="15000"/>
            </a:spcAft>
            <a:buChar char="•"/>
          </a:pPr>
          <a:r>
            <a:rPr lang="en-ZA" sz="1900" kern="1200" dirty="0"/>
            <a:t>A renowned World Heritage Park where wonders never End.</a:t>
          </a:r>
        </a:p>
      </dsp:txBody>
      <dsp:txXfrm>
        <a:off x="0" y="323565"/>
        <a:ext cx="10839285" cy="807975"/>
      </dsp:txXfrm>
    </dsp:sp>
    <dsp:sp modelId="{280320EE-5D05-4D4B-9EBF-ED2BE9945296}">
      <dsp:nvSpPr>
        <dsp:cNvPr id="0" name=""/>
        <dsp:cNvSpPr/>
      </dsp:nvSpPr>
      <dsp:spPr>
        <a:xfrm>
          <a:off x="541964" y="43125"/>
          <a:ext cx="7587499" cy="5608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6789" tIns="0" rIns="286789" bIns="0" numCol="1" spcCol="1270" anchor="ctr" anchorCtr="0">
          <a:noAutofit/>
        </a:bodyPr>
        <a:lstStyle/>
        <a:p>
          <a:pPr marL="0" lvl="0" indent="0" algn="l" defTabSz="844550">
            <a:lnSpc>
              <a:spcPct val="90000"/>
            </a:lnSpc>
            <a:spcBef>
              <a:spcPct val="0"/>
            </a:spcBef>
            <a:spcAft>
              <a:spcPct val="35000"/>
            </a:spcAft>
            <a:buNone/>
          </a:pPr>
          <a:r>
            <a:rPr lang="en-ZA" sz="1900" kern="1200" dirty="0"/>
            <a:t>Vision</a:t>
          </a:r>
        </a:p>
      </dsp:txBody>
      <dsp:txXfrm>
        <a:off x="569344" y="70505"/>
        <a:ext cx="7532739" cy="506120"/>
      </dsp:txXfrm>
    </dsp:sp>
    <dsp:sp modelId="{CA3FDB7E-CC6B-40E2-8EA6-BD5235AE4F6B}">
      <dsp:nvSpPr>
        <dsp:cNvPr id="0" name=""/>
        <dsp:cNvSpPr/>
      </dsp:nvSpPr>
      <dsp:spPr>
        <a:xfrm>
          <a:off x="0" y="1514580"/>
          <a:ext cx="10839285" cy="1885275"/>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41249" tIns="395732" rIns="841249" bIns="135128" numCol="1" spcCol="1270" anchor="t" anchorCtr="0">
          <a:noAutofit/>
        </a:bodyPr>
        <a:lstStyle/>
        <a:p>
          <a:pPr marL="171450" lvl="1" indent="-171450" algn="l" defTabSz="844550">
            <a:lnSpc>
              <a:spcPct val="90000"/>
            </a:lnSpc>
            <a:spcBef>
              <a:spcPct val="0"/>
            </a:spcBef>
            <a:spcAft>
              <a:spcPct val="15000"/>
            </a:spcAft>
            <a:buChar char="•"/>
          </a:pPr>
          <a:r>
            <a:rPr lang="en-ZA" sz="1900" kern="1200" dirty="0"/>
            <a:t>To be a World Heritage Site celebrated for its sustainable conservation practices, offering unparalleled experiences and equitable sharing of benefits. Through applying sustainable commercialisation practices, biodiversity conservation and community development to protect, preserve and present iSimangaliso Wetland Park for local and global appreciation.</a:t>
          </a:r>
        </a:p>
      </dsp:txBody>
      <dsp:txXfrm>
        <a:off x="0" y="1514580"/>
        <a:ext cx="10839285" cy="1885275"/>
      </dsp:txXfrm>
    </dsp:sp>
    <dsp:sp modelId="{F5145307-CC25-492D-A9C1-61267A25003D}">
      <dsp:nvSpPr>
        <dsp:cNvPr id="0" name=""/>
        <dsp:cNvSpPr/>
      </dsp:nvSpPr>
      <dsp:spPr>
        <a:xfrm>
          <a:off x="541964" y="1234140"/>
          <a:ext cx="7587499" cy="5608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6789" tIns="0" rIns="286789" bIns="0" numCol="1" spcCol="1270" anchor="ctr" anchorCtr="0">
          <a:noAutofit/>
        </a:bodyPr>
        <a:lstStyle/>
        <a:p>
          <a:pPr marL="0" lvl="0" indent="0" algn="l" defTabSz="844550">
            <a:lnSpc>
              <a:spcPct val="90000"/>
            </a:lnSpc>
            <a:spcBef>
              <a:spcPct val="0"/>
            </a:spcBef>
            <a:spcAft>
              <a:spcPct val="35000"/>
            </a:spcAft>
            <a:buNone/>
          </a:pPr>
          <a:r>
            <a:rPr lang="en-ZA" sz="1900" kern="1200" dirty="0"/>
            <a:t>Mission</a:t>
          </a:r>
        </a:p>
      </dsp:txBody>
      <dsp:txXfrm>
        <a:off x="569344" y="1261520"/>
        <a:ext cx="7532739" cy="506120"/>
      </dsp:txXfrm>
    </dsp:sp>
    <dsp:sp modelId="{565F282C-E891-413C-B680-746CA730DA27}">
      <dsp:nvSpPr>
        <dsp:cNvPr id="0" name=""/>
        <dsp:cNvSpPr/>
      </dsp:nvSpPr>
      <dsp:spPr>
        <a:xfrm>
          <a:off x="0" y="3782895"/>
          <a:ext cx="10839285" cy="173565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41249" tIns="395732" rIns="841249" bIns="135128" numCol="1" spcCol="1270" anchor="t" anchorCtr="0">
          <a:noAutofit/>
        </a:bodyPr>
        <a:lstStyle/>
        <a:p>
          <a:pPr marL="171450" lvl="1" indent="-171450" algn="l" defTabSz="844550">
            <a:lnSpc>
              <a:spcPct val="90000"/>
            </a:lnSpc>
            <a:spcBef>
              <a:spcPct val="0"/>
            </a:spcBef>
            <a:spcAft>
              <a:spcPct val="15000"/>
            </a:spcAft>
            <a:buChar char="•"/>
          </a:pPr>
          <a:r>
            <a:rPr lang="en-GB" sz="1900" kern="1200" dirty="0"/>
            <a:t>To protect, conserve, and present the Park</a:t>
          </a:r>
          <a:endParaRPr lang="en-ZA" sz="1900" kern="1200" dirty="0"/>
        </a:p>
        <a:p>
          <a:pPr marL="171450" lvl="1" indent="-171450" algn="l" defTabSz="844550">
            <a:lnSpc>
              <a:spcPct val="90000"/>
            </a:lnSpc>
            <a:spcBef>
              <a:spcPct val="0"/>
            </a:spcBef>
            <a:spcAft>
              <a:spcPct val="15000"/>
            </a:spcAft>
            <a:buChar char="•"/>
          </a:pPr>
          <a:r>
            <a:rPr lang="en-GB" sz="1900" kern="1200" dirty="0"/>
            <a:t>To promote and facilitate optimal tourism and related development in Park</a:t>
          </a:r>
          <a:endParaRPr lang="en-ZA" sz="1900" kern="1200" dirty="0"/>
        </a:p>
        <a:p>
          <a:pPr marL="171450" lvl="1" indent="-171450" algn="l" defTabSz="844550">
            <a:lnSpc>
              <a:spcPct val="90000"/>
            </a:lnSpc>
            <a:spcBef>
              <a:spcPct val="0"/>
            </a:spcBef>
            <a:spcAft>
              <a:spcPct val="15000"/>
            </a:spcAft>
            <a:buChar char="•"/>
          </a:pPr>
          <a:r>
            <a:rPr lang="en-GB" sz="1900" kern="1200" dirty="0"/>
            <a:t>To encourage job creation and ensure benefit flow to communities</a:t>
          </a:r>
          <a:endParaRPr lang="en-ZA" sz="1900" kern="1200" dirty="0"/>
        </a:p>
        <a:p>
          <a:pPr marL="171450" lvl="1" indent="-171450" algn="l" defTabSz="844550">
            <a:lnSpc>
              <a:spcPct val="90000"/>
            </a:lnSpc>
            <a:spcBef>
              <a:spcPct val="0"/>
            </a:spcBef>
            <a:spcAft>
              <a:spcPct val="15000"/>
            </a:spcAft>
            <a:buChar char="•"/>
          </a:pPr>
          <a:r>
            <a:rPr lang="en-GB" sz="1900" kern="1200" dirty="0"/>
            <a:t>To financial sustainability.</a:t>
          </a:r>
          <a:endParaRPr lang="en-ZA" sz="1900" kern="1200" dirty="0"/>
        </a:p>
      </dsp:txBody>
      <dsp:txXfrm>
        <a:off x="0" y="3782895"/>
        <a:ext cx="10839285" cy="1735650"/>
      </dsp:txXfrm>
    </dsp:sp>
    <dsp:sp modelId="{187C72B5-4A7B-47B5-8EDE-D3A1005C52E6}">
      <dsp:nvSpPr>
        <dsp:cNvPr id="0" name=""/>
        <dsp:cNvSpPr/>
      </dsp:nvSpPr>
      <dsp:spPr>
        <a:xfrm>
          <a:off x="541964" y="3502455"/>
          <a:ext cx="7587499" cy="5608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6789" tIns="0" rIns="286789" bIns="0" numCol="1" spcCol="1270" anchor="ctr" anchorCtr="0">
          <a:noAutofit/>
        </a:bodyPr>
        <a:lstStyle/>
        <a:p>
          <a:pPr marL="0" lvl="0" indent="0" algn="l" defTabSz="844550">
            <a:lnSpc>
              <a:spcPct val="90000"/>
            </a:lnSpc>
            <a:spcBef>
              <a:spcPct val="0"/>
            </a:spcBef>
            <a:spcAft>
              <a:spcPct val="35000"/>
            </a:spcAft>
            <a:buNone/>
          </a:pPr>
          <a:r>
            <a:rPr lang="en-ZA" sz="1900" kern="1200" dirty="0"/>
            <a:t>Objective</a:t>
          </a:r>
        </a:p>
      </dsp:txBody>
      <dsp:txXfrm>
        <a:off x="569344" y="3529835"/>
        <a:ext cx="7532739" cy="50612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8056"/>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4" y="1"/>
            <a:ext cx="2945659" cy="498056"/>
          </a:xfrm>
          <a:prstGeom prst="rect">
            <a:avLst/>
          </a:prstGeom>
        </p:spPr>
        <p:txBody>
          <a:bodyPr vert="horz" lIns="91440" tIns="45720" rIns="91440" bIns="45720" rtlCol="0"/>
          <a:lstStyle>
            <a:lvl1pPr algn="r">
              <a:defRPr sz="1200"/>
            </a:lvl1pPr>
          </a:lstStyle>
          <a:p>
            <a:fld id="{3AA05CBF-13C2-4139-8535-59918976E990}" type="datetimeFigureOut">
              <a:rPr lang="en-ZA" smtClean="0"/>
              <a:t>2025/05/08</a:t>
            </a:fld>
            <a:endParaRPr lang="en-ZA"/>
          </a:p>
        </p:txBody>
      </p:sp>
      <p:sp>
        <p:nvSpPr>
          <p:cNvPr id="4" name="Slide Image Placeholder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1" y="9428585"/>
            <a:ext cx="2945659" cy="498055"/>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4" y="9428585"/>
            <a:ext cx="2945659" cy="498055"/>
          </a:xfrm>
          <a:prstGeom prst="rect">
            <a:avLst/>
          </a:prstGeom>
        </p:spPr>
        <p:txBody>
          <a:bodyPr vert="horz" lIns="91440" tIns="45720" rIns="91440" bIns="45720" rtlCol="0" anchor="b"/>
          <a:lstStyle>
            <a:lvl1pPr algn="r">
              <a:defRPr sz="1200"/>
            </a:lvl1pPr>
          </a:lstStyle>
          <a:p>
            <a:fld id="{BCE49BFF-B0BB-44A8-8850-B726CFB6776E}" type="slidenum">
              <a:rPr lang="en-ZA" smtClean="0"/>
              <a:t>‹#›</a:t>
            </a:fld>
            <a:endParaRPr lang="en-ZA"/>
          </a:p>
        </p:txBody>
      </p:sp>
    </p:spTree>
    <p:extLst>
      <p:ext uri="{BB962C8B-B14F-4D97-AF65-F5344CB8AC3E}">
        <p14:creationId xmlns:p14="http://schemas.microsoft.com/office/powerpoint/2010/main" val="3507425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Allocated time is 2 minutes </a:t>
            </a:r>
            <a:endParaRPr lang="en-ZA" dirty="0"/>
          </a:p>
        </p:txBody>
      </p:sp>
      <p:sp>
        <p:nvSpPr>
          <p:cNvPr id="4" name="Slide Number Placeholder 3"/>
          <p:cNvSpPr>
            <a:spLocks noGrp="1"/>
          </p:cNvSpPr>
          <p:nvPr>
            <p:ph type="sldNum" sz="quarter" idx="5"/>
          </p:nvPr>
        </p:nvSpPr>
        <p:spPr/>
        <p:txBody>
          <a:bodyPr/>
          <a:lstStyle/>
          <a:p>
            <a:fld id="{BCE49BFF-B0BB-44A8-8850-B726CFB6776E}" type="slidenum">
              <a:rPr lang="en-ZA" smtClean="0"/>
              <a:t>2</a:t>
            </a:fld>
            <a:endParaRPr lang="en-ZA"/>
          </a:p>
        </p:txBody>
      </p:sp>
    </p:spTree>
    <p:extLst>
      <p:ext uri="{BB962C8B-B14F-4D97-AF65-F5344CB8AC3E}">
        <p14:creationId xmlns:p14="http://schemas.microsoft.com/office/powerpoint/2010/main" val="3731860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Allocated time is 1 minute</a:t>
            </a:r>
            <a:endParaRPr lang="en-ZA" dirty="0"/>
          </a:p>
        </p:txBody>
      </p:sp>
      <p:sp>
        <p:nvSpPr>
          <p:cNvPr id="4" name="Slide Number Placeholder 3"/>
          <p:cNvSpPr>
            <a:spLocks noGrp="1"/>
          </p:cNvSpPr>
          <p:nvPr>
            <p:ph type="sldNum" sz="quarter" idx="5"/>
          </p:nvPr>
        </p:nvSpPr>
        <p:spPr/>
        <p:txBody>
          <a:bodyPr/>
          <a:lstStyle/>
          <a:p>
            <a:fld id="{BCE49BFF-B0BB-44A8-8850-B726CFB6776E}" type="slidenum">
              <a:rPr lang="en-ZA" smtClean="0"/>
              <a:t>11</a:t>
            </a:fld>
            <a:endParaRPr lang="en-ZA"/>
          </a:p>
        </p:txBody>
      </p:sp>
    </p:spTree>
    <p:extLst>
      <p:ext uri="{BB962C8B-B14F-4D97-AF65-F5344CB8AC3E}">
        <p14:creationId xmlns:p14="http://schemas.microsoft.com/office/powerpoint/2010/main" val="31697002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Allocated time is 1 minute</a:t>
            </a:r>
            <a:endParaRPr lang="en-ZA" dirty="0"/>
          </a:p>
        </p:txBody>
      </p:sp>
      <p:sp>
        <p:nvSpPr>
          <p:cNvPr id="4" name="Slide Number Placeholder 3"/>
          <p:cNvSpPr>
            <a:spLocks noGrp="1"/>
          </p:cNvSpPr>
          <p:nvPr>
            <p:ph type="sldNum" sz="quarter" idx="5"/>
          </p:nvPr>
        </p:nvSpPr>
        <p:spPr/>
        <p:txBody>
          <a:bodyPr/>
          <a:lstStyle/>
          <a:p>
            <a:fld id="{BCE49BFF-B0BB-44A8-8850-B726CFB6776E}" type="slidenum">
              <a:rPr lang="en-ZA" smtClean="0"/>
              <a:t>13</a:t>
            </a:fld>
            <a:endParaRPr lang="en-ZA"/>
          </a:p>
        </p:txBody>
      </p:sp>
    </p:spTree>
    <p:extLst>
      <p:ext uri="{BB962C8B-B14F-4D97-AF65-F5344CB8AC3E}">
        <p14:creationId xmlns:p14="http://schemas.microsoft.com/office/powerpoint/2010/main" val="2582626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Allocated time is 2 minutes</a:t>
            </a:r>
            <a:endParaRPr lang="en-ZA" dirty="0"/>
          </a:p>
        </p:txBody>
      </p:sp>
      <p:sp>
        <p:nvSpPr>
          <p:cNvPr id="4" name="Slide Number Placeholder 3"/>
          <p:cNvSpPr>
            <a:spLocks noGrp="1"/>
          </p:cNvSpPr>
          <p:nvPr>
            <p:ph type="sldNum" sz="quarter" idx="5"/>
          </p:nvPr>
        </p:nvSpPr>
        <p:spPr/>
        <p:txBody>
          <a:bodyPr/>
          <a:lstStyle/>
          <a:p>
            <a:fld id="{BCE49BFF-B0BB-44A8-8850-B726CFB6776E}" type="slidenum">
              <a:rPr lang="en-ZA" smtClean="0"/>
              <a:t>14</a:t>
            </a:fld>
            <a:endParaRPr lang="en-ZA"/>
          </a:p>
        </p:txBody>
      </p:sp>
    </p:spTree>
    <p:extLst>
      <p:ext uri="{BB962C8B-B14F-4D97-AF65-F5344CB8AC3E}">
        <p14:creationId xmlns:p14="http://schemas.microsoft.com/office/powerpoint/2010/main" val="36571032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Allocated time 2 minutes</a:t>
            </a:r>
            <a:endParaRPr lang="en-ZA" dirty="0"/>
          </a:p>
        </p:txBody>
      </p:sp>
      <p:sp>
        <p:nvSpPr>
          <p:cNvPr id="4" name="Slide Number Placeholder 3"/>
          <p:cNvSpPr>
            <a:spLocks noGrp="1"/>
          </p:cNvSpPr>
          <p:nvPr>
            <p:ph type="sldNum" sz="quarter" idx="5"/>
          </p:nvPr>
        </p:nvSpPr>
        <p:spPr/>
        <p:txBody>
          <a:bodyPr/>
          <a:lstStyle/>
          <a:p>
            <a:fld id="{BCE49BFF-B0BB-44A8-8850-B726CFB6776E}" type="slidenum">
              <a:rPr lang="en-ZA" smtClean="0"/>
              <a:t>15</a:t>
            </a:fld>
            <a:endParaRPr lang="en-ZA"/>
          </a:p>
        </p:txBody>
      </p:sp>
    </p:spTree>
    <p:extLst>
      <p:ext uri="{BB962C8B-B14F-4D97-AF65-F5344CB8AC3E}">
        <p14:creationId xmlns:p14="http://schemas.microsoft.com/office/powerpoint/2010/main" val="1827880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Allocated time 2 minutes</a:t>
            </a:r>
            <a:endParaRPr lang="en-ZA" dirty="0"/>
          </a:p>
        </p:txBody>
      </p:sp>
      <p:sp>
        <p:nvSpPr>
          <p:cNvPr id="4" name="Slide Number Placeholder 3"/>
          <p:cNvSpPr>
            <a:spLocks noGrp="1"/>
          </p:cNvSpPr>
          <p:nvPr>
            <p:ph type="sldNum" sz="quarter" idx="5"/>
          </p:nvPr>
        </p:nvSpPr>
        <p:spPr/>
        <p:txBody>
          <a:bodyPr/>
          <a:lstStyle/>
          <a:p>
            <a:fld id="{BCE49BFF-B0BB-44A8-8850-B726CFB6776E}" type="slidenum">
              <a:rPr lang="en-ZA" smtClean="0"/>
              <a:t>16</a:t>
            </a:fld>
            <a:endParaRPr lang="en-ZA"/>
          </a:p>
        </p:txBody>
      </p:sp>
    </p:spTree>
    <p:extLst>
      <p:ext uri="{BB962C8B-B14F-4D97-AF65-F5344CB8AC3E}">
        <p14:creationId xmlns:p14="http://schemas.microsoft.com/office/powerpoint/2010/main" val="11777722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section is allocated 10 minutes</a:t>
            </a:r>
            <a:endParaRPr lang="en-ZA" dirty="0"/>
          </a:p>
        </p:txBody>
      </p:sp>
      <p:sp>
        <p:nvSpPr>
          <p:cNvPr id="4" name="Slide Number Placeholder 3"/>
          <p:cNvSpPr>
            <a:spLocks noGrp="1"/>
          </p:cNvSpPr>
          <p:nvPr>
            <p:ph type="sldNum" sz="quarter" idx="5"/>
          </p:nvPr>
        </p:nvSpPr>
        <p:spPr/>
        <p:txBody>
          <a:bodyPr/>
          <a:lstStyle/>
          <a:p>
            <a:fld id="{BCE49BFF-B0BB-44A8-8850-B726CFB6776E}" type="slidenum">
              <a:rPr lang="en-ZA" smtClean="0"/>
              <a:t>17</a:t>
            </a:fld>
            <a:endParaRPr lang="en-ZA"/>
          </a:p>
        </p:txBody>
      </p:sp>
    </p:spTree>
    <p:extLst>
      <p:ext uri="{BB962C8B-B14F-4D97-AF65-F5344CB8AC3E}">
        <p14:creationId xmlns:p14="http://schemas.microsoft.com/office/powerpoint/2010/main" val="2421354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Allocated time is 30 seconds</a:t>
            </a:r>
            <a:endParaRPr lang="en-ZA" dirty="0"/>
          </a:p>
        </p:txBody>
      </p:sp>
      <p:sp>
        <p:nvSpPr>
          <p:cNvPr id="4" name="Slide Number Placeholder 3"/>
          <p:cNvSpPr>
            <a:spLocks noGrp="1"/>
          </p:cNvSpPr>
          <p:nvPr>
            <p:ph type="sldNum" sz="quarter" idx="5"/>
          </p:nvPr>
        </p:nvSpPr>
        <p:spPr/>
        <p:txBody>
          <a:bodyPr/>
          <a:lstStyle/>
          <a:p>
            <a:fld id="{BCE49BFF-B0BB-44A8-8850-B726CFB6776E}" type="slidenum">
              <a:rPr lang="en-ZA" smtClean="0"/>
              <a:t>18</a:t>
            </a:fld>
            <a:endParaRPr lang="en-ZA"/>
          </a:p>
        </p:txBody>
      </p:sp>
    </p:spTree>
    <p:extLst>
      <p:ext uri="{BB962C8B-B14F-4D97-AF65-F5344CB8AC3E}">
        <p14:creationId xmlns:p14="http://schemas.microsoft.com/office/powerpoint/2010/main" val="31113426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Allocated time is 2 minutes</a:t>
            </a:r>
            <a:endParaRPr lang="en-ZA" dirty="0"/>
          </a:p>
        </p:txBody>
      </p:sp>
      <p:sp>
        <p:nvSpPr>
          <p:cNvPr id="4" name="Slide Number Placeholder 3"/>
          <p:cNvSpPr>
            <a:spLocks noGrp="1"/>
          </p:cNvSpPr>
          <p:nvPr>
            <p:ph type="sldNum" sz="quarter" idx="5"/>
          </p:nvPr>
        </p:nvSpPr>
        <p:spPr/>
        <p:txBody>
          <a:bodyPr/>
          <a:lstStyle/>
          <a:p>
            <a:fld id="{BCE49BFF-B0BB-44A8-8850-B726CFB6776E}" type="slidenum">
              <a:rPr lang="en-ZA" smtClean="0"/>
              <a:t>19</a:t>
            </a:fld>
            <a:endParaRPr lang="en-ZA"/>
          </a:p>
        </p:txBody>
      </p:sp>
    </p:spTree>
    <p:extLst>
      <p:ext uri="{BB962C8B-B14F-4D97-AF65-F5344CB8AC3E}">
        <p14:creationId xmlns:p14="http://schemas.microsoft.com/office/powerpoint/2010/main" val="32742904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Allocated time is 2 minutes</a:t>
            </a:r>
            <a:endParaRPr lang="en-ZA" dirty="0"/>
          </a:p>
        </p:txBody>
      </p:sp>
      <p:sp>
        <p:nvSpPr>
          <p:cNvPr id="4" name="Slide Number Placeholder 3"/>
          <p:cNvSpPr>
            <a:spLocks noGrp="1"/>
          </p:cNvSpPr>
          <p:nvPr>
            <p:ph type="sldNum" sz="quarter" idx="5"/>
          </p:nvPr>
        </p:nvSpPr>
        <p:spPr/>
        <p:txBody>
          <a:bodyPr/>
          <a:lstStyle/>
          <a:p>
            <a:fld id="{BCE49BFF-B0BB-44A8-8850-B726CFB6776E}" type="slidenum">
              <a:rPr lang="en-ZA" smtClean="0"/>
              <a:t>20</a:t>
            </a:fld>
            <a:endParaRPr lang="en-ZA"/>
          </a:p>
        </p:txBody>
      </p:sp>
    </p:spTree>
    <p:extLst>
      <p:ext uri="{BB962C8B-B14F-4D97-AF65-F5344CB8AC3E}">
        <p14:creationId xmlns:p14="http://schemas.microsoft.com/office/powerpoint/2010/main" val="12271676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Allocated time is 2 minutes</a:t>
            </a:r>
            <a:endParaRPr lang="en-ZA" dirty="0"/>
          </a:p>
        </p:txBody>
      </p:sp>
      <p:sp>
        <p:nvSpPr>
          <p:cNvPr id="4" name="Slide Number Placeholder 3"/>
          <p:cNvSpPr>
            <a:spLocks noGrp="1"/>
          </p:cNvSpPr>
          <p:nvPr>
            <p:ph type="sldNum" sz="quarter" idx="5"/>
          </p:nvPr>
        </p:nvSpPr>
        <p:spPr/>
        <p:txBody>
          <a:bodyPr/>
          <a:lstStyle/>
          <a:p>
            <a:fld id="{BCE49BFF-B0BB-44A8-8850-B726CFB6776E}" type="slidenum">
              <a:rPr lang="en-ZA" smtClean="0"/>
              <a:t>21</a:t>
            </a:fld>
            <a:endParaRPr lang="en-ZA"/>
          </a:p>
        </p:txBody>
      </p:sp>
    </p:spTree>
    <p:extLst>
      <p:ext uri="{BB962C8B-B14F-4D97-AF65-F5344CB8AC3E}">
        <p14:creationId xmlns:p14="http://schemas.microsoft.com/office/powerpoint/2010/main" val="1537436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Allocated time is 1 minute</a:t>
            </a:r>
            <a:endParaRPr lang="en-ZA" dirty="0"/>
          </a:p>
        </p:txBody>
      </p:sp>
      <p:sp>
        <p:nvSpPr>
          <p:cNvPr id="4" name="Slide Number Placeholder 3"/>
          <p:cNvSpPr>
            <a:spLocks noGrp="1"/>
          </p:cNvSpPr>
          <p:nvPr>
            <p:ph type="sldNum" sz="quarter" idx="5"/>
          </p:nvPr>
        </p:nvSpPr>
        <p:spPr/>
        <p:txBody>
          <a:bodyPr/>
          <a:lstStyle/>
          <a:p>
            <a:fld id="{BCE49BFF-B0BB-44A8-8850-B726CFB6776E}" type="slidenum">
              <a:rPr lang="en-ZA" smtClean="0"/>
              <a:t>3</a:t>
            </a:fld>
            <a:endParaRPr lang="en-ZA"/>
          </a:p>
        </p:txBody>
      </p:sp>
    </p:spTree>
    <p:extLst>
      <p:ext uri="{BB962C8B-B14F-4D97-AF65-F5344CB8AC3E}">
        <p14:creationId xmlns:p14="http://schemas.microsoft.com/office/powerpoint/2010/main" val="3060514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Allocated time is 1 minute</a:t>
            </a:r>
            <a:endParaRPr lang="en-ZA" dirty="0"/>
          </a:p>
        </p:txBody>
      </p:sp>
      <p:sp>
        <p:nvSpPr>
          <p:cNvPr id="4" name="Slide Number Placeholder 3"/>
          <p:cNvSpPr>
            <a:spLocks noGrp="1"/>
          </p:cNvSpPr>
          <p:nvPr>
            <p:ph type="sldNum" sz="quarter" idx="5"/>
          </p:nvPr>
        </p:nvSpPr>
        <p:spPr/>
        <p:txBody>
          <a:bodyPr/>
          <a:lstStyle/>
          <a:p>
            <a:fld id="{BCE49BFF-B0BB-44A8-8850-B726CFB6776E}" type="slidenum">
              <a:rPr lang="en-ZA" smtClean="0"/>
              <a:t>22</a:t>
            </a:fld>
            <a:endParaRPr lang="en-ZA"/>
          </a:p>
        </p:txBody>
      </p:sp>
    </p:spTree>
    <p:extLst>
      <p:ext uri="{BB962C8B-B14F-4D97-AF65-F5344CB8AC3E}">
        <p14:creationId xmlns:p14="http://schemas.microsoft.com/office/powerpoint/2010/main" val="36640634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Allocated time is 1 minute</a:t>
            </a:r>
            <a:endParaRPr lang="en-ZA" dirty="0"/>
          </a:p>
        </p:txBody>
      </p:sp>
      <p:sp>
        <p:nvSpPr>
          <p:cNvPr id="4" name="Slide Number Placeholder 3"/>
          <p:cNvSpPr>
            <a:spLocks noGrp="1"/>
          </p:cNvSpPr>
          <p:nvPr>
            <p:ph type="sldNum" sz="quarter" idx="5"/>
          </p:nvPr>
        </p:nvSpPr>
        <p:spPr/>
        <p:txBody>
          <a:bodyPr/>
          <a:lstStyle/>
          <a:p>
            <a:fld id="{BCE49BFF-B0BB-44A8-8850-B726CFB6776E}" type="slidenum">
              <a:rPr lang="en-ZA" smtClean="0"/>
              <a:t>23</a:t>
            </a:fld>
            <a:endParaRPr lang="en-ZA"/>
          </a:p>
        </p:txBody>
      </p:sp>
    </p:spTree>
    <p:extLst>
      <p:ext uri="{BB962C8B-B14F-4D97-AF65-F5344CB8AC3E}">
        <p14:creationId xmlns:p14="http://schemas.microsoft.com/office/powerpoint/2010/main" val="76124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Allocated time is 1 minute</a:t>
            </a:r>
            <a:endParaRPr lang="en-ZA" dirty="0"/>
          </a:p>
        </p:txBody>
      </p:sp>
      <p:sp>
        <p:nvSpPr>
          <p:cNvPr id="4" name="Slide Number Placeholder 3"/>
          <p:cNvSpPr>
            <a:spLocks noGrp="1"/>
          </p:cNvSpPr>
          <p:nvPr>
            <p:ph type="sldNum" sz="quarter" idx="5"/>
          </p:nvPr>
        </p:nvSpPr>
        <p:spPr/>
        <p:txBody>
          <a:bodyPr/>
          <a:lstStyle/>
          <a:p>
            <a:fld id="{BCE49BFF-B0BB-44A8-8850-B726CFB6776E}" type="slidenum">
              <a:rPr lang="en-ZA" smtClean="0"/>
              <a:t>24</a:t>
            </a:fld>
            <a:endParaRPr lang="en-ZA"/>
          </a:p>
        </p:txBody>
      </p:sp>
    </p:spTree>
    <p:extLst>
      <p:ext uri="{BB962C8B-B14F-4D97-AF65-F5344CB8AC3E}">
        <p14:creationId xmlns:p14="http://schemas.microsoft.com/office/powerpoint/2010/main" val="2848751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Allocated time is 1 minute</a:t>
            </a:r>
            <a:endParaRPr lang="en-ZA" dirty="0"/>
          </a:p>
        </p:txBody>
      </p:sp>
      <p:sp>
        <p:nvSpPr>
          <p:cNvPr id="4" name="Slide Number Placeholder 3"/>
          <p:cNvSpPr>
            <a:spLocks noGrp="1"/>
          </p:cNvSpPr>
          <p:nvPr>
            <p:ph type="sldNum" sz="quarter" idx="5"/>
          </p:nvPr>
        </p:nvSpPr>
        <p:spPr/>
        <p:txBody>
          <a:bodyPr/>
          <a:lstStyle/>
          <a:p>
            <a:fld id="{BCE49BFF-B0BB-44A8-8850-B726CFB6776E}" type="slidenum">
              <a:rPr lang="en-ZA" smtClean="0"/>
              <a:t>4</a:t>
            </a:fld>
            <a:endParaRPr lang="en-ZA"/>
          </a:p>
        </p:txBody>
      </p:sp>
    </p:spTree>
    <p:extLst>
      <p:ext uri="{BB962C8B-B14F-4D97-AF65-F5344CB8AC3E}">
        <p14:creationId xmlns:p14="http://schemas.microsoft.com/office/powerpoint/2010/main" val="182088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section is allocated 5 minutes</a:t>
            </a:r>
            <a:endParaRPr lang="en-ZA" dirty="0"/>
          </a:p>
        </p:txBody>
      </p:sp>
      <p:sp>
        <p:nvSpPr>
          <p:cNvPr id="4" name="Slide Number Placeholder 3"/>
          <p:cNvSpPr>
            <a:spLocks noGrp="1"/>
          </p:cNvSpPr>
          <p:nvPr>
            <p:ph type="sldNum" sz="quarter" idx="5"/>
          </p:nvPr>
        </p:nvSpPr>
        <p:spPr/>
        <p:txBody>
          <a:bodyPr/>
          <a:lstStyle/>
          <a:p>
            <a:fld id="{BCE49BFF-B0BB-44A8-8850-B726CFB6776E}" type="slidenum">
              <a:rPr lang="en-ZA" smtClean="0"/>
              <a:t>5</a:t>
            </a:fld>
            <a:endParaRPr lang="en-ZA"/>
          </a:p>
        </p:txBody>
      </p:sp>
    </p:spTree>
    <p:extLst>
      <p:ext uri="{BB962C8B-B14F-4D97-AF65-F5344CB8AC3E}">
        <p14:creationId xmlns:p14="http://schemas.microsoft.com/office/powerpoint/2010/main" val="777831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Allocated time is 1 minute</a:t>
            </a:r>
            <a:endParaRPr lang="en-ZA" dirty="0"/>
          </a:p>
        </p:txBody>
      </p:sp>
      <p:sp>
        <p:nvSpPr>
          <p:cNvPr id="4" name="Slide Number Placeholder 3"/>
          <p:cNvSpPr>
            <a:spLocks noGrp="1"/>
          </p:cNvSpPr>
          <p:nvPr>
            <p:ph type="sldNum" sz="quarter" idx="5"/>
          </p:nvPr>
        </p:nvSpPr>
        <p:spPr/>
        <p:txBody>
          <a:bodyPr/>
          <a:lstStyle/>
          <a:p>
            <a:fld id="{BCE49BFF-B0BB-44A8-8850-B726CFB6776E}" type="slidenum">
              <a:rPr lang="en-ZA" smtClean="0"/>
              <a:t>6</a:t>
            </a:fld>
            <a:endParaRPr lang="en-ZA"/>
          </a:p>
        </p:txBody>
      </p:sp>
    </p:spTree>
    <p:extLst>
      <p:ext uri="{BB962C8B-B14F-4D97-AF65-F5344CB8AC3E}">
        <p14:creationId xmlns:p14="http://schemas.microsoft.com/office/powerpoint/2010/main" val="1855186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Allocated time is 2 minute</a:t>
            </a:r>
            <a:endParaRPr lang="en-ZA" dirty="0"/>
          </a:p>
        </p:txBody>
      </p:sp>
      <p:sp>
        <p:nvSpPr>
          <p:cNvPr id="4" name="Slide Number Placeholder 3"/>
          <p:cNvSpPr>
            <a:spLocks noGrp="1"/>
          </p:cNvSpPr>
          <p:nvPr>
            <p:ph type="sldNum" sz="quarter" idx="5"/>
          </p:nvPr>
        </p:nvSpPr>
        <p:spPr/>
        <p:txBody>
          <a:bodyPr/>
          <a:lstStyle/>
          <a:p>
            <a:fld id="{BCE49BFF-B0BB-44A8-8850-B726CFB6776E}" type="slidenum">
              <a:rPr lang="en-ZA" smtClean="0"/>
              <a:t>7</a:t>
            </a:fld>
            <a:endParaRPr lang="en-ZA"/>
          </a:p>
        </p:txBody>
      </p:sp>
    </p:spTree>
    <p:extLst>
      <p:ext uri="{BB962C8B-B14F-4D97-AF65-F5344CB8AC3E}">
        <p14:creationId xmlns:p14="http://schemas.microsoft.com/office/powerpoint/2010/main" val="762938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Allocated time is 2 minutes</a:t>
            </a:r>
            <a:endParaRPr lang="en-ZA" dirty="0"/>
          </a:p>
        </p:txBody>
      </p:sp>
      <p:sp>
        <p:nvSpPr>
          <p:cNvPr id="4" name="Slide Number Placeholder 3"/>
          <p:cNvSpPr>
            <a:spLocks noGrp="1"/>
          </p:cNvSpPr>
          <p:nvPr>
            <p:ph type="sldNum" sz="quarter" idx="5"/>
          </p:nvPr>
        </p:nvSpPr>
        <p:spPr/>
        <p:txBody>
          <a:bodyPr/>
          <a:lstStyle/>
          <a:p>
            <a:fld id="{BCE49BFF-B0BB-44A8-8850-B726CFB6776E}" type="slidenum">
              <a:rPr lang="en-ZA" smtClean="0"/>
              <a:t>8</a:t>
            </a:fld>
            <a:endParaRPr lang="en-ZA"/>
          </a:p>
        </p:txBody>
      </p:sp>
    </p:spTree>
    <p:extLst>
      <p:ext uri="{BB962C8B-B14F-4D97-AF65-F5344CB8AC3E}">
        <p14:creationId xmlns:p14="http://schemas.microsoft.com/office/powerpoint/2010/main" val="3021682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section is allocated 6 minutes</a:t>
            </a:r>
            <a:endParaRPr lang="en-ZA" dirty="0"/>
          </a:p>
        </p:txBody>
      </p:sp>
      <p:sp>
        <p:nvSpPr>
          <p:cNvPr id="4" name="Slide Number Placeholder 3"/>
          <p:cNvSpPr>
            <a:spLocks noGrp="1"/>
          </p:cNvSpPr>
          <p:nvPr>
            <p:ph type="sldNum" sz="quarter" idx="5"/>
          </p:nvPr>
        </p:nvSpPr>
        <p:spPr/>
        <p:txBody>
          <a:bodyPr/>
          <a:lstStyle/>
          <a:p>
            <a:fld id="{BCE49BFF-B0BB-44A8-8850-B726CFB6776E}" type="slidenum">
              <a:rPr lang="en-ZA" smtClean="0"/>
              <a:t>9</a:t>
            </a:fld>
            <a:endParaRPr lang="en-ZA"/>
          </a:p>
        </p:txBody>
      </p:sp>
    </p:spTree>
    <p:extLst>
      <p:ext uri="{BB962C8B-B14F-4D97-AF65-F5344CB8AC3E}">
        <p14:creationId xmlns:p14="http://schemas.microsoft.com/office/powerpoint/2010/main" val="1771707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Allocated time is 30 seconds</a:t>
            </a:r>
            <a:endParaRPr lang="en-ZA" dirty="0"/>
          </a:p>
        </p:txBody>
      </p:sp>
      <p:sp>
        <p:nvSpPr>
          <p:cNvPr id="4" name="Slide Number Placeholder 3"/>
          <p:cNvSpPr>
            <a:spLocks noGrp="1"/>
          </p:cNvSpPr>
          <p:nvPr>
            <p:ph type="sldNum" sz="quarter" idx="5"/>
          </p:nvPr>
        </p:nvSpPr>
        <p:spPr/>
        <p:txBody>
          <a:bodyPr/>
          <a:lstStyle/>
          <a:p>
            <a:fld id="{BCE49BFF-B0BB-44A8-8850-B726CFB6776E}" type="slidenum">
              <a:rPr lang="en-ZA" smtClean="0"/>
              <a:t>10</a:t>
            </a:fld>
            <a:endParaRPr lang="en-ZA"/>
          </a:p>
        </p:txBody>
      </p:sp>
    </p:spTree>
    <p:extLst>
      <p:ext uri="{BB962C8B-B14F-4D97-AF65-F5344CB8AC3E}">
        <p14:creationId xmlns:p14="http://schemas.microsoft.com/office/powerpoint/2010/main" val="3468418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89BAFA6-52D1-4BBD-BBAB-3CF3B5AD2CAF}" type="datetime1">
              <a:rPr lang="en-ZA" smtClean="0"/>
              <a:t>2025/05/08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34CBC24-1614-497D-88B1-3F4BA274FF76}" type="slidenum">
              <a:rPr lang="en-ZA" smtClean="0"/>
              <a:t>‹#›</a:t>
            </a:fld>
            <a:endParaRPr lang="en-ZA"/>
          </a:p>
        </p:txBody>
      </p:sp>
    </p:spTree>
    <p:extLst>
      <p:ext uri="{BB962C8B-B14F-4D97-AF65-F5344CB8AC3E}">
        <p14:creationId xmlns:p14="http://schemas.microsoft.com/office/powerpoint/2010/main" val="2600604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8585255-AF78-4CED-B15D-753F50597B77}" type="datetime1">
              <a:rPr lang="en-ZA" smtClean="0"/>
              <a:t>2025/05/08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734CBC24-1614-497D-88B1-3F4BA274FF76}" type="slidenum">
              <a:rPr lang="en-ZA" smtClean="0"/>
              <a:t>‹#›</a:t>
            </a:fld>
            <a:endParaRPr lang="en-ZA"/>
          </a:p>
        </p:txBody>
      </p:sp>
    </p:spTree>
    <p:extLst>
      <p:ext uri="{BB962C8B-B14F-4D97-AF65-F5344CB8AC3E}">
        <p14:creationId xmlns:p14="http://schemas.microsoft.com/office/powerpoint/2010/main" val="3190977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074AE010-5659-48B1-BD85-77426B1DB5AE}" type="datetime1">
              <a:rPr lang="en-ZA" smtClean="0"/>
              <a:t>2025/05/08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34CBC24-1614-497D-88B1-3F4BA274FF76}" type="slidenum">
              <a:rPr lang="en-ZA" smtClean="0"/>
              <a:t>‹#›</a:t>
            </a:fld>
            <a:endParaRPr lang="en-ZA"/>
          </a:p>
        </p:txBody>
      </p:sp>
    </p:spTree>
    <p:extLst>
      <p:ext uri="{BB962C8B-B14F-4D97-AF65-F5344CB8AC3E}">
        <p14:creationId xmlns:p14="http://schemas.microsoft.com/office/powerpoint/2010/main" val="399234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CF896B52-9717-44EB-B902-14717E99BB30}" type="datetime1">
              <a:rPr lang="en-ZA" smtClean="0"/>
              <a:t>2025/05/08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34CBC24-1614-497D-88B1-3F4BA274FF76}" type="slidenum">
              <a:rPr lang="en-ZA" smtClean="0"/>
              <a:t>‹#›</a:t>
            </a:fld>
            <a:endParaRPr lang="en-ZA"/>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8930927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4572EE1-A6E1-48C0-8C07-6569E0968B20}" type="datetime1">
              <a:rPr lang="en-ZA" smtClean="0"/>
              <a:t>2025/05/08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34CBC24-1614-497D-88B1-3F4BA274FF76}" type="slidenum">
              <a:rPr lang="en-ZA" smtClean="0"/>
              <a:t>‹#›</a:t>
            </a:fld>
            <a:endParaRPr lang="en-ZA"/>
          </a:p>
        </p:txBody>
      </p:sp>
    </p:spTree>
    <p:extLst>
      <p:ext uri="{BB962C8B-B14F-4D97-AF65-F5344CB8AC3E}">
        <p14:creationId xmlns:p14="http://schemas.microsoft.com/office/powerpoint/2010/main" val="16183941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0AD22C8-B978-4C4E-9172-D4D6E2E135FB}" type="datetime1">
              <a:rPr lang="en-ZA" smtClean="0"/>
              <a:t>2025/05/08</a:t>
            </a:fld>
            <a:endParaRPr lang="en-ZA"/>
          </a:p>
        </p:txBody>
      </p:sp>
      <p:sp>
        <p:nvSpPr>
          <p:cNvPr id="4"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34CBC24-1614-497D-88B1-3F4BA274FF76}" type="slidenum">
              <a:rPr lang="en-ZA" smtClean="0"/>
              <a:t>‹#›</a:t>
            </a:fld>
            <a:endParaRPr lang="en-ZA"/>
          </a:p>
        </p:txBody>
      </p:sp>
    </p:spTree>
    <p:extLst>
      <p:ext uri="{BB962C8B-B14F-4D97-AF65-F5344CB8AC3E}">
        <p14:creationId xmlns:p14="http://schemas.microsoft.com/office/powerpoint/2010/main" val="34948023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86E94CE-74AD-4124-AD9E-BCFE319764F5}" type="datetime1">
              <a:rPr lang="en-ZA" smtClean="0"/>
              <a:t>2025/05/08</a:t>
            </a:fld>
            <a:endParaRPr lang="en-ZA"/>
          </a:p>
        </p:txBody>
      </p:sp>
      <p:sp>
        <p:nvSpPr>
          <p:cNvPr id="4"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34CBC24-1614-497D-88B1-3F4BA274FF76}" type="slidenum">
              <a:rPr lang="en-ZA" smtClean="0"/>
              <a:t>‹#›</a:t>
            </a:fld>
            <a:endParaRPr lang="en-ZA"/>
          </a:p>
        </p:txBody>
      </p:sp>
    </p:spTree>
    <p:extLst>
      <p:ext uri="{BB962C8B-B14F-4D97-AF65-F5344CB8AC3E}">
        <p14:creationId xmlns:p14="http://schemas.microsoft.com/office/powerpoint/2010/main" val="28471247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3FE24A-AE2D-4243-BA0A-4FEDCBC5ABA4}" type="datetime1">
              <a:rPr lang="en-ZA" smtClean="0"/>
              <a:t>2025/05/08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34CBC24-1614-497D-88B1-3F4BA274FF76}" type="slidenum">
              <a:rPr lang="en-ZA" smtClean="0"/>
              <a:t>‹#›</a:t>
            </a:fld>
            <a:endParaRPr lang="en-ZA"/>
          </a:p>
        </p:txBody>
      </p:sp>
    </p:spTree>
    <p:extLst>
      <p:ext uri="{BB962C8B-B14F-4D97-AF65-F5344CB8AC3E}">
        <p14:creationId xmlns:p14="http://schemas.microsoft.com/office/powerpoint/2010/main" val="27053191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93D8B2-EEFA-4E7B-A6CA-91EAD7C6A195}" type="datetime1">
              <a:rPr lang="en-ZA" smtClean="0"/>
              <a:t>2025/05/08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34CBC24-1614-497D-88B1-3F4BA274FF76}" type="slidenum">
              <a:rPr lang="en-ZA" smtClean="0"/>
              <a:t>‹#›</a:t>
            </a:fld>
            <a:endParaRPr lang="en-ZA"/>
          </a:p>
        </p:txBody>
      </p:sp>
    </p:spTree>
    <p:extLst>
      <p:ext uri="{BB962C8B-B14F-4D97-AF65-F5344CB8AC3E}">
        <p14:creationId xmlns:p14="http://schemas.microsoft.com/office/powerpoint/2010/main" val="351221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89BAFA6-52D1-4BBD-BBAB-3CF3B5AD2CAF}" type="datetime1">
              <a:rPr lang="en-ZA" smtClean="0"/>
              <a:t>2025/05/08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34CBC24-1614-497D-88B1-3F4BA274FF76}" type="slidenum">
              <a:rPr lang="en-ZA" smtClean="0"/>
              <a:t>‹#›</a:t>
            </a:fld>
            <a:endParaRPr lang="en-ZA"/>
          </a:p>
        </p:txBody>
      </p:sp>
    </p:spTree>
    <p:extLst>
      <p:ext uri="{BB962C8B-B14F-4D97-AF65-F5344CB8AC3E}">
        <p14:creationId xmlns:p14="http://schemas.microsoft.com/office/powerpoint/2010/main" val="2498533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D93F9E63-74B6-478A-98CD-9D5FA90596D0}" type="datetime1">
              <a:rPr lang="en-ZA" smtClean="0"/>
              <a:t>2025/05/08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34CBC24-1614-497D-88B1-3F4BA274FF76}" type="slidenum">
              <a:rPr lang="en-ZA" smtClean="0"/>
              <a:t>‹#›</a:t>
            </a:fld>
            <a:endParaRPr lang="en-ZA"/>
          </a:p>
        </p:txBody>
      </p:sp>
    </p:spTree>
    <p:extLst>
      <p:ext uri="{BB962C8B-B14F-4D97-AF65-F5344CB8AC3E}">
        <p14:creationId xmlns:p14="http://schemas.microsoft.com/office/powerpoint/2010/main" val="1854660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D93F9E63-74B6-478A-98CD-9D5FA90596D0}" type="datetime1">
              <a:rPr lang="en-ZA" smtClean="0"/>
              <a:t>2025/05/08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34CBC24-1614-497D-88B1-3F4BA274FF76}" type="slidenum">
              <a:rPr lang="en-ZA" smtClean="0"/>
              <a:t>‹#›</a:t>
            </a:fld>
            <a:endParaRPr lang="en-ZA"/>
          </a:p>
        </p:txBody>
      </p:sp>
    </p:spTree>
    <p:extLst>
      <p:ext uri="{BB962C8B-B14F-4D97-AF65-F5344CB8AC3E}">
        <p14:creationId xmlns:p14="http://schemas.microsoft.com/office/powerpoint/2010/main" val="16892525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09C378-C125-4877-A25A-EEDF61F3FF4C}" type="datetime1">
              <a:rPr lang="en-ZA" smtClean="0"/>
              <a:t>2025/05/08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34CBC24-1614-497D-88B1-3F4BA274FF76}" type="slidenum">
              <a:rPr lang="en-ZA" smtClean="0"/>
              <a:t>‹#›</a:t>
            </a:fld>
            <a:endParaRPr lang="en-ZA"/>
          </a:p>
        </p:txBody>
      </p:sp>
    </p:spTree>
    <p:extLst>
      <p:ext uri="{BB962C8B-B14F-4D97-AF65-F5344CB8AC3E}">
        <p14:creationId xmlns:p14="http://schemas.microsoft.com/office/powerpoint/2010/main" val="33162192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00D46E0-435C-4F6C-9FF0-406F807264E9}" type="datetime1">
              <a:rPr lang="en-ZA" smtClean="0"/>
              <a:t>2025/05/08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734CBC24-1614-497D-88B1-3F4BA274FF76}" type="slidenum">
              <a:rPr lang="en-ZA" smtClean="0"/>
              <a:t>‹#›</a:t>
            </a:fld>
            <a:endParaRPr lang="en-ZA"/>
          </a:p>
        </p:txBody>
      </p:sp>
    </p:spTree>
    <p:extLst>
      <p:ext uri="{BB962C8B-B14F-4D97-AF65-F5344CB8AC3E}">
        <p14:creationId xmlns:p14="http://schemas.microsoft.com/office/powerpoint/2010/main" val="23067258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145583B-BF6C-4F56-A9ED-86C4015E36AB}" type="datetime1">
              <a:rPr lang="en-ZA" smtClean="0"/>
              <a:t>2025/05/08</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734CBC24-1614-497D-88B1-3F4BA274FF76}" type="slidenum">
              <a:rPr lang="en-ZA" smtClean="0"/>
              <a:t>‹#›</a:t>
            </a:fld>
            <a:endParaRPr lang="en-ZA"/>
          </a:p>
        </p:txBody>
      </p:sp>
    </p:spTree>
    <p:extLst>
      <p:ext uri="{BB962C8B-B14F-4D97-AF65-F5344CB8AC3E}">
        <p14:creationId xmlns:p14="http://schemas.microsoft.com/office/powerpoint/2010/main" val="2458679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FC3BFB92-E896-4ED5-BC85-D1A156DD82E5}" type="datetime1">
              <a:rPr lang="en-ZA" smtClean="0"/>
              <a:t>2025/05/08</a:t>
            </a:fld>
            <a:endParaRPr lang="en-ZA"/>
          </a:p>
        </p:txBody>
      </p:sp>
      <p:sp>
        <p:nvSpPr>
          <p:cNvPr id="5" name="Footer Placeholder 3"/>
          <p:cNvSpPr>
            <a:spLocks noGrp="1"/>
          </p:cNvSpPr>
          <p:nvPr>
            <p:ph type="ftr" sz="quarter" idx="11"/>
          </p:nvPr>
        </p:nvSpPr>
        <p:spPr/>
        <p:txBody>
          <a:bodyPr/>
          <a:lstStyle/>
          <a:p>
            <a:endParaRPr lang="en-ZA"/>
          </a:p>
        </p:txBody>
      </p:sp>
      <p:sp>
        <p:nvSpPr>
          <p:cNvPr id="6" name="Slide Number Placeholder 4"/>
          <p:cNvSpPr>
            <a:spLocks noGrp="1"/>
          </p:cNvSpPr>
          <p:nvPr>
            <p:ph type="sldNum" sz="quarter" idx="12"/>
          </p:nvPr>
        </p:nvSpPr>
        <p:spPr/>
        <p:txBody>
          <a:bodyPr/>
          <a:lstStyle/>
          <a:p>
            <a:fld id="{734CBC24-1614-497D-88B1-3F4BA274FF76}" type="slidenum">
              <a:rPr lang="en-ZA" smtClean="0"/>
              <a:t>‹#›</a:t>
            </a:fld>
            <a:endParaRPr lang="en-ZA"/>
          </a:p>
        </p:txBody>
      </p:sp>
    </p:spTree>
    <p:extLst>
      <p:ext uri="{BB962C8B-B14F-4D97-AF65-F5344CB8AC3E}">
        <p14:creationId xmlns:p14="http://schemas.microsoft.com/office/powerpoint/2010/main" val="11498991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D45F6FE-19CF-46E8-ADAD-BA76C9B4B40F}" type="datetime1">
              <a:rPr lang="en-ZA" smtClean="0"/>
              <a:t>2025/05/08</a:t>
            </a:fld>
            <a:endParaRPr lang="en-ZA"/>
          </a:p>
        </p:txBody>
      </p:sp>
      <p:sp>
        <p:nvSpPr>
          <p:cNvPr id="5" name="Footer Placeholder 2"/>
          <p:cNvSpPr>
            <a:spLocks noGrp="1"/>
          </p:cNvSpPr>
          <p:nvPr>
            <p:ph type="ftr" sz="quarter" idx="11"/>
          </p:nvPr>
        </p:nvSpPr>
        <p:spPr/>
        <p:txBody>
          <a:bodyPr/>
          <a:lstStyle/>
          <a:p>
            <a:endParaRPr lang="en-ZA"/>
          </a:p>
        </p:txBody>
      </p:sp>
      <p:sp>
        <p:nvSpPr>
          <p:cNvPr id="6" name="Slide Number Placeholder 3"/>
          <p:cNvSpPr>
            <a:spLocks noGrp="1"/>
          </p:cNvSpPr>
          <p:nvPr>
            <p:ph type="sldNum" sz="quarter" idx="12"/>
          </p:nvPr>
        </p:nvSpPr>
        <p:spPr/>
        <p:txBody>
          <a:bodyPr/>
          <a:lstStyle/>
          <a:p>
            <a:fld id="{734CBC24-1614-497D-88B1-3F4BA274FF76}" type="slidenum">
              <a:rPr lang="en-ZA" smtClean="0"/>
              <a:t>‹#›</a:t>
            </a:fld>
            <a:endParaRPr lang="en-ZA"/>
          </a:p>
        </p:txBody>
      </p:sp>
    </p:spTree>
    <p:extLst>
      <p:ext uri="{BB962C8B-B14F-4D97-AF65-F5344CB8AC3E}">
        <p14:creationId xmlns:p14="http://schemas.microsoft.com/office/powerpoint/2010/main" val="37761307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70AF458B-1A19-4565-B5EC-2500B6C73B13}" type="datetime1">
              <a:rPr lang="en-ZA" smtClean="0"/>
              <a:t>2025/05/08</a:t>
            </a:fld>
            <a:endParaRPr lang="en-ZA"/>
          </a:p>
        </p:txBody>
      </p:sp>
      <p:sp>
        <p:nvSpPr>
          <p:cNvPr id="5" name="Footer Placeholder 5"/>
          <p:cNvSpPr>
            <a:spLocks noGrp="1"/>
          </p:cNvSpPr>
          <p:nvPr>
            <p:ph type="ftr" sz="quarter" idx="11"/>
          </p:nvPr>
        </p:nvSpPr>
        <p:spPr/>
        <p:txBody>
          <a:bodyPr/>
          <a:lstStyle/>
          <a:p>
            <a:endParaRPr lang="en-ZA"/>
          </a:p>
        </p:txBody>
      </p:sp>
      <p:sp>
        <p:nvSpPr>
          <p:cNvPr id="6" name="Slide Number Placeholder 6"/>
          <p:cNvSpPr>
            <a:spLocks noGrp="1"/>
          </p:cNvSpPr>
          <p:nvPr>
            <p:ph type="sldNum" sz="quarter" idx="12"/>
          </p:nvPr>
        </p:nvSpPr>
        <p:spPr/>
        <p:txBody>
          <a:bodyPr/>
          <a:lstStyle/>
          <a:p>
            <a:fld id="{734CBC24-1614-497D-88B1-3F4BA274FF76}" type="slidenum">
              <a:rPr lang="en-ZA" smtClean="0"/>
              <a:t>‹#›</a:t>
            </a:fld>
            <a:endParaRPr lang="en-ZA"/>
          </a:p>
        </p:txBody>
      </p:sp>
    </p:spTree>
    <p:extLst>
      <p:ext uri="{BB962C8B-B14F-4D97-AF65-F5344CB8AC3E}">
        <p14:creationId xmlns:p14="http://schemas.microsoft.com/office/powerpoint/2010/main" val="2245369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A2F6E6-7DAC-48A9-900E-53B8316EEDBF}" type="datetime1">
              <a:rPr lang="en-ZA" smtClean="0"/>
              <a:t>2025/05/08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734CBC24-1614-497D-88B1-3F4BA274FF76}" type="slidenum">
              <a:rPr lang="en-ZA" smtClean="0"/>
              <a:t>‹#›</a:t>
            </a:fld>
            <a:endParaRPr lang="en-ZA"/>
          </a:p>
        </p:txBody>
      </p:sp>
    </p:spTree>
    <p:extLst>
      <p:ext uri="{BB962C8B-B14F-4D97-AF65-F5344CB8AC3E}">
        <p14:creationId xmlns:p14="http://schemas.microsoft.com/office/powerpoint/2010/main" val="20572951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585255-AF78-4CED-B15D-753F50597B77}" type="datetime1">
              <a:rPr lang="en-ZA" smtClean="0"/>
              <a:t>2025/05/08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734CBC24-1614-497D-88B1-3F4BA274FF76}" type="slidenum">
              <a:rPr lang="en-ZA" smtClean="0"/>
              <a:t>‹#›</a:t>
            </a:fld>
            <a:endParaRPr lang="en-ZA"/>
          </a:p>
        </p:txBody>
      </p:sp>
    </p:spTree>
    <p:extLst>
      <p:ext uri="{BB962C8B-B14F-4D97-AF65-F5344CB8AC3E}">
        <p14:creationId xmlns:p14="http://schemas.microsoft.com/office/powerpoint/2010/main" val="21460112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74AE010-5659-48B1-BD85-77426B1DB5AE}" type="datetime1">
              <a:rPr lang="en-ZA" smtClean="0"/>
              <a:t>2025/05/08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34CBC24-1614-497D-88B1-3F4BA274FF76}" type="slidenum">
              <a:rPr lang="en-ZA" smtClean="0"/>
              <a:t>‹#›</a:t>
            </a:fld>
            <a:endParaRPr lang="en-ZA"/>
          </a:p>
        </p:txBody>
      </p:sp>
    </p:spTree>
    <p:extLst>
      <p:ext uri="{BB962C8B-B14F-4D97-AF65-F5344CB8AC3E}">
        <p14:creationId xmlns:p14="http://schemas.microsoft.com/office/powerpoint/2010/main" val="37307618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F896B52-9717-44EB-B902-14717E99BB30}" type="datetime1">
              <a:rPr lang="en-ZA" smtClean="0"/>
              <a:t>2025/05/08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34CBC24-1614-497D-88B1-3F4BA274FF76}" type="slidenum">
              <a:rPr lang="en-ZA" smtClean="0"/>
              <a:t>‹#›</a:t>
            </a:fld>
            <a:endParaRPr lang="en-ZA"/>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3905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F09C378-C125-4877-A25A-EEDF61F3FF4C}" type="datetime1">
              <a:rPr lang="en-ZA" smtClean="0"/>
              <a:t>2025/05/08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34CBC24-1614-497D-88B1-3F4BA274FF76}" type="slidenum">
              <a:rPr lang="en-ZA" smtClean="0"/>
              <a:t>‹#›</a:t>
            </a:fld>
            <a:endParaRPr lang="en-ZA"/>
          </a:p>
        </p:txBody>
      </p:sp>
    </p:spTree>
    <p:extLst>
      <p:ext uri="{BB962C8B-B14F-4D97-AF65-F5344CB8AC3E}">
        <p14:creationId xmlns:p14="http://schemas.microsoft.com/office/powerpoint/2010/main" val="15124932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572EE1-A6E1-48C0-8C07-6569E0968B20}" type="datetime1">
              <a:rPr lang="en-ZA" smtClean="0"/>
              <a:t>2025/05/08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34CBC24-1614-497D-88B1-3F4BA274FF76}" type="slidenum">
              <a:rPr lang="en-ZA" smtClean="0"/>
              <a:t>‹#›</a:t>
            </a:fld>
            <a:endParaRPr lang="en-ZA"/>
          </a:p>
        </p:txBody>
      </p:sp>
    </p:spTree>
    <p:extLst>
      <p:ext uri="{BB962C8B-B14F-4D97-AF65-F5344CB8AC3E}">
        <p14:creationId xmlns:p14="http://schemas.microsoft.com/office/powerpoint/2010/main" val="9595577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0AD22C8-B978-4C4E-9172-D4D6E2E135FB}" type="datetime1">
              <a:rPr lang="en-ZA" smtClean="0"/>
              <a:t>2025/05/08</a:t>
            </a:fld>
            <a:endParaRPr lang="en-ZA"/>
          </a:p>
        </p:txBody>
      </p:sp>
      <p:sp>
        <p:nvSpPr>
          <p:cNvPr id="4"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34CBC24-1614-497D-88B1-3F4BA274FF76}" type="slidenum">
              <a:rPr lang="en-ZA" smtClean="0"/>
              <a:t>‹#›</a:t>
            </a:fld>
            <a:endParaRPr lang="en-ZA"/>
          </a:p>
        </p:txBody>
      </p:sp>
    </p:spTree>
    <p:extLst>
      <p:ext uri="{BB962C8B-B14F-4D97-AF65-F5344CB8AC3E}">
        <p14:creationId xmlns:p14="http://schemas.microsoft.com/office/powerpoint/2010/main" val="25298977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86E94CE-74AD-4124-AD9E-BCFE319764F5}" type="datetime1">
              <a:rPr lang="en-ZA" smtClean="0"/>
              <a:t>2025/05/08</a:t>
            </a:fld>
            <a:endParaRPr lang="en-ZA"/>
          </a:p>
        </p:txBody>
      </p:sp>
      <p:sp>
        <p:nvSpPr>
          <p:cNvPr id="4"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34CBC24-1614-497D-88B1-3F4BA274FF76}" type="slidenum">
              <a:rPr lang="en-ZA" smtClean="0"/>
              <a:t>‹#›</a:t>
            </a:fld>
            <a:endParaRPr lang="en-ZA"/>
          </a:p>
        </p:txBody>
      </p:sp>
    </p:spTree>
    <p:extLst>
      <p:ext uri="{BB962C8B-B14F-4D97-AF65-F5344CB8AC3E}">
        <p14:creationId xmlns:p14="http://schemas.microsoft.com/office/powerpoint/2010/main" val="7836281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3FE24A-AE2D-4243-BA0A-4FEDCBC5ABA4}" type="datetime1">
              <a:rPr lang="en-ZA" smtClean="0"/>
              <a:t>2025/05/08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34CBC24-1614-497D-88B1-3F4BA274FF76}" type="slidenum">
              <a:rPr lang="en-ZA" smtClean="0"/>
              <a:t>‹#›</a:t>
            </a:fld>
            <a:endParaRPr lang="en-ZA"/>
          </a:p>
        </p:txBody>
      </p:sp>
    </p:spTree>
    <p:extLst>
      <p:ext uri="{BB962C8B-B14F-4D97-AF65-F5344CB8AC3E}">
        <p14:creationId xmlns:p14="http://schemas.microsoft.com/office/powerpoint/2010/main" val="33923597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93D8B2-EEFA-4E7B-A6CA-91EAD7C6A195}" type="datetime1">
              <a:rPr lang="en-ZA" smtClean="0"/>
              <a:t>2025/05/08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34CBC24-1614-497D-88B1-3F4BA274FF76}" type="slidenum">
              <a:rPr lang="en-ZA" smtClean="0"/>
              <a:t>‹#›</a:t>
            </a:fld>
            <a:endParaRPr lang="en-ZA"/>
          </a:p>
        </p:txBody>
      </p:sp>
    </p:spTree>
    <p:extLst>
      <p:ext uri="{BB962C8B-B14F-4D97-AF65-F5344CB8AC3E}">
        <p14:creationId xmlns:p14="http://schemas.microsoft.com/office/powerpoint/2010/main" val="927482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00D46E0-435C-4F6C-9FF0-406F807264E9}" type="datetime1">
              <a:rPr lang="en-ZA" smtClean="0"/>
              <a:t>2025/05/08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734CBC24-1614-497D-88B1-3F4BA274FF76}" type="slidenum">
              <a:rPr lang="en-ZA" smtClean="0"/>
              <a:t>‹#›</a:t>
            </a:fld>
            <a:endParaRPr lang="en-ZA"/>
          </a:p>
        </p:txBody>
      </p:sp>
    </p:spTree>
    <p:extLst>
      <p:ext uri="{BB962C8B-B14F-4D97-AF65-F5344CB8AC3E}">
        <p14:creationId xmlns:p14="http://schemas.microsoft.com/office/powerpoint/2010/main" val="3398784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145583B-BF6C-4F56-A9ED-86C4015E36AB}" type="datetime1">
              <a:rPr lang="en-ZA" smtClean="0"/>
              <a:t>2025/05/08</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734CBC24-1614-497D-88B1-3F4BA274FF76}" type="slidenum">
              <a:rPr lang="en-ZA" smtClean="0"/>
              <a:t>‹#›</a:t>
            </a:fld>
            <a:endParaRPr lang="en-ZA"/>
          </a:p>
        </p:txBody>
      </p:sp>
    </p:spTree>
    <p:extLst>
      <p:ext uri="{BB962C8B-B14F-4D97-AF65-F5344CB8AC3E}">
        <p14:creationId xmlns:p14="http://schemas.microsoft.com/office/powerpoint/2010/main" val="1636876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FC3BFB92-E896-4ED5-BC85-D1A156DD82E5}" type="datetime1">
              <a:rPr lang="en-ZA" smtClean="0"/>
              <a:t>2025/05/08</a:t>
            </a:fld>
            <a:endParaRPr lang="en-ZA"/>
          </a:p>
        </p:txBody>
      </p:sp>
      <p:sp>
        <p:nvSpPr>
          <p:cNvPr id="5" name="Footer Placeholder 3"/>
          <p:cNvSpPr>
            <a:spLocks noGrp="1"/>
          </p:cNvSpPr>
          <p:nvPr>
            <p:ph type="ftr" sz="quarter" idx="11"/>
          </p:nvPr>
        </p:nvSpPr>
        <p:spPr/>
        <p:txBody>
          <a:bodyPr/>
          <a:lstStyle/>
          <a:p>
            <a:endParaRPr lang="en-ZA"/>
          </a:p>
        </p:txBody>
      </p:sp>
      <p:sp>
        <p:nvSpPr>
          <p:cNvPr id="6" name="Slide Number Placeholder 4"/>
          <p:cNvSpPr>
            <a:spLocks noGrp="1"/>
          </p:cNvSpPr>
          <p:nvPr>
            <p:ph type="sldNum" sz="quarter" idx="12"/>
          </p:nvPr>
        </p:nvSpPr>
        <p:spPr/>
        <p:txBody>
          <a:bodyPr/>
          <a:lstStyle/>
          <a:p>
            <a:fld id="{734CBC24-1614-497D-88B1-3F4BA274FF76}" type="slidenum">
              <a:rPr lang="en-ZA" smtClean="0"/>
              <a:t>‹#›</a:t>
            </a:fld>
            <a:endParaRPr lang="en-ZA"/>
          </a:p>
        </p:txBody>
      </p:sp>
    </p:spTree>
    <p:extLst>
      <p:ext uri="{BB962C8B-B14F-4D97-AF65-F5344CB8AC3E}">
        <p14:creationId xmlns:p14="http://schemas.microsoft.com/office/powerpoint/2010/main" val="1207762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D45F6FE-19CF-46E8-ADAD-BA76C9B4B40F}" type="datetime1">
              <a:rPr lang="en-ZA" smtClean="0"/>
              <a:t>2025/05/08</a:t>
            </a:fld>
            <a:endParaRPr lang="en-ZA"/>
          </a:p>
        </p:txBody>
      </p:sp>
      <p:sp>
        <p:nvSpPr>
          <p:cNvPr id="5" name="Footer Placeholder 2"/>
          <p:cNvSpPr>
            <a:spLocks noGrp="1"/>
          </p:cNvSpPr>
          <p:nvPr>
            <p:ph type="ftr" sz="quarter" idx="11"/>
          </p:nvPr>
        </p:nvSpPr>
        <p:spPr/>
        <p:txBody>
          <a:bodyPr/>
          <a:lstStyle/>
          <a:p>
            <a:endParaRPr lang="en-ZA"/>
          </a:p>
        </p:txBody>
      </p:sp>
      <p:sp>
        <p:nvSpPr>
          <p:cNvPr id="6" name="Slide Number Placeholder 3"/>
          <p:cNvSpPr>
            <a:spLocks noGrp="1"/>
          </p:cNvSpPr>
          <p:nvPr>
            <p:ph type="sldNum" sz="quarter" idx="12"/>
          </p:nvPr>
        </p:nvSpPr>
        <p:spPr/>
        <p:txBody>
          <a:bodyPr/>
          <a:lstStyle/>
          <a:p>
            <a:fld id="{734CBC24-1614-497D-88B1-3F4BA274FF76}" type="slidenum">
              <a:rPr lang="en-ZA" smtClean="0"/>
              <a:t>‹#›</a:t>
            </a:fld>
            <a:endParaRPr lang="en-ZA"/>
          </a:p>
        </p:txBody>
      </p:sp>
    </p:spTree>
    <p:extLst>
      <p:ext uri="{BB962C8B-B14F-4D97-AF65-F5344CB8AC3E}">
        <p14:creationId xmlns:p14="http://schemas.microsoft.com/office/powerpoint/2010/main" val="2438975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70AF458B-1A19-4565-B5EC-2500B6C73B13}" type="datetime1">
              <a:rPr lang="en-ZA" smtClean="0"/>
              <a:t>2025/05/08</a:t>
            </a:fld>
            <a:endParaRPr lang="en-ZA"/>
          </a:p>
        </p:txBody>
      </p:sp>
      <p:sp>
        <p:nvSpPr>
          <p:cNvPr id="5" name="Footer Placeholder 5"/>
          <p:cNvSpPr>
            <a:spLocks noGrp="1"/>
          </p:cNvSpPr>
          <p:nvPr>
            <p:ph type="ftr" sz="quarter" idx="11"/>
          </p:nvPr>
        </p:nvSpPr>
        <p:spPr/>
        <p:txBody>
          <a:bodyPr/>
          <a:lstStyle/>
          <a:p>
            <a:endParaRPr lang="en-ZA"/>
          </a:p>
        </p:txBody>
      </p:sp>
      <p:sp>
        <p:nvSpPr>
          <p:cNvPr id="6" name="Slide Number Placeholder 6"/>
          <p:cNvSpPr>
            <a:spLocks noGrp="1"/>
          </p:cNvSpPr>
          <p:nvPr>
            <p:ph type="sldNum" sz="quarter" idx="12"/>
          </p:nvPr>
        </p:nvSpPr>
        <p:spPr/>
        <p:txBody>
          <a:bodyPr/>
          <a:lstStyle/>
          <a:p>
            <a:fld id="{734CBC24-1614-497D-88B1-3F4BA274FF76}" type="slidenum">
              <a:rPr lang="en-ZA" smtClean="0"/>
              <a:t>‹#›</a:t>
            </a:fld>
            <a:endParaRPr lang="en-ZA"/>
          </a:p>
        </p:txBody>
      </p:sp>
    </p:spTree>
    <p:extLst>
      <p:ext uri="{BB962C8B-B14F-4D97-AF65-F5344CB8AC3E}">
        <p14:creationId xmlns:p14="http://schemas.microsoft.com/office/powerpoint/2010/main" val="3708662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9A2F6E6-7DAC-48A9-900E-53B8316EEDBF}" type="datetime1">
              <a:rPr lang="en-ZA" smtClean="0"/>
              <a:t>2025/05/08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734CBC24-1614-497D-88B1-3F4BA274FF76}" type="slidenum">
              <a:rPr lang="en-ZA" smtClean="0"/>
              <a:t>‹#›</a:t>
            </a:fld>
            <a:endParaRPr lang="en-ZA"/>
          </a:p>
        </p:txBody>
      </p:sp>
    </p:spTree>
    <p:extLst>
      <p:ext uri="{BB962C8B-B14F-4D97-AF65-F5344CB8AC3E}">
        <p14:creationId xmlns:p14="http://schemas.microsoft.com/office/powerpoint/2010/main" val="3410634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21" Type="http://schemas.openxmlformats.org/officeDocument/2006/relationships/image" Target="../media/image4.png"/><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2.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B1249E4-3ACD-484D-A41A-97E0BB01B236}" type="datetime1">
              <a:rPr lang="en-ZA" smtClean="0"/>
              <a:t>2025/05/08</a:t>
            </a:fld>
            <a:endParaRPr lang="en-ZA"/>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ZA"/>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734CBC24-1614-497D-88B1-3F4BA274FF76}" type="slidenum">
              <a:rPr lang="en-ZA" smtClean="0"/>
              <a:t>‹#›</a:t>
            </a:fld>
            <a:endParaRPr lang="en-ZA"/>
          </a:p>
        </p:txBody>
      </p:sp>
    </p:spTree>
    <p:extLst>
      <p:ext uri="{BB962C8B-B14F-4D97-AF65-F5344CB8AC3E}">
        <p14:creationId xmlns:p14="http://schemas.microsoft.com/office/powerpoint/2010/main" val="162916768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B1249E4-3ACD-484D-A41A-97E0BB01B236}" type="datetime1">
              <a:rPr lang="en-ZA" smtClean="0"/>
              <a:t>2025/05/08</a:t>
            </a:fld>
            <a:endParaRPr lang="en-ZA"/>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ZA"/>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734CBC24-1614-497D-88B1-3F4BA274FF76}" type="slidenum">
              <a:rPr lang="en-ZA" smtClean="0"/>
              <a:t>‹#›</a:t>
            </a:fld>
            <a:endParaRPr lang="en-ZA"/>
          </a:p>
        </p:txBody>
      </p:sp>
    </p:spTree>
    <p:extLst>
      <p:ext uri="{BB962C8B-B14F-4D97-AF65-F5344CB8AC3E}">
        <p14:creationId xmlns:p14="http://schemas.microsoft.com/office/powerpoint/2010/main" val="1556632840"/>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jpeg"/><Relationship Id="rId7"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hyperlink" Target="http://www.google.co.za/url?sa=i&amp;rct=j&amp;q=Isimagaliso+world+heritage+sites+in+south+africa&amp;source=images&amp;cd=&amp;cad=rja&amp;docid=yWUQ4EBtZAr84M&amp;tbnid=tG3_c0qABv4GYM:&amp;ved=0CAUQjRw&amp;url=http://www.isimangaliso.com/&amp;ei=srgYUavhNOTD0QWih4DYCQ&amp;psig=AFQjCNGTdl2SyVbJrCJ0MMoKam6AzNQtww&amp;ust=1360660887151938" TargetMode="External"/><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jpeg"/><Relationship Id="rId7"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19.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hyperlink" Target="http://www.google.co.za/url?sa=i&amp;rct=j&amp;q=Isimagaliso+world+heritage+sites+in+south+africa&amp;source=images&amp;cd=&amp;cad=rja&amp;docid=yWUQ4EBtZAr84M&amp;tbnid=tG3_c0qABv4GYM:&amp;ved=0CAUQjRw&amp;url=http://www.isimangaliso.com/&amp;ei=srgYUavhNOTD0QWih4DYCQ&amp;psig=AFQjCNGTdl2SyVbJrCJ0MMoKam6AzNQtww&amp;ust=1360660887151938" TargetMode="External"/><Relationship Id="rId9" Type="http://schemas.openxmlformats.org/officeDocument/2006/relationships/image" Target="../media/image12.pn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jpeg"/><Relationship Id="rId7"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19.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hyperlink" Target="http://www.google.co.za/url?sa=i&amp;rct=j&amp;q=Isimagaliso+world+heritage+sites+in+south+africa&amp;source=images&amp;cd=&amp;cad=rja&amp;docid=yWUQ4EBtZAr84M&amp;tbnid=tG3_c0qABv4GYM:&amp;ved=0CAUQjRw&amp;url=http://www.isimangaliso.com/&amp;ei=srgYUavhNOTD0QWih4DYCQ&amp;psig=AFQjCNGTdl2SyVbJrCJ0MMoKam6AzNQtww&amp;ust=1360660887151938" TargetMode="External"/><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jpe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hyperlink" Target="http://www.google.co.za/url?sa=i&amp;rct=j&amp;q=Isimagaliso+world+heritage+sites+in+south+africa&amp;source=images&amp;cd=&amp;cad=rja&amp;docid=yWUQ4EBtZAr84M&amp;tbnid=tG3_c0qABv4GYM:&amp;ved=0CAUQjRw&amp;url=http://www.isimangaliso.com/&amp;ei=srgYUavhNOTD0QWih4DYCQ&amp;psig=AFQjCNGTdl2SyVbJrCJ0MMoKam6AzNQtww&amp;ust=1360660887151938" TargetMode="External"/><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hyperlink" Target="mailto:ppp@isimangaliso.com" TargetMode="External"/><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jpeg"/><Relationship Id="rId7"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19.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hyperlink" Target="http://www.google.co.za/url?sa=i&amp;rct=j&amp;q=Isimagaliso+world+heritage+sites+in+south+africa&amp;source=images&amp;cd=&amp;cad=rja&amp;docid=yWUQ4EBtZAr84M&amp;tbnid=tG3_c0qABv4GYM:&amp;ved=0CAUQjRw&amp;url=http://www.isimangaliso.com/&amp;ei=srgYUavhNOTD0QWih4DYCQ&amp;psig=AFQjCNGTdl2SyVbJrCJ0MMoKam6AzNQtww&amp;ust=1360660887151938" TargetMode="External"/><Relationship Id="rId9" Type="http://schemas.openxmlformats.org/officeDocument/2006/relationships/image" Target="../media/image12.png"/></Relationships>
</file>

<file path=ppt/slides/_rels/slide2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jpeg"/><Relationship Id="rId7"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19.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hyperlink" Target="http://www.google.co.za/url?sa=i&amp;rct=j&amp;q=Isimagaliso+world+heritage+sites+in+south+africa&amp;source=images&amp;cd=&amp;cad=rja&amp;docid=yWUQ4EBtZAr84M&amp;tbnid=tG3_c0qABv4GYM:&amp;ved=0CAUQjRw&amp;url=http://www.isimangaliso.com/&amp;ei=srgYUavhNOTD0QWih4DYCQ&amp;psig=AFQjCNGTdl2SyVbJrCJ0MMoKam6AzNQtww&amp;ust=1360660887151938" TargetMode="External"/><Relationship Id="rId9" Type="http://schemas.openxmlformats.org/officeDocument/2006/relationships/image" Target="../media/image12.png"/></Relationships>
</file>

<file path=ppt/slides/_rels/slide2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hyperlink" Target="http://www.google.co.za/url?sa=i&amp;rct=j&amp;q=Isimagaliso+world+heritage+sites+in+south+africa&amp;source=images&amp;cd=&amp;cad=rja&amp;docid=yWUQ4EBtZAr84M&amp;tbnid=tG3_c0qABv4GYM:&amp;ved=0CAUQjRw&amp;url=http://www.isimangaliso.com/&amp;ei=srgYUavhNOTD0QWih4DYCQ&amp;psig=AFQjCNGTdl2SyVbJrCJ0MMoKam6AzNQtww&amp;ust=1360660887151938" TargetMode="External"/><Relationship Id="rId7" Type="http://schemas.openxmlformats.org/officeDocument/2006/relationships/image" Target="../media/image10.jpeg"/><Relationship Id="rId2" Type="http://schemas.openxmlformats.org/officeDocument/2006/relationships/image" Target="../media/image7.jpeg"/><Relationship Id="rId1" Type="http://schemas.openxmlformats.org/officeDocument/2006/relationships/slideLayout" Target="../slideLayouts/slideLayout18.xml"/><Relationship Id="rId6" Type="http://schemas.openxmlformats.org/officeDocument/2006/relationships/image" Target="../media/image6.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jpeg"/><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hyperlink" Target="http://www.google.co.za/url?sa=i&amp;rct=j&amp;q=Isimagaliso+world+heritage+sites+in+south+africa&amp;source=images&amp;cd=&amp;cad=rja&amp;docid=yWUQ4EBtZAr84M&amp;tbnid=tG3_c0qABv4GYM:&amp;ved=0CAUQjRw&amp;url=http://www.isimangaliso.com/&amp;ei=srgYUavhNOTD0QWih4DYCQ&amp;psig=AFQjCNGTdl2SyVbJrCJ0MMoKam6AzNQtww&amp;ust=1360660887151938" TargetMode="External"/><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jpeg"/><Relationship Id="rId7"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hyperlink" Target="http://www.google.co.za/url?sa=i&amp;rct=j&amp;q=Isimagaliso+world+heritage+sites+in+south+africa&amp;source=images&amp;cd=&amp;cad=rja&amp;docid=yWUQ4EBtZAr84M&amp;tbnid=tG3_c0qABv4GYM:&amp;ved=0CAUQjRw&amp;url=http://www.isimangaliso.com/&amp;ei=srgYUavhNOTD0QWih4DYCQ&amp;psig=AFQjCNGTdl2SyVbJrCJ0MMoKam6AzNQtww&amp;ust=1360660887151938" TargetMode="External"/><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218709"/>
            <a:ext cx="12065205" cy="2560201"/>
          </a:xfrm>
        </p:spPr>
        <p:txBody>
          <a:bodyPr>
            <a:normAutofit fontScale="77500" lnSpcReduction="20000"/>
          </a:bodyPr>
          <a:lstStyle/>
          <a:p>
            <a:pPr algn="ctr"/>
            <a:r>
              <a:rPr lang="en-GB" sz="2800" b="1" dirty="0">
                <a:solidFill>
                  <a:srgbClr val="FFFF00"/>
                </a:solidFill>
              </a:rPr>
              <a:t>RFP No. PPP02/2024-25</a:t>
            </a:r>
          </a:p>
          <a:p>
            <a:pPr algn="ctr"/>
            <a:endParaRPr lang="en-GB" sz="2800" b="1" dirty="0">
              <a:solidFill>
                <a:srgbClr val="FFFF00"/>
              </a:solidFill>
            </a:endParaRPr>
          </a:p>
          <a:p>
            <a:pPr algn="ctr"/>
            <a:r>
              <a:rPr lang="en-GB" sz="2800" b="1" dirty="0">
                <a:solidFill>
                  <a:srgbClr val="FFFF00"/>
                </a:solidFill>
              </a:rPr>
              <a:t>IN RESPECT OF </a:t>
            </a:r>
            <a:r>
              <a:rPr lang="en-GB" sz="2800" b="1" dirty="0" err="1">
                <a:solidFill>
                  <a:srgbClr val="FFFF00"/>
                </a:solidFill>
              </a:rPr>
              <a:t>kosi</a:t>
            </a:r>
            <a:r>
              <a:rPr lang="en-GB" sz="2800" b="1" dirty="0">
                <a:solidFill>
                  <a:srgbClr val="FFFF00"/>
                </a:solidFill>
              </a:rPr>
              <a:t> bay TOURISM RESORT IN THE </a:t>
            </a:r>
            <a:r>
              <a:rPr lang="en-GB" sz="2800" b="1" dirty="0" err="1">
                <a:solidFill>
                  <a:srgbClr val="FFFF00"/>
                </a:solidFill>
              </a:rPr>
              <a:t>kosi</a:t>
            </a:r>
            <a:r>
              <a:rPr lang="en-GB" sz="2800" b="1" dirty="0">
                <a:solidFill>
                  <a:srgbClr val="FFFF00"/>
                </a:solidFill>
              </a:rPr>
              <a:t> bay SECTION OF THE </a:t>
            </a:r>
            <a:r>
              <a:rPr lang="en-GB" sz="2800" b="1" cap="none" dirty="0">
                <a:solidFill>
                  <a:srgbClr val="FFFF00"/>
                </a:solidFill>
              </a:rPr>
              <a:t>i</a:t>
            </a:r>
            <a:r>
              <a:rPr lang="en-GB" sz="2800" b="1" dirty="0">
                <a:solidFill>
                  <a:srgbClr val="FFFF00"/>
                </a:solidFill>
              </a:rPr>
              <a:t>SIMANGALISO WETLAND PARK</a:t>
            </a:r>
          </a:p>
          <a:p>
            <a:pPr algn="ctr"/>
            <a:endParaRPr lang="en-GB" sz="2800" b="1" dirty="0">
              <a:solidFill>
                <a:srgbClr val="FFFF00"/>
              </a:solidFill>
            </a:endParaRPr>
          </a:p>
          <a:p>
            <a:pPr algn="ctr"/>
            <a:r>
              <a:rPr lang="en-GB" sz="2800" b="1" dirty="0">
                <a:solidFill>
                  <a:srgbClr val="FFFF00"/>
                </a:solidFill>
              </a:rPr>
              <a:t>BIDDERS CONFERENCE MEETING </a:t>
            </a:r>
            <a:endParaRPr lang="en-GB" sz="2800" b="1" dirty="0">
              <a:solidFill>
                <a:schemeClr val="tx1"/>
              </a:solidFill>
            </a:endParaRPr>
          </a:p>
          <a:p>
            <a:pPr algn="ctr"/>
            <a:r>
              <a:rPr lang="en-ZA" sz="1600" b="1" cap="none" dirty="0">
                <a:solidFill>
                  <a:srgbClr val="EA6312">
                    <a:lumMod val="60000"/>
                    <a:lumOff val="40000"/>
                  </a:srgbClr>
                </a:solidFill>
              </a:rPr>
              <a:t>09 May 202</a:t>
            </a:r>
            <a:r>
              <a:rPr lang="en-GB" sz="1600" b="1" cap="none" dirty="0">
                <a:solidFill>
                  <a:srgbClr val="EA6312">
                    <a:lumMod val="60000"/>
                    <a:lumOff val="40000"/>
                  </a:srgbClr>
                </a:solidFill>
              </a:rPr>
              <a:t>5</a:t>
            </a:r>
            <a:endParaRPr lang="en-US" sz="2800" b="1" dirty="0">
              <a:solidFill>
                <a:schemeClr val="tx1"/>
              </a:solidFill>
            </a:endParaRPr>
          </a:p>
          <a:p>
            <a:pPr algn="ctr"/>
            <a:endParaRPr lang="en-ZA" sz="2800" b="1" dirty="0">
              <a:solidFill>
                <a:srgbClr val="FFFF00"/>
              </a:solidFill>
              <a:latin typeface="Arial Narrow" panose="020B0606020202030204" pitchFamily="34" charset="0"/>
            </a:endParaRPr>
          </a:p>
        </p:txBody>
      </p:sp>
      <p:sp>
        <p:nvSpPr>
          <p:cNvPr id="2" name="Slide Number Placeholder 1"/>
          <p:cNvSpPr>
            <a:spLocks noGrp="1"/>
          </p:cNvSpPr>
          <p:nvPr>
            <p:ph type="sldNum" sz="quarter" idx="12"/>
          </p:nvPr>
        </p:nvSpPr>
        <p:spPr>
          <a:xfrm>
            <a:off x="10352540" y="295730"/>
            <a:ext cx="838199" cy="285296"/>
          </a:xfrm>
        </p:spPr>
        <p:txBody>
          <a:bodyPr/>
          <a:lstStyle/>
          <a:p>
            <a:fld id="{734CBC24-1614-497D-88B1-3F4BA274FF76}" type="slidenum">
              <a:rPr lang="en-ZA" smtClean="0"/>
              <a:t>1</a:t>
            </a:fld>
            <a:endParaRPr lang="en-ZA" dirty="0"/>
          </a:p>
        </p:txBody>
      </p:sp>
      <p:pic>
        <p:nvPicPr>
          <p:cNvPr id="5" name="Picture 4" descr="iSimang_ppt_template_1">
            <a:extLst>
              <a:ext uri="{FF2B5EF4-FFF2-40B4-BE49-F238E27FC236}">
                <a16:creationId xmlns:a16="http://schemas.microsoft.com/office/drawing/2014/main" id="{9F2CDC97-969A-48AC-8F86-AF7638BD047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63588" y="0"/>
            <a:ext cx="6864824" cy="4135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5492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05E1191-7999-40D4-B189-A6B43C0EA522}"/>
              </a:ext>
            </a:extLst>
          </p:cNvPr>
          <p:cNvSpPr>
            <a:spLocks noGrp="1"/>
          </p:cNvSpPr>
          <p:nvPr>
            <p:ph type="title"/>
          </p:nvPr>
        </p:nvSpPr>
        <p:spPr>
          <a:xfrm>
            <a:off x="1910731" y="121582"/>
            <a:ext cx="8517539" cy="808304"/>
          </a:xfrm>
          <a:solidFill>
            <a:schemeClr val="tx2">
              <a:lumMod val="50000"/>
            </a:schemeClr>
          </a:solidFill>
          <a:ln>
            <a:solidFill>
              <a:schemeClr val="accent1"/>
            </a:solidFill>
          </a:ln>
        </p:spPr>
        <p:txBody>
          <a:bodyPr/>
          <a:lstStyle/>
          <a:p>
            <a:r>
              <a:rPr lang="de-DE" sz="2800" b="1" dirty="0">
                <a:solidFill>
                  <a:schemeClr val="tx1"/>
                </a:solidFill>
              </a:rPr>
              <a:t>PPP Opportunity</a:t>
            </a:r>
          </a:p>
        </p:txBody>
      </p:sp>
      <p:sp>
        <p:nvSpPr>
          <p:cNvPr id="2" name="Slide Number Placeholder 1"/>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34CBC24-1614-497D-88B1-3F4BA274FF76}" type="slidenum">
              <a:rPr kumimoji="0" lang="en-ZA" sz="280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10</a:t>
            </a:fld>
            <a:endParaRPr kumimoji="0" lang="en-ZA" sz="280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endParaRPr>
          </a:p>
        </p:txBody>
      </p:sp>
      <p:grpSp>
        <p:nvGrpSpPr>
          <p:cNvPr id="7" name="Group 6">
            <a:extLst>
              <a:ext uri="{FF2B5EF4-FFF2-40B4-BE49-F238E27FC236}">
                <a16:creationId xmlns:a16="http://schemas.microsoft.com/office/drawing/2014/main" id="{40A7EE9D-3171-43BF-9510-C1BE46BAFC83}"/>
              </a:ext>
            </a:extLst>
          </p:cNvPr>
          <p:cNvGrpSpPr/>
          <p:nvPr/>
        </p:nvGrpSpPr>
        <p:grpSpPr>
          <a:xfrm>
            <a:off x="-6920" y="0"/>
            <a:ext cx="1669860" cy="6858000"/>
            <a:chOff x="-6920" y="0"/>
            <a:chExt cx="1669860" cy="6858000"/>
          </a:xfrm>
        </p:grpSpPr>
        <p:grpSp>
          <p:nvGrpSpPr>
            <p:cNvPr id="8" name="Group 77">
              <a:extLst>
                <a:ext uri="{FF2B5EF4-FFF2-40B4-BE49-F238E27FC236}">
                  <a16:creationId xmlns:a16="http://schemas.microsoft.com/office/drawing/2014/main" id="{850BB1DA-0872-4EFC-B56F-E45450884536}"/>
                </a:ext>
              </a:extLst>
            </p:cNvPr>
            <p:cNvGrpSpPr>
              <a:grpSpLocks/>
            </p:cNvGrpSpPr>
            <p:nvPr/>
          </p:nvGrpSpPr>
          <p:grpSpPr bwMode="auto">
            <a:xfrm>
              <a:off x="1524827" y="0"/>
              <a:ext cx="138113" cy="6858000"/>
              <a:chOff x="1331" y="0"/>
              <a:chExt cx="279" cy="4320"/>
            </a:xfrm>
          </p:grpSpPr>
          <p:sp>
            <p:nvSpPr>
              <p:cNvPr id="15" name="AutoShape 5">
                <a:extLst>
                  <a:ext uri="{FF2B5EF4-FFF2-40B4-BE49-F238E27FC236}">
                    <a16:creationId xmlns:a16="http://schemas.microsoft.com/office/drawing/2014/main" id="{F34BE5AB-329F-4F64-BF03-594909CC2844}"/>
                  </a:ext>
                </a:extLst>
              </p:cNvPr>
              <p:cNvSpPr>
                <a:spLocks noChangeAspect="1" noChangeArrowheads="1" noTextEdit="1"/>
              </p:cNvSpPr>
              <p:nvPr/>
            </p:nvSpPr>
            <p:spPr bwMode="auto">
              <a:xfrm>
                <a:off x="1331" y="0"/>
                <a:ext cx="279" cy="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6" name="Rectangle 6">
                <a:extLst>
                  <a:ext uri="{FF2B5EF4-FFF2-40B4-BE49-F238E27FC236}">
                    <a16:creationId xmlns:a16="http://schemas.microsoft.com/office/drawing/2014/main" id="{99B04144-38F0-43C3-901A-0AA4D3794BB8}"/>
                  </a:ext>
                </a:extLst>
              </p:cNvPr>
              <p:cNvSpPr>
                <a:spLocks noChangeArrowheads="1"/>
              </p:cNvSpPr>
              <p:nvPr/>
            </p:nvSpPr>
            <p:spPr bwMode="auto">
              <a:xfrm>
                <a:off x="1349" y="5"/>
                <a:ext cx="244" cy="2158"/>
              </a:xfrm>
              <a:prstGeom prst="rect">
                <a:avLst/>
              </a:prstGeom>
              <a:solidFill>
                <a:srgbClr val="25221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 name="Freeform 7">
                <a:extLst>
                  <a:ext uri="{FF2B5EF4-FFF2-40B4-BE49-F238E27FC236}">
                    <a16:creationId xmlns:a16="http://schemas.microsoft.com/office/drawing/2014/main" id="{8F55A8C3-264D-4BED-B1C6-BCF2E335FF6F}"/>
                  </a:ext>
                </a:extLst>
              </p:cNvPr>
              <p:cNvSpPr>
                <a:spLocks noEditPoints="1"/>
              </p:cNvSpPr>
              <p:nvPr/>
            </p:nvSpPr>
            <p:spPr bwMode="auto">
              <a:xfrm>
                <a:off x="1346" y="3"/>
                <a:ext cx="250" cy="2162"/>
              </a:xfrm>
              <a:custGeom>
                <a:avLst/>
                <a:gdLst>
                  <a:gd name="T0" fmla="*/ 0 w 82"/>
                  <a:gd name="T1" fmla="*/ 2147483647 h 840"/>
                  <a:gd name="T2" fmla="*/ 0 w 82"/>
                  <a:gd name="T3" fmla="*/ 2147483647 h 840"/>
                  <a:gd name="T4" fmla="*/ 2147483647 w 82"/>
                  <a:gd name="T5" fmla="*/ 2147483647 h 840"/>
                  <a:gd name="T6" fmla="*/ 2147483647 w 82"/>
                  <a:gd name="T7" fmla="*/ 2147483647 h 840"/>
                  <a:gd name="T8" fmla="*/ 0 w 82"/>
                  <a:gd name="T9" fmla="*/ 2147483647 h 840"/>
                  <a:gd name="T10" fmla="*/ 0 w 82"/>
                  <a:gd name="T11" fmla="*/ 2147483647 h 840"/>
                  <a:gd name="T12" fmla="*/ 2147483647 w 82"/>
                  <a:gd name="T13" fmla="*/ 0 h 840"/>
                  <a:gd name="T14" fmla="*/ 2147483647 w 82"/>
                  <a:gd name="T15" fmla="*/ 2147483647 h 840"/>
                  <a:gd name="T16" fmla="*/ 0 w 82"/>
                  <a:gd name="T17" fmla="*/ 2147483647 h 840"/>
                  <a:gd name="T18" fmla="*/ 2147483647 w 82"/>
                  <a:gd name="T19" fmla="*/ 0 h 840"/>
                  <a:gd name="T20" fmla="*/ 2147483647 w 82"/>
                  <a:gd name="T21" fmla="*/ 0 h 840"/>
                  <a:gd name="T22" fmla="*/ 2147483647 w 82"/>
                  <a:gd name="T23" fmla="*/ 2147483647 h 840"/>
                  <a:gd name="T24" fmla="*/ 2147483647 w 82"/>
                  <a:gd name="T25" fmla="*/ 2147483647 h 840"/>
                  <a:gd name="T26" fmla="*/ 2147483647 w 82"/>
                  <a:gd name="T27" fmla="*/ 0 h 840"/>
                  <a:gd name="T28" fmla="*/ 2147483647 w 82"/>
                  <a:gd name="T29" fmla="*/ 0 h 840"/>
                  <a:gd name="T30" fmla="*/ 2147483647 w 82"/>
                  <a:gd name="T31" fmla="*/ 2147483647 h 840"/>
                  <a:gd name="T32" fmla="*/ 2147483647 w 82"/>
                  <a:gd name="T33" fmla="*/ 2147483647 h 840"/>
                  <a:gd name="T34" fmla="*/ 2147483647 w 82"/>
                  <a:gd name="T35" fmla="*/ 0 h 840"/>
                  <a:gd name="T36" fmla="*/ 2147483647 w 82"/>
                  <a:gd name="T37" fmla="*/ 2147483647 h 840"/>
                  <a:gd name="T38" fmla="*/ 2147483647 w 82"/>
                  <a:gd name="T39" fmla="*/ 2147483647 h 840"/>
                  <a:gd name="T40" fmla="*/ 2147483647 w 82"/>
                  <a:gd name="T41" fmla="*/ 2147483647 h 840"/>
                  <a:gd name="T42" fmla="*/ 2147483647 w 82"/>
                  <a:gd name="T43" fmla="*/ 2147483647 h 840"/>
                  <a:gd name="T44" fmla="*/ 2147483647 w 82"/>
                  <a:gd name="T45" fmla="*/ 2147483647 h 840"/>
                  <a:gd name="T46" fmla="*/ 2147483647 w 82"/>
                  <a:gd name="T47" fmla="*/ 2147483647 h 840"/>
                  <a:gd name="T48" fmla="*/ 2147483647 w 82"/>
                  <a:gd name="T49" fmla="*/ 2147483647 h 840"/>
                  <a:gd name="T50" fmla="*/ 2147483647 w 82"/>
                  <a:gd name="T51" fmla="*/ 2147483647 h 840"/>
                  <a:gd name="T52" fmla="*/ 2147483647 w 82"/>
                  <a:gd name="T53" fmla="*/ 2147483647 h 840"/>
                  <a:gd name="T54" fmla="*/ 2147483647 w 82"/>
                  <a:gd name="T55" fmla="*/ 2147483647 h 840"/>
                  <a:gd name="T56" fmla="*/ 2147483647 w 82"/>
                  <a:gd name="T57" fmla="*/ 2147483647 h 840"/>
                  <a:gd name="T58" fmla="*/ 2147483647 w 82"/>
                  <a:gd name="T59" fmla="*/ 2147483647 h 840"/>
                  <a:gd name="T60" fmla="*/ 2147483647 w 82"/>
                  <a:gd name="T61" fmla="*/ 2147483647 h 840"/>
                  <a:gd name="T62" fmla="*/ 2147483647 w 82"/>
                  <a:gd name="T63" fmla="*/ 2147483647 h 840"/>
                  <a:gd name="T64" fmla="*/ 2147483647 w 82"/>
                  <a:gd name="T65" fmla="*/ 2147483647 h 840"/>
                  <a:gd name="T66" fmla="*/ 0 w 82"/>
                  <a:gd name="T67" fmla="*/ 2147483647 h 840"/>
                  <a:gd name="T68" fmla="*/ 2147483647 w 82"/>
                  <a:gd name="T69" fmla="*/ 2147483647 h 840"/>
                  <a:gd name="T70" fmla="*/ 2147483647 w 82"/>
                  <a:gd name="T71" fmla="*/ 2147483647 h 8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840"/>
                  <a:gd name="T110" fmla="*/ 82 w 82"/>
                  <a:gd name="T111" fmla="*/ 840 h 8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840">
                    <a:moveTo>
                      <a:pt x="0" y="839"/>
                    </a:moveTo>
                    <a:lnTo>
                      <a:pt x="0" y="1"/>
                    </a:lnTo>
                    <a:lnTo>
                      <a:pt x="1" y="1"/>
                    </a:lnTo>
                    <a:lnTo>
                      <a:pt x="1" y="839"/>
                    </a:lnTo>
                    <a:lnTo>
                      <a:pt x="0" y="839"/>
                    </a:lnTo>
                    <a:close/>
                    <a:moveTo>
                      <a:pt x="0" y="1"/>
                    </a:moveTo>
                    <a:cubicBezTo>
                      <a:pt x="0" y="1"/>
                      <a:pt x="0" y="0"/>
                      <a:pt x="1" y="0"/>
                    </a:cubicBezTo>
                    <a:lnTo>
                      <a:pt x="1" y="1"/>
                    </a:lnTo>
                    <a:lnTo>
                      <a:pt x="0" y="1"/>
                    </a:lnTo>
                    <a:close/>
                    <a:moveTo>
                      <a:pt x="1" y="0"/>
                    </a:moveTo>
                    <a:lnTo>
                      <a:pt x="81" y="0"/>
                    </a:lnTo>
                    <a:lnTo>
                      <a:pt x="81" y="2"/>
                    </a:lnTo>
                    <a:lnTo>
                      <a:pt x="1" y="2"/>
                    </a:lnTo>
                    <a:lnTo>
                      <a:pt x="1" y="0"/>
                    </a:lnTo>
                    <a:close/>
                    <a:moveTo>
                      <a:pt x="81" y="0"/>
                    </a:moveTo>
                    <a:cubicBezTo>
                      <a:pt x="81" y="0"/>
                      <a:pt x="82" y="1"/>
                      <a:pt x="82" y="1"/>
                    </a:cubicBezTo>
                    <a:lnTo>
                      <a:pt x="81" y="1"/>
                    </a:lnTo>
                    <a:lnTo>
                      <a:pt x="81" y="0"/>
                    </a:lnTo>
                    <a:close/>
                    <a:moveTo>
                      <a:pt x="82" y="1"/>
                    </a:moveTo>
                    <a:lnTo>
                      <a:pt x="82" y="839"/>
                    </a:lnTo>
                    <a:lnTo>
                      <a:pt x="80" y="839"/>
                    </a:lnTo>
                    <a:lnTo>
                      <a:pt x="80" y="1"/>
                    </a:lnTo>
                    <a:lnTo>
                      <a:pt x="82" y="1"/>
                    </a:lnTo>
                    <a:close/>
                    <a:moveTo>
                      <a:pt x="82" y="839"/>
                    </a:moveTo>
                    <a:cubicBezTo>
                      <a:pt x="82" y="839"/>
                      <a:pt x="81" y="840"/>
                      <a:pt x="81" y="840"/>
                    </a:cubicBezTo>
                    <a:lnTo>
                      <a:pt x="81" y="839"/>
                    </a:lnTo>
                    <a:lnTo>
                      <a:pt x="82" y="839"/>
                    </a:lnTo>
                    <a:close/>
                    <a:moveTo>
                      <a:pt x="81" y="840"/>
                    </a:moveTo>
                    <a:lnTo>
                      <a:pt x="1" y="840"/>
                    </a:lnTo>
                    <a:lnTo>
                      <a:pt x="1" y="838"/>
                    </a:lnTo>
                    <a:lnTo>
                      <a:pt x="81" y="838"/>
                    </a:lnTo>
                    <a:lnTo>
                      <a:pt x="81" y="840"/>
                    </a:lnTo>
                    <a:close/>
                    <a:moveTo>
                      <a:pt x="1" y="840"/>
                    </a:moveTo>
                    <a:cubicBezTo>
                      <a:pt x="0" y="840"/>
                      <a:pt x="0" y="839"/>
                      <a:pt x="0" y="839"/>
                    </a:cubicBezTo>
                    <a:lnTo>
                      <a:pt x="1" y="839"/>
                    </a:lnTo>
                    <a:lnTo>
                      <a:pt x="1" y="840"/>
                    </a:lnTo>
                    <a:close/>
                  </a:path>
                </a:pathLst>
              </a:custGeom>
              <a:solidFill>
                <a:srgbClr val="25221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 name="Freeform 8">
                <a:extLst>
                  <a:ext uri="{FF2B5EF4-FFF2-40B4-BE49-F238E27FC236}">
                    <a16:creationId xmlns:a16="http://schemas.microsoft.com/office/drawing/2014/main" id="{7E3C3293-0F3B-4393-B2F0-6A4C7345C387}"/>
                  </a:ext>
                </a:extLst>
              </p:cNvPr>
              <p:cNvSpPr>
                <a:spLocks/>
              </p:cNvSpPr>
              <p:nvPr/>
            </p:nvSpPr>
            <p:spPr bwMode="auto">
              <a:xfrm>
                <a:off x="1368" y="1197"/>
                <a:ext cx="188" cy="232"/>
              </a:xfrm>
              <a:custGeom>
                <a:avLst/>
                <a:gdLst>
                  <a:gd name="T0" fmla="*/ 2147483647 w 62"/>
                  <a:gd name="T1" fmla="*/ 2147483647 h 90"/>
                  <a:gd name="T2" fmla="*/ 2147483647 w 62"/>
                  <a:gd name="T3" fmla="*/ 2147483647 h 90"/>
                  <a:gd name="T4" fmla="*/ 0 w 62"/>
                  <a:gd name="T5" fmla="*/ 2147483647 h 90"/>
                  <a:gd name="T6" fmla="*/ 2147483647 w 62"/>
                  <a:gd name="T7" fmla="*/ 0 h 90"/>
                  <a:gd name="T8" fmla="*/ 2147483647 w 62"/>
                  <a:gd name="T9" fmla="*/ 2147483647 h 90"/>
                  <a:gd name="T10" fmla="*/ 0 60000 65536"/>
                  <a:gd name="T11" fmla="*/ 0 60000 65536"/>
                  <a:gd name="T12" fmla="*/ 0 60000 65536"/>
                  <a:gd name="T13" fmla="*/ 0 60000 65536"/>
                  <a:gd name="T14" fmla="*/ 0 60000 65536"/>
                  <a:gd name="T15" fmla="*/ 0 w 62"/>
                  <a:gd name="T16" fmla="*/ 0 h 90"/>
                  <a:gd name="T17" fmla="*/ 62 w 62"/>
                  <a:gd name="T18" fmla="*/ 90 h 90"/>
                </a:gdLst>
                <a:ahLst/>
                <a:cxnLst>
                  <a:cxn ang="T10">
                    <a:pos x="T0" y="T1"/>
                  </a:cxn>
                  <a:cxn ang="T11">
                    <a:pos x="T2" y="T3"/>
                  </a:cxn>
                  <a:cxn ang="T12">
                    <a:pos x="T4" y="T5"/>
                  </a:cxn>
                  <a:cxn ang="T13">
                    <a:pos x="T6" y="T7"/>
                  </a:cxn>
                  <a:cxn ang="T14">
                    <a:pos x="T8" y="T9"/>
                  </a:cxn>
                </a:cxnLst>
                <a:rect l="T15" t="T16" r="T17" b="T18"/>
                <a:pathLst>
                  <a:path w="62" h="90">
                    <a:moveTo>
                      <a:pt x="62" y="44"/>
                    </a:moveTo>
                    <a:lnTo>
                      <a:pt x="31" y="90"/>
                    </a:lnTo>
                    <a:lnTo>
                      <a:pt x="0" y="50"/>
                    </a:lnTo>
                    <a:lnTo>
                      <a:pt x="33" y="0"/>
                    </a:lnTo>
                    <a:lnTo>
                      <a:pt x="62" y="4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9" name="Freeform 9">
                <a:extLst>
                  <a:ext uri="{FF2B5EF4-FFF2-40B4-BE49-F238E27FC236}">
                    <a16:creationId xmlns:a16="http://schemas.microsoft.com/office/drawing/2014/main" id="{1E1925EB-2462-401C-9BBF-054051A568EC}"/>
                  </a:ext>
                </a:extLst>
              </p:cNvPr>
              <p:cNvSpPr>
                <a:spLocks/>
              </p:cNvSpPr>
              <p:nvPr/>
            </p:nvSpPr>
            <p:spPr bwMode="auto">
              <a:xfrm>
                <a:off x="1368" y="134"/>
                <a:ext cx="188" cy="232"/>
              </a:xfrm>
              <a:custGeom>
                <a:avLst/>
                <a:gdLst>
                  <a:gd name="T0" fmla="*/ 2147483647 w 62"/>
                  <a:gd name="T1" fmla="*/ 2147483647 h 90"/>
                  <a:gd name="T2" fmla="*/ 2147483647 w 62"/>
                  <a:gd name="T3" fmla="*/ 2147483647 h 90"/>
                  <a:gd name="T4" fmla="*/ 0 w 62"/>
                  <a:gd name="T5" fmla="*/ 2147483647 h 90"/>
                  <a:gd name="T6" fmla="*/ 2147483647 w 62"/>
                  <a:gd name="T7" fmla="*/ 0 h 90"/>
                  <a:gd name="T8" fmla="*/ 2147483647 w 62"/>
                  <a:gd name="T9" fmla="*/ 2147483647 h 90"/>
                  <a:gd name="T10" fmla="*/ 0 60000 65536"/>
                  <a:gd name="T11" fmla="*/ 0 60000 65536"/>
                  <a:gd name="T12" fmla="*/ 0 60000 65536"/>
                  <a:gd name="T13" fmla="*/ 0 60000 65536"/>
                  <a:gd name="T14" fmla="*/ 0 60000 65536"/>
                  <a:gd name="T15" fmla="*/ 0 w 62"/>
                  <a:gd name="T16" fmla="*/ 0 h 90"/>
                  <a:gd name="T17" fmla="*/ 62 w 62"/>
                  <a:gd name="T18" fmla="*/ 90 h 90"/>
                </a:gdLst>
                <a:ahLst/>
                <a:cxnLst>
                  <a:cxn ang="T10">
                    <a:pos x="T0" y="T1"/>
                  </a:cxn>
                  <a:cxn ang="T11">
                    <a:pos x="T2" y="T3"/>
                  </a:cxn>
                  <a:cxn ang="T12">
                    <a:pos x="T4" y="T5"/>
                  </a:cxn>
                  <a:cxn ang="T13">
                    <a:pos x="T6" y="T7"/>
                  </a:cxn>
                  <a:cxn ang="T14">
                    <a:pos x="T8" y="T9"/>
                  </a:cxn>
                </a:cxnLst>
                <a:rect l="T15" t="T16" r="T17" b="T18"/>
                <a:pathLst>
                  <a:path w="62" h="90">
                    <a:moveTo>
                      <a:pt x="62" y="44"/>
                    </a:moveTo>
                    <a:lnTo>
                      <a:pt x="31" y="90"/>
                    </a:lnTo>
                    <a:lnTo>
                      <a:pt x="0" y="50"/>
                    </a:lnTo>
                    <a:lnTo>
                      <a:pt x="33" y="0"/>
                    </a:lnTo>
                    <a:lnTo>
                      <a:pt x="62" y="4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0" name="Freeform 10">
                <a:extLst>
                  <a:ext uri="{FF2B5EF4-FFF2-40B4-BE49-F238E27FC236}">
                    <a16:creationId xmlns:a16="http://schemas.microsoft.com/office/drawing/2014/main" id="{3CC2D836-2D51-4C25-96B1-4A790337CFDF}"/>
                  </a:ext>
                </a:extLst>
              </p:cNvPr>
              <p:cNvSpPr>
                <a:spLocks/>
              </p:cNvSpPr>
              <p:nvPr/>
            </p:nvSpPr>
            <p:spPr bwMode="auto">
              <a:xfrm>
                <a:off x="1361" y="1439"/>
                <a:ext cx="204" cy="240"/>
              </a:xfrm>
              <a:custGeom>
                <a:avLst/>
                <a:gdLst>
                  <a:gd name="T0" fmla="*/ 2147483647 w 67"/>
                  <a:gd name="T1" fmla="*/ 2147483647 h 93"/>
                  <a:gd name="T2" fmla="*/ 2147483647 w 67"/>
                  <a:gd name="T3" fmla="*/ 2147483647 h 93"/>
                  <a:gd name="T4" fmla="*/ 0 w 67"/>
                  <a:gd name="T5" fmla="*/ 2147483647 h 93"/>
                  <a:gd name="T6" fmla="*/ 2147483647 w 67"/>
                  <a:gd name="T7" fmla="*/ 0 h 93"/>
                  <a:gd name="T8" fmla="*/ 2147483647 w 67"/>
                  <a:gd name="T9" fmla="*/ 2147483647 h 93"/>
                  <a:gd name="T10" fmla="*/ 0 60000 65536"/>
                  <a:gd name="T11" fmla="*/ 0 60000 65536"/>
                  <a:gd name="T12" fmla="*/ 0 60000 65536"/>
                  <a:gd name="T13" fmla="*/ 0 60000 65536"/>
                  <a:gd name="T14" fmla="*/ 0 60000 65536"/>
                  <a:gd name="T15" fmla="*/ 0 w 67"/>
                  <a:gd name="T16" fmla="*/ 0 h 93"/>
                  <a:gd name="T17" fmla="*/ 67 w 67"/>
                  <a:gd name="T18" fmla="*/ 93 h 93"/>
                </a:gdLst>
                <a:ahLst/>
                <a:cxnLst>
                  <a:cxn ang="T10">
                    <a:pos x="T0" y="T1"/>
                  </a:cxn>
                  <a:cxn ang="T11">
                    <a:pos x="T2" y="T3"/>
                  </a:cxn>
                  <a:cxn ang="T12">
                    <a:pos x="T4" y="T5"/>
                  </a:cxn>
                  <a:cxn ang="T13">
                    <a:pos x="T6" y="T7"/>
                  </a:cxn>
                  <a:cxn ang="T14">
                    <a:pos x="T8" y="T9"/>
                  </a:cxn>
                </a:cxnLst>
                <a:rect l="T15" t="T16" r="T17" b="T18"/>
                <a:pathLst>
                  <a:path w="67" h="93">
                    <a:moveTo>
                      <a:pt x="67" y="44"/>
                    </a:moveTo>
                    <a:lnTo>
                      <a:pt x="35" y="93"/>
                    </a:lnTo>
                    <a:lnTo>
                      <a:pt x="0" y="49"/>
                    </a:lnTo>
                    <a:lnTo>
                      <a:pt x="31" y="0"/>
                    </a:lnTo>
                    <a:lnTo>
                      <a:pt x="67" y="44"/>
                    </a:lnTo>
                    <a:close/>
                  </a:path>
                </a:pathLst>
              </a:custGeom>
              <a:solidFill>
                <a:srgbClr val="9CA0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1" name="Freeform 11">
                <a:extLst>
                  <a:ext uri="{FF2B5EF4-FFF2-40B4-BE49-F238E27FC236}">
                    <a16:creationId xmlns:a16="http://schemas.microsoft.com/office/drawing/2014/main" id="{0987BD13-DB6B-411D-811F-4C906F0EC8E7}"/>
                  </a:ext>
                </a:extLst>
              </p:cNvPr>
              <p:cNvSpPr>
                <a:spLocks/>
              </p:cNvSpPr>
              <p:nvPr/>
            </p:nvSpPr>
            <p:spPr bwMode="auto">
              <a:xfrm>
                <a:off x="1361" y="376"/>
                <a:ext cx="204" cy="239"/>
              </a:xfrm>
              <a:custGeom>
                <a:avLst/>
                <a:gdLst>
                  <a:gd name="T0" fmla="*/ 2147483647 w 67"/>
                  <a:gd name="T1" fmla="*/ 2147483647 h 93"/>
                  <a:gd name="T2" fmla="*/ 2147483647 w 67"/>
                  <a:gd name="T3" fmla="*/ 2147483647 h 93"/>
                  <a:gd name="T4" fmla="*/ 0 w 67"/>
                  <a:gd name="T5" fmla="*/ 2147483647 h 93"/>
                  <a:gd name="T6" fmla="*/ 2147483647 w 67"/>
                  <a:gd name="T7" fmla="*/ 0 h 93"/>
                  <a:gd name="T8" fmla="*/ 2147483647 w 67"/>
                  <a:gd name="T9" fmla="*/ 2147483647 h 93"/>
                  <a:gd name="T10" fmla="*/ 0 60000 65536"/>
                  <a:gd name="T11" fmla="*/ 0 60000 65536"/>
                  <a:gd name="T12" fmla="*/ 0 60000 65536"/>
                  <a:gd name="T13" fmla="*/ 0 60000 65536"/>
                  <a:gd name="T14" fmla="*/ 0 60000 65536"/>
                  <a:gd name="T15" fmla="*/ 0 w 67"/>
                  <a:gd name="T16" fmla="*/ 0 h 93"/>
                  <a:gd name="T17" fmla="*/ 67 w 67"/>
                  <a:gd name="T18" fmla="*/ 93 h 93"/>
                </a:gdLst>
                <a:ahLst/>
                <a:cxnLst>
                  <a:cxn ang="T10">
                    <a:pos x="T0" y="T1"/>
                  </a:cxn>
                  <a:cxn ang="T11">
                    <a:pos x="T2" y="T3"/>
                  </a:cxn>
                  <a:cxn ang="T12">
                    <a:pos x="T4" y="T5"/>
                  </a:cxn>
                  <a:cxn ang="T13">
                    <a:pos x="T6" y="T7"/>
                  </a:cxn>
                  <a:cxn ang="T14">
                    <a:pos x="T8" y="T9"/>
                  </a:cxn>
                </a:cxnLst>
                <a:rect l="T15" t="T16" r="T17" b="T18"/>
                <a:pathLst>
                  <a:path w="67" h="93">
                    <a:moveTo>
                      <a:pt x="67" y="44"/>
                    </a:moveTo>
                    <a:lnTo>
                      <a:pt x="35" y="93"/>
                    </a:lnTo>
                    <a:lnTo>
                      <a:pt x="0" y="48"/>
                    </a:lnTo>
                    <a:lnTo>
                      <a:pt x="31" y="0"/>
                    </a:lnTo>
                    <a:lnTo>
                      <a:pt x="67" y="44"/>
                    </a:lnTo>
                    <a:close/>
                  </a:path>
                </a:pathLst>
              </a:custGeom>
              <a:solidFill>
                <a:srgbClr val="9CA0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Freeform 12">
                <a:extLst>
                  <a:ext uri="{FF2B5EF4-FFF2-40B4-BE49-F238E27FC236}">
                    <a16:creationId xmlns:a16="http://schemas.microsoft.com/office/drawing/2014/main" id="{1E065BF0-538E-4920-AD6A-5F3B8AF19506}"/>
                  </a:ext>
                </a:extLst>
              </p:cNvPr>
              <p:cNvSpPr>
                <a:spLocks/>
              </p:cNvSpPr>
              <p:nvPr/>
            </p:nvSpPr>
            <p:spPr bwMode="auto">
              <a:xfrm>
                <a:off x="1361" y="1692"/>
                <a:ext cx="204" cy="275"/>
              </a:xfrm>
              <a:custGeom>
                <a:avLst/>
                <a:gdLst>
                  <a:gd name="T0" fmla="*/ 2147483647 w 67"/>
                  <a:gd name="T1" fmla="*/ 2147483647 h 107"/>
                  <a:gd name="T2" fmla="*/ 2147483647 w 67"/>
                  <a:gd name="T3" fmla="*/ 2147483647 h 107"/>
                  <a:gd name="T4" fmla="*/ 0 w 67"/>
                  <a:gd name="T5" fmla="*/ 2147483647 h 107"/>
                  <a:gd name="T6" fmla="*/ 2147483647 w 67"/>
                  <a:gd name="T7" fmla="*/ 0 h 107"/>
                  <a:gd name="T8" fmla="*/ 2147483647 w 67"/>
                  <a:gd name="T9" fmla="*/ 2147483647 h 107"/>
                  <a:gd name="T10" fmla="*/ 0 60000 65536"/>
                  <a:gd name="T11" fmla="*/ 0 60000 65536"/>
                  <a:gd name="T12" fmla="*/ 0 60000 65536"/>
                  <a:gd name="T13" fmla="*/ 0 60000 65536"/>
                  <a:gd name="T14" fmla="*/ 0 60000 65536"/>
                  <a:gd name="T15" fmla="*/ 0 w 67"/>
                  <a:gd name="T16" fmla="*/ 0 h 107"/>
                  <a:gd name="T17" fmla="*/ 67 w 67"/>
                  <a:gd name="T18" fmla="*/ 107 h 107"/>
                </a:gdLst>
                <a:ahLst/>
                <a:cxnLst>
                  <a:cxn ang="T10">
                    <a:pos x="T0" y="T1"/>
                  </a:cxn>
                  <a:cxn ang="T11">
                    <a:pos x="T2" y="T3"/>
                  </a:cxn>
                  <a:cxn ang="T12">
                    <a:pos x="T4" y="T5"/>
                  </a:cxn>
                  <a:cxn ang="T13">
                    <a:pos x="T6" y="T7"/>
                  </a:cxn>
                  <a:cxn ang="T14">
                    <a:pos x="T8" y="T9"/>
                  </a:cxn>
                </a:cxnLst>
                <a:rect l="T15" t="T16" r="T17" b="T18"/>
                <a:pathLst>
                  <a:path w="67" h="107">
                    <a:moveTo>
                      <a:pt x="67" y="49"/>
                    </a:moveTo>
                    <a:lnTo>
                      <a:pt x="34" y="107"/>
                    </a:lnTo>
                    <a:lnTo>
                      <a:pt x="0" y="49"/>
                    </a:lnTo>
                    <a:lnTo>
                      <a:pt x="35" y="0"/>
                    </a:lnTo>
                    <a:lnTo>
                      <a:pt x="67" y="4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3" name="Freeform 13">
                <a:extLst>
                  <a:ext uri="{FF2B5EF4-FFF2-40B4-BE49-F238E27FC236}">
                    <a16:creationId xmlns:a16="http://schemas.microsoft.com/office/drawing/2014/main" id="{F8FE38F3-F6B4-4E63-AF5E-3C21745392C0}"/>
                  </a:ext>
                </a:extLst>
              </p:cNvPr>
              <p:cNvSpPr>
                <a:spLocks/>
              </p:cNvSpPr>
              <p:nvPr/>
            </p:nvSpPr>
            <p:spPr bwMode="auto">
              <a:xfrm>
                <a:off x="1361" y="626"/>
                <a:ext cx="204" cy="278"/>
              </a:xfrm>
              <a:custGeom>
                <a:avLst/>
                <a:gdLst>
                  <a:gd name="T0" fmla="*/ 2147483647 w 67"/>
                  <a:gd name="T1" fmla="*/ 2147483647 h 108"/>
                  <a:gd name="T2" fmla="*/ 2147483647 w 67"/>
                  <a:gd name="T3" fmla="*/ 2147483647 h 108"/>
                  <a:gd name="T4" fmla="*/ 0 w 67"/>
                  <a:gd name="T5" fmla="*/ 2147483647 h 108"/>
                  <a:gd name="T6" fmla="*/ 2147483647 w 67"/>
                  <a:gd name="T7" fmla="*/ 0 h 108"/>
                  <a:gd name="T8" fmla="*/ 2147483647 w 67"/>
                  <a:gd name="T9" fmla="*/ 2147483647 h 108"/>
                  <a:gd name="T10" fmla="*/ 0 60000 65536"/>
                  <a:gd name="T11" fmla="*/ 0 60000 65536"/>
                  <a:gd name="T12" fmla="*/ 0 60000 65536"/>
                  <a:gd name="T13" fmla="*/ 0 60000 65536"/>
                  <a:gd name="T14" fmla="*/ 0 60000 65536"/>
                  <a:gd name="T15" fmla="*/ 0 w 67"/>
                  <a:gd name="T16" fmla="*/ 0 h 108"/>
                  <a:gd name="T17" fmla="*/ 67 w 67"/>
                  <a:gd name="T18" fmla="*/ 108 h 108"/>
                </a:gdLst>
                <a:ahLst/>
                <a:cxnLst>
                  <a:cxn ang="T10">
                    <a:pos x="T0" y="T1"/>
                  </a:cxn>
                  <a:cxn ang="T11">
                    <a:pos x="T2" y="T3"/>
                  </a:cxn>
                  <a:cxn ang="T12">
                    <a:pos x="T4" y="T5"/>
                  </a:cxn>
                  <a:cxn ang="T13">
                    <a:pos x="T6" y="T7"/>
                  </a:cxn>
                  <a:cxn ang="T14">
                    <a:pos x="T8" y="T9"/>
                  </a:cxn>
                </a:cxnLst>
                <a:rect l="T15" t="T16" r="T17" b="T18"/>
                <a:pathLst>
                  <a:path w="67" h="108">
                    <a:moveTo>
                      <a:pt x="67" y="49"/>
                    </a:moveTo>
                    <a:lnTo>
                      <a:pt x="34" y="108"/>
                    </a:lnTo>
                    <a:lnTo>
                      <a:pt x="0" y="50"/>
                    </a:lnTo>
                    <a:lnTo>
                      <a:pt x="35" y="0"/>
                    </a:lnTo>
                    <a:lnTo>
                      <a:pt x="67" y="4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4" name="Freeform 14">
                <a:extLst>
                  <a:ext uri="{FF2B5EF4-FFF2-40B4-BE49-F238E27FC236}">
                    <a16:creationId xmlns:a16="http://schemas.microsoft.com/office/drawing/2014/main" id="{E7F44DC5-7BBB-49DA-B097-CA4662332E7A}"/>
                  </a:ext>
                </a:extLst>
              </p:cNvPr>
              <p:cNvSpPr>
                <a:spLocks/>
              </p:cNvSpPr>
              <p:nvPr/>
            </p:nvSpPr>
            <p:spPr bwMode="auto">
              <a:xfrm>
                <a:off x="1480" y="1082"/>
                <a:ext cx="101" cy="228"/>
              </a:xfrm>
              <a:custGeom>
                <a:avLst/>
                <a:gdLst>
                  <a:gd name="T0" fmla="*/ 2147483647 w 33"/>
                  <a:gd name="T1" fmla="*/ 2147483647 h 89"/>
                  <a:gd name="T2" fmla="*/ 0 w 33"/>
                  <a:gd name="T3" fmla="*/ 2147483647 h 89"/>
                  <a:gd name="T4" fmla="*/ 2147483647 w 33"/>
                  <a:gd name="T5" fmla="*/ 0 h 89"/>
                  <a:gd name="T6" fmla="*/ 2147483647 w 33"/>
                  <a:gd name="T7" fmla="*/ 2147483647 h 89"/>
                  <a:gd name="T8" fmla="*/ 0 60000 65536"/>
                  <a:gd name="T9" fmla="*/ 0 60000 65536"/>
                  <a:gd name="T10" fmla="*/ 0 60000 65536"/>
                  <a:gd name="T11" fmla="*/ 0 60000 65536"/>
                  <a:gd name="T12" fmla="*/ 0 w 33"/>
                  <a:gd name="T13" fmla="*/ 0 h 89"/>
                  <a:gd name="T14" fmla="*/ 33 w 33"/>
                  <a:gd name="T15" fmla="*/ 89 h 89"/>
                </a:gdLst>
                <a:ahLst/>
                <a:cxnLst>
                  <a:cxn ang="T8">
                    <a:pos x="T0" y="T1"/>
                  </a:cxn>
                  <a:cxn ang="T9">
                    <a:pos x="T2" y="T3"/>
                  </a:cxn>
                  <a:cxn ang="T10">
                    <a:pos x="T4" y="T5"/>
                  </a:cxn>
                  <a:cxn ang="T11">
                    <a:pos x="T6" y="T7"/>
                  </a:cxn>
                </a:cxnLst>
                <a:rect l="T12" t="T13" r="T14" b="T15"/>
                <a:pathLst>
                  <a:path w="33" h="89">
                    <a:moveTo>
                      <a:pt x="33" y="89"/>
                    </a:moveTo>
                    <a:lnTo>
                      <a:pt x="0" y="45"/>
                    </a:lnTo>
                    <a:lnTo>
                      <a:pt x="33" y="0"/>
                    </a:lnTo>
                    <a:lnTo>
                      <a:pt x="33" y="8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5" name="Freeform 15">
                <a:extLst>
                  <a:ext uri="{FF2B5EF4-FFF2-40B4-BE49-F238E27FC236}">
                    <a16:creationId xmlns:a16="http://schemas.microsoft.com/office/drawing/2014/main" id="{AD905299-FAAF-42FF-9942-DA8FF83D0B52}"/>
                  </a:ext>
                </a:extLst>
              </p:cNvPr>
              <p:cNvSpPr>
                <a:spLocks/>
              </p:cNvSpPr>
              <p:nvPr/>
            </p:nvSpPr>
            <p:spPr bwMode="auto">
              <a:xfrm>
                <a:off x="1480" y="15"/>
                <a:ext cx="101" cy="232"/>
              </a:xfrm>
              <a:custGeom>
                <a:avLst/>
                <a:gdLst>
                  <a:gd name="T0" fmla="*/ 2147483647 w 33"/>
                  <a:gd name="T1" fmla="*/ 2147483647 h 90"/>
                  <a:gd name="T2" fmla="*/ 0 w 33"/>
                  <a:gd name="T3" fmla="*/ 2147483647 h 90"/>
                  <a:gd name="T4" fmla="*/ 2147483647 w 33"/>
                  <a:gd name="T5" fmla="*/ 0 h 90"/>
                  <a:gd name="T6" fmla="*/ 2147483647 w 33"/>
                  <a:gd name="T7" fmla="*/ 2147483647 h 90"/>
                  <a:gd name="T8" fmla="*/ 0 60000 65536"/>
                  <a:gd name="T9" fmla="*/ 0 60000 65536"/>
                  <a:gd name="T10" fmla="*/ 0 60000 65536"/>
                  <a:gd name="T11" fmla="*/ 0 60000 65536"/>
                  <a:gd name="T12" fmla="*/ 0 w 33"/>
                  <a:gd name="T13" fmla="*/ 0 h 90"/>
                  <a:gd name="T14" fmla="*/ 33 w 33"/>
                  <a:gd name="T15" fmla="*/ 90 h 90"/>
                </a:gdLst>
                <a:ahLst/>
                <a:cxnLst>
                  <a:cxn ang="T8">
                    <a:pos x="T0" y="T1"/>
                  </a:cxn>
                  <a:cxn ang="T9">
                    <a:pos x="T2" y="T3"/>
                  </a:cxn>
                  <a:cxn ang="T10">
                    <a:pos x="T4" y="T5"/>
                  </a:cxn>
                  <a:cxn ang="T11">
                    <a:pos x="T6" y="T7"/>
                  </a:cxn>
                </a:cxnLst>
                <a:rect l="T12" t="T13" r="T14" b="T15"/>
                <a:pathLst>
                  <a:path w="33" h="90">
                    <a:moveTo>
                      <a:pt x="33" y="90"/>
                    </a:moveTo>
                    <a:lnTo>
                      <a:pt x="0" y="46"/>
                    </a:lnTo>
                    <a:lnTo>
                      <a:pt x="33" y="0"/>
                    </a:lnTo>
                    <a:lnTo>
                      <a:pt x="33" y="9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6" name="Freeform 16">
                <a:extLst>
                  <a:ext uri="{FF2B5EF4-FFF2-40B4-BE49-F238E27FC236}">
                    <a16:creationId xmlns:a16="http://schemas.microsoft.com/office/drawing/2014/main" id="{AF231AF6-6FA6-4834-9CB8-C1FB9997E980}"/>
                  </a:ext>
                </a:extLst>
              </p:cNvPr>
              <p:cNvSpPr>
                <a:spLocks/>
              </p:cNvSpPr>
              <p:nvPr/>
            </p:nvSpPr>
            <p:spPr bwMode="auto">
              <a:xfrm>
                <a:off x="1361" y="1082"/>
                <a:ext cx="92" cy="228"/>
              </a:xfrm>
              <a:custGeom>
                <a:avLst/>
                <a:gdLst>
                  <a:gd name="T0" fmla="*/ 0 w 30"/>
                  <a:gd name="T1" fmla="*/ 0 h 89"/>
                  <a:gd name="T2" fmla="*/ 2147483647 w 30"/>
                  <a:gd name="T3" fmla="*/ 2147483647 h 89"/>
                  <a:gd name="T4" fmla="*/ 0 w 30"/>
                  <a:gd name="T5" fmla="*/ 2147483647 h 89"/>
                  <a:gd name="T6" fmla="*/ 0 w 30"/>
                  <a:gd name="T7" fmla="*/ 0 h 89"/>
                  <a:gd name="T8" fmla="*/ 0 60000 65536"/>
                  <a:gd name="T9" fmla="*/ 0 60000 65536"/>
                  <a:gd name="T10" fmla="*/ 0 60000 65536"/>
                  <a:gd name="T11" fmla="*/ 0 60000 65536"/>
                  <a:gd name="T12" fmla="*/ 0 w 30"/>
                  <a:gd name="T13" fmla="*/ 0 h 89"/>
                  <a:gd name="T14" fmla="*/ 30 w 30"/>
                  <a:gd name="T15" fmla="*/ 89 h 89"/>
                </a:gdLst>
                <a:ahLst/>
                <a:cxnLst>
                  <a:cxn ang="T8">
                    <a:pos x="T0" y="T1"/>
                  </a:cxn>
                  <a:cxn ang="T9">
                    <a:pos x="T2" y="T3"/>
                  </a:cxn>
                  <a:cxn ang="T10">
                    <a:pos x="T4" y="T5"/>
                  </a:cxn>
                  <a:cxn ang="T11">
                    <a:pos x="T6" y="T7"/>
                  </a:cxn>
                </a:cxnLst>
                <a:rect l="T12" t="T13" r="T14" b="T15"/>
                <a:pathLst>
                  <a:path w="30" h="89">
                    <a:moveTo>
                      <a:pt x="0" y="0"/>
                    </a:moveTo>
                    <a:lnTo>
                      <a:pt x="30" y="44"/>
                    </a:lnTo>
                    <a:lnTo>
                      <a:pt x="0" y="89"/>
                    </a:lnTo>
                    <a:lnTo>
                      <a:pt x="0" y="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7" name="Freeform 17">
                <a:extLst>
                  <a:ext uri="{FF2B5EF4-FFF2-40B4-BE49-F238E27FC236}">
                    <a16:creationId xmlns:a16="http://schemas.microsoft.com/office/drawing/2014/main" id="{002473D0-8F88-43C5-8331-5BA6C8715B82}"/>
                  </a:ext>
                </a:extLst>
              </p:cNvPr>
              <p:cNvSpPr>
                <a:spLocks/>
              </p:cNvSpPr>
              <p:nvPr/>
            </p:nvSpPr>
            <p:spPr bwMode="auto">
              <a:xfrm>
                <a:off x="1361" y="15"/>
                <a:ext cx="92" cy="232"/>
              </a:xfrm>
              <a:custGeom>
                <a:avLst/>
                <a:gdLst>
                  <a:gd name="T0" fmla="*/ 0 w 30"/>
                  <a:gd name="T1" fmla="*/ 0 h 90"/>
                  <a:gd name="T2" fmla="*/ 2147483647 w 30"/>
                  <a:gd name="T3" fmla="*/ 2147483647 h 90"/>
                  <a:gd name="T4" fmla="*/ 0 w 30"/>
                  <a:gd name="T5" fmla="*/ 2147483647 h 90"/>
                  <a:gd name="T6" fmla="*/ 0 w 30"/>
                  <a:gd name="T7" fmla="*/ 0 h 90"/>
                  <a:gd name="T8" fmla="*/ 0 60000 65536"/>
                  <a:gd name="T9" fmla="*/ 0 60000 65536"/>
                  <a:gd name="T10" fmla="*/ 0 60000 65536"/>
                  <a:gd name="T11" fmla="*/ 0 60000 65536"/>
                  <a:gd name="T12" fmla="*/ 0 w 30"/>
                  <a:gd name="T13" fmla="*/ 0 h 90"/>
                  <a:gd name="T14" fmla="*/ 30 w 30"/>
                  <a:gd name="T15" fmla="*/ 90 h 90"/>
                </a:gdLst>
                <a:ahLst/>
                <a:cxnLst>
                  <a:cxn ang="T8">
                    <a:pos x="T0" y="T1"/>
                  </a:cxn>
                  <a:cxn ang="T9">
                    <a:pos x="T2" y="T3"/>
                  </a:cxn>
                  <a:cxn ang="T10">
                    <a:pos x="T4" y="T5"/>
                  </a:cxn>
                  <a:cxn ang="T11">
                    <a:pos x="T6" y="T7"/>
                  </a:cxn>
                </a:cxnLst>
                <a:rect l="T12" t="T13" r="T14" b="T15"/>
                <a:pathLst>
                  <a:path w="30" h="90">
                    <a:moveTo>
                      <a:pt x="0" y="0"/>
                    </a:moveTo>
                    <a:lnTo>
                      <a:pt x="30" y="45"/>
                    </a:lnTo>
                    <a:lnTo>
                      <a:pt x="0" y="90"/>
                    </a:lnTo>
                    <a:lnTo>
                      <a:pt x="0" y="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8" name="Freeform 18">
                <a:extLst>
                  <a:ext uri="{FF2B5EF4-FFF2-40B4-BE49-F238E27FC236}">
                    <a16:creationId xmlns:a16="http://schemas.microsoft.com/office/drawing/2014/main" id="{A6BA5E8A-1813-47DB-83E3-C92B4B26E372}"/>
                  </a:ext>
                </a:extLst>
              </p:cNvPr>
              <p:cNvSpPr>
                <a:spLocks/>
              </p:cNvSpPr>
              <p:nvPr/>
            </p:nvSpPr>
            <p:spPr bwMode="auto">
              <a:xfrm>
                <a:off x="1361" y="1339"/>
                <a:ext cx="86" cy="193"/>
              </a:xfrm>
              <a:custGeom>
                <a:avLst/>
                <a:gdLst>
                  <a:gd name="T0" fmla="*/ 0 w 28"/>
                  <a:gd name="T1" fmla="*/ 2147483647 h 75"/>
                  <a:gd name="T2" fmla="*/ 2147483647 w 28"/>
                  <a:gd name="T3" fmla="*/ 2147483647 h 75"/>
                  <a:gd name="T4" fmla="*/ 0 w 28"/>
                  <a:gd name="T5" fmla="*/ 0 h 75"/>
                  <a:gd name="T6" fmla="*/ 0 w 28"/>
                  <a:gd name="T7" fmla="*/ 2147483647 h 75"/>
                  <a:gd name="T8" fmla="*/ 0 60000 65536"/>
                  <a:gd name="T9" fmla="*/ 0 60000 65536"/>
                  <a:gd name="T10" fmla="*/ 0 60000 65536"/>
                  <a:gd name="T11" fmla="*/ 0 60000 65536"/>
                  <a:gd name="T12" fmla="*/ 0 w 28"/>
                  <a:gd name="T13" fmla="*/ 0 h 75"/>
                  <a:gd name="T14" fmla="*/ 28 w 28"/>
                  <a:gd name="T15" fmla="*/ 75 h 75"/>
                </a:gdLst>
                <a:ahLst/>
                <a:cxnLst>
                  <a:cxn ang="T8">
                    <a:pos x="T0" y="T1"/>
                  </a:cxn>
                  <a:cxn ang="T9">
                    <a:pos x="T2" y="T3"/>
                  </a:cxn>
                  <a:cxn ang="T10">
                    <a:pos x="T4" y="T5"/>
                  </a:cxn>
                  <a:cxn ang="T11">
                    <a:pos x="T6" y="T7"/>
                  </a:cxn>
                </a:cxnLst>
                <a:rect l="T12" t="T13" r="T14" b="T15"/>
                <a:pathLst>
                  <a:path w="28" h="75">
                    <a:moveTo>
                      <a:pt x="0" y="75"/>
                    </a:moveTo>
                    <a:lnTo>
                      <a:pt x="28" y="37"/>
                    </a:lnTo>
                    <a:lnTo>
                      <a:pt x="0" y="0"/>
                    </a:lnTo>
                    <a:lnTo>
                      <a:pt x="0" y="7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9" name="Freeform 19">
                <a:extLst>
                  <a:ext uri="{FF2B5EF4-FFF2-40B4-BE49-F238E27FC236}">
                    <a16:creationId xmlns:a16="http://schemas.microsoft.com/office/drawing/2014/main" id="{022E9FA7-B2D8-4C34-8E8F-FAEFEF998FAB}"/>
                  </a:ext>
                </a:extLst>
              </p:cNvPr>
              <p:cNvSpPr>
                <a:spLocks/>
              </p:cNvSpPr>
              <p:nvPr/>
            </p:nvSpPr>
            <p:spPr bwMode="auto">
              <a:xfrm>
                <a:off x="1361" y="275"/>
                <a:ext cx="86" cy="193"/>
              </a:xfrm>
              <a:custGeom>
                <a:avLst/>
                <a:gdLst>
                  <a:gd name="T0" fmla="*/ 0 w 28"/>
                  <a:gd name="T1" fmla="*/ 2147483647 h 75"/>
                  <a:gd name="T2" fmla="*/ 2147483647 w 28"/>
                  <a:gd name="T3" fmla="*/ 2147483647 h 75"/>
                  <a:gd name="T4" fmla="*/ 0 w 28"/>
                  <a:gd name="T5" fmla="*/ 0 h 75"/>
                  <a:gd name="T6" fmla="*/ 0 w 28"/>
                  <a:gd name="T7" fmla="*/ 2147483647 h 75"/>
                  <a:gd name="T8" fmla="*/ 0 60000 65536"/>
                  <a:gd name="T9" fmla="*/ 0 60000 65536"/>
                  <a:gd name="T10" fmla="*/ 0 60000 65536"/>
                  <a:gd name="T11" fmla="*/ 0 60000 65536"/>
                  <a:gd name="T12" fmla="*/ 0 w 28"/>
                  <a:gd name="T13" fmla="*/ 0 h 75"/>
                  <a:gd name="T14" fmla="*/ 28 w 28"/>
                  <a:gd name="T15" fmla="*/ 75 h 75"/>
                </a:gdLst>
                <a:ahLst/>
                <a:cxnLst>
                  <a:cxn ang="T8">
                    <a:pos x="T0" y="T1"/>
                  </a:cxn>
                  <a:cxn ang="T9">
                    <a:pos x="T2" y="T3"/>
                  </a:cxn>
                  <a:cxn ang="T10">
                    <a:pos x="T4" y="T5"/>
                  </a:cxn>
                  <a:cxn ang="T11">
                    <a:pos x="T6" y="T7"/>
                  </a:cxn>
                </a:cxnLst>
                <a:rect l="T12" t="T13" r="T14" b="T15"/>
                <a:pathLst>
                  <a:path w="28" h="75">
                    <a:moveTo>
                      <a:pt x="0" y="75"/>
                    </a:moveTo>
                    <a:lnTo>
                      <a:pt x="28" y="36"/>
                    </a:lnTo>
                    <a:lnTo>
                      <a:pt x="0" y="0"/>
                    </a:lnTo>
                    <a:lnTo>
                      <a:pt x="0" y="7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0" name="Freeform 20">
                <a:extLst>
                  <a:ext uri="{FF2B5EF4-FFF2-40B4-BE49-F238E27FC236}">
                    <a16:creationId xmlns:a16="http://schemas.microsoft.com/office/drawing/2014/main" id="{647B71B1-D5EE-4159-A17B-FC59CCBF3BD2}"/>
                  </a:ext>
                </a:extLst>
              </p:cNvPr>
              <p:cNvSpPr>
                <a:spLocks/>
              </p:cNvSpPr>
              <p:nvPr/>
            </p:nvSpPr>
            <p:spPr bwMode="auto">
              <a:xfrm>
                <a:off x="1486" y="1321"/>
                <a:ext cx="95" cy="204"/>
              </a:xfrm>
              <a:custGeom>
                <a:avLst/>
                <a:gdLst>
                  <a:gd name="T0" fmla="*/ 2147483647 w 31"/>
                  <a:gd name="T1" fmla="*/ 2147483647 h 79"/>
                  <a:gd name="T2" fmla="*/ 0 w 31"/>
                  <a:gd name="T3" fmla="*/ 2147483647 h 79"/>
                  <a:gd name="T4" fmla="*/ 2147483647 w 31"/>
                  <a:gd name="T5" fmla="*/ 0 h 79"/>
                  <a:gd name="T6" fmla="*/ 2147483647 w 31"/>
                  <a:gd name="T7" fmla="*/ 2147483647 h 79"/>
                  <a:gd name="T8" fmla="*/ 0 60000 65536"/>
                  <a:gd name="T9" fmla="*/ 0 60000 65536"/>
                  <a:gd name="T10" fmla="*/ 0 60000 65536"/>
                  <a:gd name="T11" fmla="*/ 0 60000 65536"/>
                  <a:gd name="T12" fmla="*/ 0 w 31"/>
                  <a:gd name="T13" fmla="*/ 0 h 79"/>
                  <a:gd name="T14" fmla="*/ 31 w 31"/>
                  <a:gd name="T15" fmla="*/ 79 h 79"/>
                </a:gdLst>
                <a:ahLst/>
                <a:cxnLst>
                  <a:cxn ang="T8">
                    <a:pos x="T0" y="T1"/>
                  </a:cxn>
                  <a:cxn ang="T9">
                    <a:pos x="T2" y="T3"/>
                  </a:cxn>
                  <a:cxn ang="T10">
                    <a:pos x="T4" y="T5"/>
                  </a:cxn>
                  <a:cxn ang="T11">
                    <a:pos x="T6" y="T7"/>
                  </a:cxn>
                </a:cxnLst>
                <a:rect l="T12" t="T13" r="T14" b="T15"/>
                <a:pathLst>
                  <a:path w="31" h="79">
                    <a:moveTo>
                      <a:pt x="31" y="79"/>
                    </a:moveTo>
                    <a:lnTo>
                      <a:pt x="0" y="43"/>
                    </a:lnTo>
                    <a:lnTo>
                      <a:pt x="31" y="0"/>
                    </a:lnTo>
                    <a:lnTo>
                      <a:pt x="31" y="7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1" name="Freeform 21">
                <a:extLst>
                  <a:ext uri="{FF2B5EF4-FFF2-40B4-BE49-F238E27FC236}">
                    <a16:creationId xmlns:a16="http://schemas.microsoft.com/office/drawing/2014/main" id="{3799D471-8DA6-4F8D-80D6-AFEC231D1D13}"/>
                  </a:ext>
                </a:extLst>
              </p:cNvPr>
              <p:cNvSpPr>
                <a:spLocks/>
              </p:cNvSpPr>
              <p:nvPr/>
            </p:nvSpPr>
            <p:spPr bwMode="auto">
              <a:xfrm>
                <a:off x="1486" y="258"/>
                <a:ext cx="95" cy="200"/>
              </a:xfrm>
              <a:custGeom>
                <a:avLst/>
                <a:gdLst>
                  <a:gd name="T0" fmla="*/ 2147483647 w 31"/>
                  <a:gd name="T1" fmla="*/ 2147483647 h 78"/>
                  <a:gd name="T2" fmla="*/ 0 w 31"/>
                  <a:gd name="T3" fmla="*/ 2147483647 h 78"/>
                  <a:gd name="T4" fmla="*/ 2147483647 w 31"/>
                  <a:gd name="T5" fmla="*/ 0 h 78"/>
                  <a:gd name="T6" fmla="*/ 2147483647 w 31"/>
                  <a:gd name="T7" fmla="*/ 2147483647 h 78"/>
                  <a:gd name="T8" fmla="*/ 0 60000 65536"/>
                  <a:gd name="T9" fmla="*/ 0 60000 65536"/>
                  <a:gd name="T10" fmla="*/ 0 60000 65536"/>
                  <a:gd name="T11" fmla="*/ 0 60000 65536"/>
                  <a:gd name="T12" fmla="*/ 0 w 31"/>
                  <a:gd name="T13" fmla="*/ 0 h 78"/>
                  <a:gd name="T14" fmla="*/ 31 w 31"/>
                  <a:gd name="T15" fmla="*/ 78 h 78"/>
                </a:gdLst>
                <a:ahLst/>
                <a:cxnLst>
                  <a:cxn ang="T8">
                    <a:pos x="T0" y="T1"/>
                  </a:cxn>
                  <a:cxn ang="T9">
                    <a:pos x="T2" y="T3"/>
                  </a:cxn>
                  <a:cxn ang="T10">
                    <a:pos x="T4" y="T5"/>
                  </a:cxn>
                  <a:cxn ang="T11">
                    <a:pos x="T6" y="T7"/>
                  </a:cxn>
                </a:cxnLst>
                <a:rect l="T12" t="T13" r="T14" b="T15"/>
                <a:pathLst>
                  <a:path w="31" h="78">
                    <a:moveTo>
                      <a:pt x="31" y="78"/>
                    </a:moveTo>
                    <a:lnTo>
                      <a:pt x="0" y="43"/>
                    </a:lnTo>
                    <a:lnTo>
                      <a:pt x="31" y="0"/>
                    </a:lnTo>
                    <a:lnTo>
                      <a:pt x="31" y="78"/>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2" name="Freeform 22">
                <a:extLst>
                  <a:ext uri="{FF2B5EF4-FFF2-40B4-BE49-F238E27FC236}">
                    <a16:creationId xmlns:a16="http://schemas.microsoft.com/office/drawing/2014/main" id="{4B597B25-5F72-475A-928C-F6C757B08B0E}"/>
                  </a:ext>
                </a:extLst>
              </p:cNvPr>
              <p:cNvSpPr>
                <a:spLocks/>
              </p:cNvSpPr>
              <p:nvPr/>
            </p:nvSpPr>
            <p:spPr bwMode="auto">
              <a:xfrm>
                <a:off x="1361" y="1597"/>
                <a:ext cx="89" cy="206"/>
              </a:xfrm>
              <a:custGeom>
                <a:avLst/>
                <a:gdLst>
                  <a:gd name="T0" fmla="*/ 0 w 29"/>
                  <a:gd name="T1" fmla="*/ 2147483647 h 80"/>
                  <a:gd name="T2" fmla="*/ 2147483647 w 29"/>
                  <a:gd name="T3" fmla="*/ 2147483647 h 80"/>
                  <a:gd name="T4" fmla="*/ 0 w 29"/>
                  <a:gd name="T5" fmla="*/ 0 h 80"/>
                  <a:gd name="T6" fmla="*/ 0 w 29"/>
                  <a:gd name="T7" fmla="*/ 2147483647 h 80"/>
                  <a:gd name="T8" fmla="*/ 0 60000 65536"/>
                  <a:gd name="T9" fmla="*/ 0 60000 65536"/>
                  <a:gd name="T10" fmla="*/ 0 60000 65536"/>
                  <a:gd name="T11" fmla="*/ 0 60000 65536"/>
                  <a:gd name="T12" fmla="*/ 0 w 29"/>
                  <a:gd name="T13" fmla="*/ 0 h 80"/>
                  <a:gd name="T14" fmla="*/ 29 w 29"/>
                  <a:gd name="T15" fmla="*/ 80 h 80"/>
                </a:gdLst>
                <a:ahLst/>
                <a:cxnLst>
                  <a:cxn ang="T8">
                    <a:pos x="T0" y="T1"/>
                  </a:cxn>
                  <a:cxn ang="T9">
                    <a:pos x="T2" y="T3"/>
                  </a:cxn>
                  <a:cxn ang="T10">
                    <a:pos x="T4" y="T5"/>
                  </a:cxn>
                  <a:cxn ang="T11">
                    <a:pos x="T6" y="T7"/>
                  </a:cxn>
                </a:cxnLst>
                <a:rect l="T12" t="T13" r="T14" b="T15"/>
                <a:pathLst>
                  <a:path w="29" h="80">
                    <a:moveTo>
                      <a:pt x="0" y="80"/>
                    </a:moveTo>
                    <a:lnTo>
                      <a:pt x="29" y="37"/>
                    </a:lnTo>
                    <a:lnTo>
                      <a:pt x="0" y="0"/>
                    </a:lnTo>
                    <a:lnTo>
                      <a:pt x="0" y="8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3" name="Freeform 23">
                <a:extLst>
                  <a:ext uri="{FF2B5EF4-FFF2-40B4-BE49-F238E27FC236}">
                    <a16:creationId xmlns:a16="http://schemas.microsoft.com/office/drawing/2014/main" id="{DF4BFDDE-ACF9-4A9C-BD08-B6B036835422}"/>
                  </a:ext>
                </a:extLst>
              </p:cNvPr>
              <p:cNvSpPr>
                <a:spLocks/>
              </p:cNvSpPr>
              <p:nvPr/>
            </p:nvSpPr>
            <p:spPr bwMode="auto">
              <a:xfrm>
                <a:off x="1361" y="533"/>
                <a:ext cx="89" cy="206"/>
              </a:xfrm>
              <a:custGeom>
                <a:avLst/>
                <a:gdLst>
                  <a:gd name="T0" fmla="*/ 0 w 29"/>
                  <a:gd name="T1" fmla="*/ 2147483647 h 80"/>
                  <a:gd name="T2" fmla="*/ 2147483647 w 29"/>
                  <a:gd name="T3" fmla="*/ 2147483647 h 80"/>
                  <a:gd name="T4" fmla="*/ 0 w 29"/>
                  <a:gd name="T5" fmla="*/ 0 h 80"/>
                  <a:gd name="T6" fmla="*/ 0 w 29"/>
                  <a:gd name="T7" fmla="*/ 2147483647 h 80"/>
                  <a:gd name="T8" fmla="*/ 0 60000 65536"/>
                  <a:gd name="T9" fmla="*/ 0 60000 65536"/>
                  <a:gd name="T10" fmla="*/ 0 60000 65536"/>
                  <a:gd name="T11" fmla="*/ 0 60000 65536"/>
                  <a:gd name="T12" fmla="*/ 0 w 29"/>
                  <a:gd name="T13" fmla="*/ 0 h 80"/>
                  <a:gd name="T14" fmla="*/ 29 w 29"/>
                  <a:gd name="T15" fmla="*/ 80 h 80"/>
                </a:gdLst>
                <a:ahLst/>
                <a:cxnLst>
                  <a:cxn ang="T8">
                    <a:pos x="T0" y="T1"/>
                  </a:cxn>
                  <a:cxn ang="T9">
                    <a:pos x="T2" y="T3"/>
                  </a:cxn>
                  <a:cxn ang="T10">
                    <a:pos x="T4" y="T5"/>
                  </a:cxn>
                  <a:cxn ang="T11">
                    <a:pos x="T6" y="T7"/>
                  </a:cxn>
                </a:cxnLst>
                <a:rect l="T12" t="T13" r="T14" b="T15"/>
                <a:pathLst>
                  <a:path w="29" h="80">
                    <a:moveTo>
                      <a:pt x="0" y="80"/>
                    </a:moveTo>
                    <a:lnTo>
                      <a:pt x="29" y="37"/>
                    </a:lnTo>
                    <a:lnTo>
                      <a:pt x="0" y="0"/>
                    </a:lnTo>
                    <a:lnTo>
                      <a:pt x="0" y="8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4" name="Freeform 24">
                <a:extLst>
                  <a:ext uri="{FF2B5EF4-FFF2-40B4-BE49-F238E27FC236}">
                    <a16:creationId xmlns:a16="http://schemas.microsoft.com/office/drawing/2014/main" id="{9BD9D715-C812-4258-8BFD-F1BB02ABF9FA}"/>
                  </a:ext>
                </a:extLst>
              </p:cNvPr>
              <p:cNvSpPr>
                <a:spLocks/>
              </p:cNvSpPr>
              <p:nvPr/>
            </p:nvSpPr>
            <p:spPr bwMode="auto">
              <a:xfrm>
                <a:off x="1480" y="1568"/>
                <a:ext cx="101" cy="217"/>
              </a:xfrm>
              <a:custGeom>
                <a:avLst/>
                <a:gdLst>
                  <a:gd name="T0" fmla="*/ 2147483647 w 33"/>
                  <a:gd name="T1" fmla="*/ 2147483647 h 84"/>
                  <a:gd name="T2" fmla="*/ 0 w 33"/>
                  <a:gd name="T3" fmla="*/ 2147483647 h 84"/>
                  <a:gd name="T4" fmla="*/ 2147483647 w 33"/>
                  <a:gd name="T5" fmla="*/ 0 h 84"/>
                  <a:gd name="T6" fmla="*/ 2147483647 w 33"/>
                  <a:gd name="T7" fmla="*/ 2147483647 h 84"/>
                  <a:gd name="T8" fmla="*/ 0 60000 65536"/>
                  <a:gd name="T9" fmla="*/ 0 60000 65536"/>
                  <a:gd name="T10" fmla="*/ 0 60000 65536"/>
                  <a:gd name="T11" fmla="*/ 0 60000 65536"/>
                  <a:gd name="T12" fmla="*/ 0 w 33"/>
                  <a:gd name="T13" fmla="*/ 0 h 84"/>
                  <a:gd name="T14" fmla="*/ 33 w 33"/>
                  <a:gd name="T15" fmla="*/ 84 h 84"/>
                </a:gdLst>
                <a:ahLst/>
                <a:cxnLst>
                  <a:cxn ang="T8">
                    <a:pos x="T0" y="T1"/>
                  </a:cxn>
                  <a:cxn ang="T9">
                    <a:pos x="T2" y="T3"/>
                  </a:cxn>
                  <a:cxn ang="T10">
                    <a:pos x="T4" y="T5"/>
                  </a:cxn>
                  <a:cxn ang="T11">
                    <a:pos x="T6" y="T7"/>
                  </a:cxn>
                </a:cxnLst>
                <a:rect l="T12" t="T13" r="T14" b="T15"/>
                <a:pathLst>
                  <a:path w="33" h="84">
                    <a:moveTo>
                      <a:pt x="33" y="84"/>
                    </a:moveTo>
                    <a:lnTo>
                      <a:pt x="0" y="46"/>
                    </a:lnTo>
                    <a:lnTo>
                      <a:pt x="33" y="0"/>
                    </a:lnTo>
                    <a:lnTo>
                      <a:pt x="33" y="8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5" name="Freeform 25">
                <a:extLst>
                  <a:ext uri="{FF2B5EF4-FFF2-40B4-BE49-F238E27FC236}">
                    <a16:creationId xmlns:a16="http://schemas.microsoft.com/office/drawing/2014/main" id="{A646B775-528F-4929-820A-FDC492FA8F61}"/>
                  </a:ext>
                </a:extLst>
              </p:cNvPr>
              <p:cNvSpPr>
                <a:spLocks/>
              </p:cNvSpPr>
              <p:nvPr/>
            </p:nvSpPr>
            <p:spPr bwMode="auto">
              <a:xfrm>
                <a:off x="1480" y="502"/>
                <a:ext cx="101" cy="216"/>
              </a:xfrm>
              <a:custGeom>
                <a:avLst/>
                <a:gdLst>
                  <a:gd name="T0" fmla="*/ 2147483647 w 33"/>
                  <a:gd name="T1" fmla="*/ 2147483647 h 84"/>
                  <a:gd name="T2" fmla="*/ 0 w 33"/>
                  <a:gd name="T3" fmla="*/ 2147483647 h 84"/>
                  <a:gd name="T4" fmla="*/ 2147483647 w 33"/>
                  <a:gd name="T5" fmla="*/ 0 h 84"/>
                  <a:gd name="T6" fmla="*/ 2147483647 w 33"/>
                  <a:gd name="T7" fmla="*/ 2147483647 h 84"/>
                  <a:gd name="T8" fmla="*/ 0 60000 65536"/>
                  <a:gd name="T9" fmla="*/ 0 60000 65536"/>
                  <a:gd name="T10" fmla="*/ 0 60000 65536"/>
                  <a:gd name="T11" fmla="*/ 0 60000 65536"/>
                  <a:gd name="T12" fmla="*/ 0 w 33"/>
                  <a:gd name="T13" fmla="*/ 0 h 84"/>
                  <a:gd name="T14" fmla="*/ 33 w 33"/>
                  <a:gd name="T15" fmla="*/ 84 h 84"/>
                </a:gdLst>
                <a:ahLst/>
                <a:cxnLst>
                  <a:cxn ang="T8">
                    <a:pos x="T0" y="T1"/>
                  </a:cxn>
                  <a:cxn ang="T9">
                    <a:pos x="T2" y="T3"/>
                  </a:cxn>
                  <a:cxn ang="T10">
                    <a:pos x="T4" y="T5"/>
                  </a:cxn>
                  <a:cxn ang="T11">
                    <a:pos x="T6" y="T7"/>
                  </a:cxn>
                </a:cxnLst>
                <a:rect l="T12" t="T13" r="T14" b="T15"/>
                <a:pathLst>
                  <a:path w="33" h="84">
                    <a:moveTo>
                      <a:pt x="33" y="84"/>
                    </a:moveTo>
                    <a:lnTo>
                      <a:pt x="0" y="47"/>
                    </a:lnTo>
                    <a:lnTo>
                      <a:pt x="33" y="0"/>
                    </a:lnTo>
                    <a:lnTo>
                      <a:pt x="33" y="8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6" name="Freeform 26">
                <a:extLst>
                  <a:ext uri="{FF2B5EF4-FFF2-40B4-BE49-F238E27FC236}">
                    <a16:creationId xmlns:a16="http://schemas.microsoft.com/office/drawing/2014/main" id="{87F5BB6B-1FFE-492A-81AE-354B64DA57F8}"/>
                  </a:ext>
                </a:extLst>
              </p:cNvPr>
              <p:cNvSpPr>
                <a:spLocks/>
              </p:cNvSpPr>
              <p:nvPr/>
            </p:nvSpPr>
            <p:spPr bwMode="auto">
              <a:xfrm>
                <a:off x="1474" y="1797"/>
                <a:ext cx="107" cy="335"/>
              </a:xfrm>
              <a:custGeom>
                <a:avLst/>
                <a:gdLst>
                  <a:gd name="T0" fmla="*/ 2147483647 w 35"/>
                  <a:gd name="T1" fmla="*/ 2147483647 h 130"/>
                  <a:gd name="T2" fmla="*/ 0 w 35"/>
                  <a:gd name="T3" fmla="*/ 2147483647 h 130"/>
                  <a:gd name="T4" fmla="*/ 2147483647 w 35"/>
                  <a:gd name="T5" fmla="*/ 0 h 130"/>
                  <a:gd name="T6" fmla="*/ 2147483647 w 35"/>
                  <a:gd name="T7" fmla="*/ 2147483647 h 130"/>
                  <a:gd name="T8" fmla="*/ 0 60000 65536"/>
                  <a:gd name="T9" fmla="*/ 0 60000 65536"/>
                  <a:gd name="T10" fmla="*/ 0 60000 65536"/>
                  <a:gd name="T11" fmla="*/ 0 60000 65536"/>
                  <a:gd name="T12" fmla="*/ 0 w 35"/>
                  <a:gd name="T13" fmla="*/ 0 h 130"/>
                  <a:gd name="T14" fmla="*/ 35 w 35"/>
                  <a:gd name="T15" fmla="*/ 130 h 130"/>
                </a:gdLst>
                <a:ahLst/>
                <a:cxnLst>
                  <a:cxn ang="T8">
                    <a:pos x="T0" y="T1"/>
                  </a:cxn>
                  <a:cxn ang="T9">
                    <a:pos x="T2" y="T3"/>
                  </a:cxn>
                  <a:cxn ang="T10">
                    <a:pos x="T4" y="T5"/>
                  </a:cxn>
                  <a:cxn ang="T11">
                    <a:pos x="T6" y="T7"/>
                  </a:cxn>
                </a:cxnLst>
                <a:rect l="T12" t="T13" r="T14" b="T15"/>
                <a:pathLst>
                  <a:path w="35" h="130">
                    <a:moveTo>
                      <a:pt x="35" y="130"/>
                    </a:moveTo>
                    <a:lnTo>
                      <a:pt x="0" y="63"/>
                    </a:lnTo>
                    <a:lnTo>
                      <a:pt x="35" y="0"/>
                    </a:lnTo>
                    <a:lnTo>
                      <a:pt x="35" y="13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7" name="Freeform 27">
                <a:extLst>
                  <a:ext uri="{FF2B5EF4-FFF2-40B4-BE49-F238E27FC236}">
                    <a16:creationId xmlns:a16="http://schemas.microsoft.com/office/drawing/2014/main" id="{97679E71-0AAC-4DA1-BBD1-EA4B9EC4A88B}"/>
                  </a:ext>
                </a:extLst>
              </p:cNvPr>
              <p:cNvSpPr>
                <a:spLocks/>
              </p:cNvSpPr>
              <p:nvPr/>
            </p:nvSpPr>
            <p:spPr bwMode="auto">
              <a:xfrm>
                <a:off x="1474" y="734"/>
                <a:ext cx="107" cy="334"/>
              </a:xfrm>
              <a:custGeom>
                <a:avLst/>
                <a:gdLst>
                  <a:gd name="T0" fmla="*/ 2147483647 w 35"/>
                  <a:gd name="T1" fmla="*/ 2147483647 h 130"/>
                  <a:gd name="T2" fmla="*/ 0 w 35"/>
                  <a:gd name="T3" fmla="*/ 2147483647 h 130"/>
                  <a:gd name="T4" fmla="*/ 2147483647 w 35"/>
                  <a:gd name="T5" fmla="*/ 0 h 130"/>
                  <a:gd name="T6" fmla="*/ 2147483647 w 35"/>
                  <a:gd name="T7" fmla="*/ 2147483647 h 130"/>
                  <a:gd name="T8" fmla="*/ 0 60000 65536"/>
                  <a:gd name="T9" fmla="*/ 0 60000 65536"/>
                  <a:gd name="T10" fmla="*/ 0 60000 65536"/>
                  <a:gd name="T11" fmla="*/ 0 60000 65536"/>
                  <a:gd name="T12" fmla="*/ 0 w 35"/>
                  <a:gd name="T13" fmla="*/ 0 h 130"/>
                  <a:gd name="T14" fmla="*/ 35 w 35"/>
                  <a:gd name="T15" fmla="*/ 130 h 130"/>
                </a:gdLst>
                <a:ahLst/>
                <a:cxnLst>
                  <a:cxn ang="T8">
                    <a:pos x="T0" y="T1"/>
                  </a:cxn>
                  <a:cxn ang="T9">
                    <a:pos x="T2" y="T3"/>
                  </a:cxn>
                  <a:cxn ang="T10">
                    <a:pos x="T4" y="T5"/>
                  </a:cxn>
                  <a:cxn ang="T11">
                    <a:pos x="T6" y="T7"/>
                  </a:cxn>
                </a:cxnLst>
                <a:rect l="T12" t="T13" r="T14" b="T15"/>
                <a:pathLst>
                  <a:path w="35" h="130">
                    <a:moveTo>
                      <a:pt x="35" y="130"/>
                    </a:moveTo>
                    <a:lnTo>
                      <a:pt x="0" y="63"/>
                    </a:lnTo>
                    <a:lnTo>
                      <a:pt x="35" y="0"/>
                    </a:lnTo>
                    <a:lnTo>
                      <a:pt x="35" y="13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8" name="Freeform 28">
                <a:extLst>
                  <a:ext uri="{FF2B5EF4-FFF2-40B4-BE49-F238E27FC236}">
                    <a16:creationId xmlns:a16="http://schemas.microsoft.com/office/drawing/2014/main" id="{26AA530C-27C3-403D-920D-2E96B666333D}"/>
                  </a:ext>
                </a:extLst>
              </p:cNvPr>
              <p:cNvSpPr>
                <a:spLocks/>
              </p:cNvSpPr>
              <p:nvPr/>
            </p:nvSpPr>
            <p:spPr bwMode="auto">
              <a:xfrm>
                <a:off x="1361" y="1823"/>
                <a:ext cx="89" cy="307"/>
              </a:xfrm>
              <a:custGeom>
                <a:avLst/>
                <a:gdLst>
                  <a:gd name="T0" fmla="*/ 0 w 29"/>
                  <a:gd name="T1" fmla="*/ 2147483647 h 119"/>
                  <a:gd name="T2" fmla="*/ 2147483647 w 29"/>
                  <a:gd name="T3" fmla="*/ 2147483647 h 119"/>
                  <a:gd name="T4" fmla="*/ 0 w 29"/>
                  <a:gd name="T5" fmla="*/ 0 h 119"/>
                  <a:gd name="T6" fmla="*/ 0 w 29"/>
                  <a:gd name="T7" fmla="*/ 2147483647 h 119"/>
                  <a:gd name="T8" fmla="*/ 0 60000 65536"/>
                  <a:gd name="T9" fmla="*/ 0 60000 65536"/>
                  <a:gd name="T10" fmla="*/ 0 60000 65536"/>
                  <a:gd name="T11" fmla="*/ 0 60000 65536"/>
                  <a:gd name="T12" fmla="*/ 0 w 29"/>
                  <a:gd name="T13" fmla="*/ 0 h 119"/>
                  <a:gd name="T14" fmla="*/ 29 w 29"/>
                  <a:gd name="T15" fmla="*/ 119 h 119"/>
                </a:gdLst>
                <a:ahLst/>
                <a:cxnLst>
                  <a:cxn ang="T8">
                    <a:pos x="T0" y="T1"/>
                  </a:cxn>
                  <a:cxn ang="T9">
                    <a:pos x="T2" y="T3"/>
                  </a:cxn>
                  <a:cxn ang="T10">
                    <a:pos x="T4" y="T5"/>
                  </a:cxn>
                  <a:cxn ang="T11">
                    <a:pos x="T6" y="T7"/>
                  </a:cxn>
                </a:cxnLst>
                <a:rect l="T12" t="T13" r="T14" b="T15"/>
                <a:pathLst>
                  <a:path w="29" h="119">
                    <a:moveTo>
                      <a:pt x="0" y="119"/>
                    </a:moveTo>
                    <a:lnTo>
                      <a:pt x="29" y="54"/>
                    </a:lnTo>
                    <a:lnTo>
                      <a:pt x="0" y="0"/>
                    </a:lnTo>
                    <a:lnTo>
                      <a:pt x="0" y="11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9" name="Freeform 29">
                <a:extLst>
                  <a:ext uri="{FF2B5EF4-FFF2-40B4-BE49-F238E27FC236}">
                    <a16:creationId xmlns:a16="http://schemas.microsoft.com/office/drawing/2014/main" id="{FA72B8AF-5B4C-4726-82C0-AE88A6717EB9}"/>
                  </a:ext>
                </a:extLst>
              </p:cNvPr>
              <p:cNvSpPr>
                <a:spLocks/>
              </p:cNvSpPr>
              <p:nvPr/>
            </p:nvSpPr>
            <p:spPr bwMode="auto">
              <a:xfrm>
                <a:off x="1361" y="760"/>
                <a:ext cx="98" cy="306"/>
              </a:xfrm>
              <a:custGeom>
                <a:avLst/>
                <a:gdLst>
                  <a:gd name="T0" fmla="*/ 0 w 32"/>
                  <a:gd name="T1" fmla="*/ 2147483647 h 119"/>
                  <a:gd name="T2" fmla="*/ 2147483647 w 32"/>
                  <a:gd name="T3" fmla="*/ 2147483647 h 119"/>
                  <a:gd name="T4" fmla="*/ 0 w 32"/>
                  <a:gd name="T5" fmla="*/ 0 h 119"/>
                  <a:gd name="T6" fmla="*/ 0 w 32"/>
                  <a:gd name="T7" fmla="*/ 2147483647 h 119"/>
                  <a:gd name="T8" fmla="*/ 0 60000 65536"/>
                  <a:gd name="T9" fmla="*/ 0 60000 65536"/>
                  <a:gd name="T10" fmla="*/ 0 60000 65536"/>
                  <a:gd name="T11" fmla="*/ 0 60000 65536"/>
                  <a:gd name="T12" fmla="*/ 0 w 32"/>
                  <a:gd name="T13" fmla="*/ 0 h 119"/>
                  <a:gd name="T14" fmla="*/ 32 w 32"/>
                  <a:gd name="T15" fmla="*/ 119 h 119"/>
                </a:gdLst>
                <a:ahLst/>
                <a:cxnLst>
                  <a:cxn ang="T8">
                    <a:pos x="T0" y="T1"/>
                  </a:cxn>
                  <a:cxn ang="T9">
                    <a:pos x="T2" y="T3"/>
                  </a:cxn>
                  <a:cxn ang="T10">
                    <a:pos x="T4" y="T5"/>
                  </a:cxn>
                  <a:cxn ang="T11">
                    <a:pos x="T6" y="T7"/>
                  </a:cxn>
                </a:cxnLst>
                <a:rect l="T12" t="T13" r="T14" b="T15"/>
                <a:pathLst>
                  <a:path w="32" h="119">
                    <a:moveTo>
                      <a:pt x="0" y="119"/>
                    </a:moveTo>
                    <a:lnTo>
                      <a:pt x="32" y="61"/>
                    </a:lnTo>
                    <a:lnTo>
                      <a:pt x="0" y="0"/>
                    </a:lnTo>
                    <a:lnTo>
                      <a:pt x="0" y="11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0" name="Freeform 30">
                <a:extLst>
                  <a:ext uri="{FF2B5EF4-FFF2-40B4-BE49-F238E27FC236}">
                    <a16:creationId xmlns:a16="http://schemas.microsoft.com/office/drawing/2014/main" id="{4447A9B5-067A-48F7-9005-3A51CCBBA3A8}"/>
                  </a:ext>
                </a:extLst>
              </p:cNvPr>
              <p:cNvSpPr>
                <a:spLocks/>
              </p:cNvSpPr>
              <p:nvPr/>
            </p:nvSpPr>
            <p:spPr bwMode="auto">
              <a:xfrm>
                <a:off x="1361" y="1998"/>
                <a:ext cx="220" cy="170"/>
              </a:xfrm>
              <a:custGeom>
                <a:avLst/>
                <a:gdLst>
                  <a:gd name="T0" fmla="*/ 2147483647 w 72"/>
                  <a:gd name="T1" fmla="*/ 2147483647 h 66"/>
                  <a:gd name="T2" fmla="*/ 2147483647 w 72"/>
                  <a:gd name="T3" fmla="*/ 0 h 66"/>
                  <a:gd name="T4" fmla="*/ 0 w 72"/>
                  <a:gd name="T5" fmla="*/ 2147483647 h 66"/>
                  <a:gd name="T6" fmla="*/ 2147483647 w 72"/>
                  <a:gd name="T7" fmla="*/ 2147483647 h 66"/>
                  <a:gd name="T8" fmla="*/ 0 60000 65536"/>
                  <a:gd name="T9" fmla="*/ 0 60000 65536"/>
                  <a:gd name="T10" fmla="*/ 0 60000 65536"/>
                  <a:gd name="T11" fmla="*/ 0 60000 65536"/>
                  <a:gd name="T12" fmla="*/ 0 w 72"/>
                  <a:gd name="T13" fmla="*/ 0 h 66"/>
                  <a:gd name="T14" fmla="*/ 72 w 72"/>
                  <a:gd name="T15" fmla="*/ 66 h 66"/>
                </a:gdLst>
                <a:ahLst/>
                <a:cxnLst>
                  <a:cxn ang="T8">
                    <a:pos x="T0" y="T1"/>
                  </a:cxn>
                  <a:cxn ang="T9">
                    <a:pos x="T2" y="T3"/>
                  </a:cxn>
                  <a:cxn ang="T10">
                    <a:pos x="T4" y="T5"/>
                  </a:cxn>
                  <a:cxn ang="T11">
                    <a:pos x="T6" y="T7"/>
                  </a:cxn>
                </a:cxnLst>
                <a:rect l="T12" t="T13" r="T14" b="T15"/>
                <a:pathLst>
                  <a:path w="72" h="66">
                    <a:moveTo>
                      <a:pt x="72" y="66"/>
                    </a:moveTo>
                    <a:lnTo>
                      <a:pt x="34" y="0"/>
                    </a:lnTo>
                    <a:lnTo>
                      <a:pt x="0" y="66"/>
                    </a:lnTo>
                    <a:lnTo>
                      <a:pt x="72" y="66"/>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1" name="Freeform 31">
                <a:extLst>
                  <a:ext uri="{FF2B5EF4-FFF2-40B4-BE49-F238E27FC236}">
                    <a16:creationId xmlns:a16="http://schemas.microsoft.com/office/drawing/2014/main" id="{BA0DE6DB-8535-410E-9492-AC26F6EC03A5}"/>
                  </a:ext>
                </a:extLst>
              </p:cNvPr>
              <p:cNvSpPr>
                <a:spLocks/>
              </p:cNvSpPr>
              <p:nvPr/>
            </p:nvSpPr>
            <p:spPr bwMode="auto">
              <a:xfrm>
                <a:off x="1368" y="906"/>
                <a:ext cx="203" cy="288"/>
              </a:xfrm>
              <a:custGeom>
                <a:avLst/>
                <a:gdLst>
                  <a:gd name="T0" fmla="*/ 2147483647 w 67"/>
                  <a:gd name="T1" fmla="*/ 2147483647 h 112"/>
                  <a:gd name="T2" fmla="*/ 2147483647 w 67"/>
                  <a:gd name="T3" fmla="*/ 2147483647 h 112"/>
                  <a:gd name="T4" fmla="*/ 0 w 67"/>
                  <a:gd name="T5" fmla="*/ 2147483647 h 112"/>
                  <a:gd name="T6" fmla="*/ 2147483647 w 67"/>
                  <a:gd name="T7" fmla="*/ 0 h 112"/>
                  <a:gd name="T8" fmla="*/ 2147483647 w 67"/>
                  <a:gd name="T9" fmla="*/ 2147483647 h 112"/>
                  <a:gd name="T10" fmla="*/ 0 60000 65536"/>
                  <a:gd name="T11" fmla="*/ 0 60000 65536"/>
                  <a:gd name="T12" fmla="*/ 0 60000 65536"/>
                  <a:gd name="T13" fmla="*/ 0 60000 65536"/>
                  <a:gd name="T14" fmla="*/ 0 60000 65536"/>
                  <a:gd name="T15" fmla="*/ 0 w 67"/>
                  <a:gd name="T16" fmla="*/ 0 h 112"/>
                  <a:gd name="T17" fmla="*/ 67 w 67"/>
                  <a:gd name="T18" fmla="*/ 112 h 112"/>
                </a:gdLst>
                <a:ahLst/>
                <a:cxnLst>
                  <a:cxn ang="T10">
                    <a:pos x="T0" y="T1"/>
                  </a:cxn>
                  <a:cxn ang="T11">
                    <a:pos x="T2" y="T3"/>
                  </a:cxn>
                  <a:cxn ang="T12">
                    <a:pos x="T4" y="T5"/>
                  </a:cxn>
                  <a:cxn ang="T13">
                    <a:pos x="T6" y="T7"/>
                  </a:cxn>
                  <a:cxn ang="T14">
                    <a:pos x="T8" y="T9"/>
                  </a:cxn>
                </a:cxnLst>
                <a:rect l="T15" t="T16" r="T17" b="T18"/>
                <a:pathLst>
                  <a:path w="67" h="112">
                    <a:moveTo>
                      <a:pt x="67" y="65"/>
                    </a:moveTo>
                    <a:lnTo>
                      <a:pt x="32" y="112"/>
                    </a:lnTo>
                    <a:lnTo>
                      <a:pt x="0" y="68"/>
                    </a:lnTo>
                    <a:lnTo>
                      <a:pt x="32" y="0"/>
                    </a:lnTo>
                    <a:lnTo>
                      <a:pt x="67" y="6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2" name="Freeform 32">
                <a:extLst>
                  <a:ext uri="{FF2B5EF4-FFF2-40B4-BE49-F238E27FC236}">
                    <a16:creationId xmlns:a16="http://schemas.microsoft.com/office/drawing/2014/main" id="{8A086FCD-28EE-4690-8320-162EBF78E139}"/>
                  </a:ext>
                </a:extLst>
              </p:cNvPr>
              <p:cNvSpPr>
                <a:spLocks/>
              </p:cNvSpPr>
              <p:nvPr/>
            </p:nvSpPr>
            <p:spPr bwMode="auto">
              <a:xfrm>
                <a:off x="1361" y="15"/>
                <a:ext cx="220" cy="116"/>
              </a:xfrm>
              <a:custGeom>
                <a:avLst/>
                <a:gdLst>
                  <a:gd name="T0" fmla="*/ 2147483647 w 72"/>
                  <a:gd name="T1" fmla="*/ 0 h 45"/>
                  <a:gd name="T2" fmla="*/ 2147483647 w 72"/>
                  <a:gd name="T3" fmla="*/ 2147483647 h 45"/>
                  <a:gd name="T4" fmla="*/ 0 w 72"/>
                  <a:gd name="T5" fmla="*/ 2147483647 h 45"/>
                  <a:gd name="T6" fmla="*/ 2147483647 w 72"/>
                  <a:gd name="T7" fmla="*/ 0 h 45"/>
                  <a:gd name="T8" fmla="*/ 0 60000 65536"/>
                  <a:gd name="T9" fmla="*/ 0 60000 65536"/>
                  <a:gd name="T10" fmla="*/ 0 60000 65536"/>
                  <a:gd name="T11" fmla="*/ 0 60000 65536"/>
                  <a:gd name="T12" fmla="*/ 0 w 72"/>
                  <a:gd name="T13" fmla="*/ 0 h 45"/>
                  <a:gd name="T14" fmla="*/ 72 w 72"/>
                  <a:gd name="T15" fmla="*/ 45 h 45"/>
                </a:gdLst>
                <a:ahLst/>
                <a:cxnLst>
                  <a:cxn ang="T8">
                    <a:pos x="T0" y="T1"/>
                  </a:cxn>
                  <a:cxn ang="T9">
                    <a:pos x="T2" y="T3"/>
                  </a:cxn>
                  <a:cxn ang="T10">
                    <a:pos x="T4" y="T5"/>
                  </a:cxn>
                  <a:cxn ang="T11">
                    <a:pos x="T6" y="T7"/>
                  </a:cxn>
                </a:cxnLst>
                <a:rect l="T12" t="T13" r="T14" b="T15"/>
                <a:pathLst>
                  <a:path w="72" h="45">
                    <a:moveTo>
                      <a:pt x="72" y="0"/>
                    </a:moveTo>
                    <a:lnTo>
                      <a:pt x="34" y="45"/>
                    </a:lnTo>
                    <a:lnTo>
                      <a:pt x="0" y="3"/>
                    </a:lnTo>
                    <a:lnTo>
                      <a:pt x="72" y="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3" name="Freeform 33">
                <a:extLst>
                  <a:ext uri="{FF2B5EF4-FFF2-40B4-BE49-F238E27FC236}">
                    <a16:creationId xmlns:a16="http://schemas.microsoft.com/office/drawing/2014/main" id="{D4E27374-DECB-4513-A876-87EF11B08A09}"/>
                  </a:ext>
                </a:extLst>
              </p:cNvPr>
              <p:cNvSpPr>
                <a:spLocks/>
              </p:cNvSpPr>
              <p:nvPr/>
            </p:nvSpPr>
            <p:spPr bwMode="auto">
              <a:xfrm>
                <a:off x="1352" y="28"/>
                <a:ext cx="229" cy="2119"/>
              </a:xfrm>
              <a:custGeom>
                <a:avLst/>
                <a:gdLst>
                  <a:gd name="T0" fmla="*/ 2147483647 w 75"/>
                  <a:gd name="T1" fmla="*/ 2147483647 h 823"/>
                  <a:gd name="T2" fmla="*/ 2147483647 w 75"/>
                  <a:gd name="T3" fmla="*/ 2147483647 h 823"/>
                  <a:gd name="T4" fmla="*/ 2147483647 w 75"/>
                  <a:gd name="T5" fmla="*/ 2147483647 h 823"/>
                  <a:gd name="T6" fmla="*/ 2147483647 w 75"/>
                  <a:gd name="T7" fmla="*/ 2147483647 h 823"/>
                  <a:gd name="T8" fmla="*/ 2147483647 w 75"/>
                  <a:gd name="T9" fmla="*/ 2147483647 h 823"/>
                  <a:gd name="T10" fmla="*/ 0 w 75"/>
                  <a:gd name="T11" fmla="*/ 2147483647 h 823"/>
                  <a:gd name="T12" fmla="*/ 2147483647 w 75"/>
                  <a:gd name="T13" fmla="*/ 2147483647 h 823"/>
                  <a:gd name="T14" fmla="*/ 2147483647 w 75"/>
                  <a:gd name="T15" fmla="*/ 2147483647 h 823"/>
                  <a:gd name="T16" fmla="*/ 2147483647 w 75"/>
                  <a:gd name="T17" fmla="*/ 2147483647 h 823"/>
                  <a:gd name="T18" fmla="*/ 2147483647 w 75"/>
                  <a:gd name="T19" fmla="*/ 2147483647 h 823"/>
                  <a:gd name="T20" fmla="*/ 2147483647 w 75"/>
                  <a:gd name="T21" fmla="*/ 2147483647 h 823"/>
                  <a:gd name="T22" fmla="*/ 2147483647 w 75"/>
                  <a:gd name="T23" fmla="*/ 2147483647 h 823"/>
                  <a:gd name="T24" fmla="*/ 2147483647 w 75"/>
                  <a:gd name="T25" fmla="*/ 2147483647 h 823"/>
                  <a:gd name="T26" fmla="*/ 2147483647 w 75"/>
                  <a:gd name="T27" fmla="*/ 2147483647 h 823"/>
                  <a:gd name="T28" fmla="*/ 2147483647 w 75"/>
                  <a:gd name="T29" fmla="*/ 2147483647 h 823"/>
                  <a:gd name="T30" fmla="*/ 2147483647 w 75"/>
                  <a:gd name="T31" fmla="*/ 2147483647 h 823"/>
                  <a:gd name="T32" fmla="*/ 2147483647 w 75"/>
                  <a:gd name="T33" fmla="*/ 2147483647 h 823"/>
                  <a:gd name="T34" fmla="*/ 2147483647 w 75"/>
                  <a:gd name="T35" fmla="*/ 2147483647 h 823"/>
                  <a:gd name="T36" fmla="*/ 2147483647 w 75"/>
                  <a:gd name="T37" fmla="*/ 0 h 823"/>
                  <a:gd name="T38" fmla="*/ 2147483647 w 75"/>
                  <a:gd name="T39" fmla="*/ 0 h 823"/>
                  <a:gd name="T40" fmla="*/ 2147483647 w 75"/>
                  <a:gd name="T41" fmla="*/ 2147483647 h 823"/>
                  <a:gd name="T42" fmla="*/ 2147483647 w 75"/>
                  <a:gd name="T43" fmla="*/ 2147483647 h 823"/>
                  <a:gd name="T44" fmla="*/ 2147483647 w 75"/>
                  <a:gd name="T45" fmla="*/ 2147483647 h 823"/>
                  <a:gd name="T46" fmla="*/ 2147483647 w 75"/>
                  <a:gd name="T47" fmla="*/ 2147483647 h 823"/>
                  <a:gd name="T48" fmla="*/ 2147483647 w 75"/>
                  <a:gd name="T49" fmla="*/ 2147483647 h 823"/>
                  <a:gd name="T50" fmla="*/ 2147483647 w 75"/>
                  <a:gd name="T51" fmla="*/ 2147483647 h 8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5"/>
                  <a:gd name="T79" fmla="*/ 0 h 823"/>
                  <a:gd name="T80" fmla="*/ 75 w 75"/>
                  <a:gd name="T81" fmla="*/ 823 h 8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5" h="823">
                    <a:moveTo>
                      <a:pt x="3" y="413"/>
                    </a:moveTo>
                    <a:lnTo>
                      <a:pt x="62" y="497"/>
                    </a:lnTo>
                    <a:lnTo>
                      <a:pt x="2" y="580"/>
                    </a:lnTo>
                    <a:lnTo>
                      <a:pt x="3" y="603"/>
                    </a:lnTo>
                    <a:lnTo>
                      <a:pt x="65" y="698"/>
                    </a:lnTo>
                    <a:lnTo>
                      <a:pt x="0" y="821"/>
                    </a:lnTo>
                    <a:lnTo>
                      <a:pt x="10" y="823"/>
                    </a:lnTo>
                    <a:lnTo>
                      <a:pt x="75" y="706"/>
                    </a:lnTo>
                    <a:lnTo>
                      <a:pt x="75" y="685"/>
                    </a:lnTo>
                    <a:lnTo>
                      <a:pt x="6" y="592"/>
                    </a:lnTo>
                    <a:lnTo>
                      <a:pt x="75" y="503"/>
                    </a:lnTo>
                    <a:lnTo>
                      <a:pt x="75" y="493"/>
                    </a:lnTo>
                    <a:lnTo>
                      <a:pt x="11" y="409"/>
                    </a:lnTo>
                    <a:lnTo>
                      <a:pt x="75" y="292"/>
                    </a:lnTo>
                    <a:lnTo>
                      <a:pt x="75" y="272"/>
                    </a:lnTo>
                    <a:lnTo>
                      <a:pt x="6" y="179"/>
                    </a:lnTo>
                    <a:lnTo>
                      <a:pt x="75" y="90"/>
                    </a:lnTo>
                    <a:lnTo>
                      <a:pt x="75" y="79"/>
                    </a:lnTo>
                    <a:lnTo>
                      <a:pt x="18" y="0"/>
                    </a:lnTo>
                    <a:lnTo>
                      <a:pt x="3" y="0"/>
                    </a:lnTo>
                    <a:lnTo>
                      <a:pt x="62" y="84"/>
                    </a:lnTo>
                    <a:lnTo>
                      <a:pt x="2" y="166"/>
                    </a:lnTo>
                    <a:lnTo>
                      <a:pt x="3" y="190"/>
                    </a:lnTo>
                    <a:lnTo>
                      <a:pt x="65" y="285"/>
                    </a:lnTo>
                    <a:lnTo>
                      <a:pt x="3" y="397"/>
                    </a:lnTo>
                    <a:lnTo>
                      <a:pt x="3" y="413"/>
                    </a:lnTo>
                    <a:close/>
                  </a:path>
                </a:pathLst>
              </a:custGeom>
              <a:solidFill>
                <a:srgbClr val="EA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4" name="Freeform 34">
                <a:extLst>
                  <a:ext uri="{FF2B5EF4-FFF2-40B4-BE49-F238E27FC236}">
                    <a16:creationId xmlns:a16="http://schemas.microsoft.com/office/drawing/2014/main" id="{27EECD68-CC1B-49A6-A4CA-7B74361BD940}"/>
                  </a:ext>
                </a:extLst>
              </p:cNvPr>
              <p:cNvSpPr>
                <a:spLocks noEditPoints="1"/>
              </p:cNvSpPr>
              <p:nvPr/>
            </p:nvSpPr>
            <p:spPr bwMode="auto">
              <a:xfrm>
                <a:off x="1334" y="15"/>
                <a:ext cx="256" cy="2142"/>
              </a:xfrm>
              <a:custGeom>
                <a:avLst/>
                <a:gdLst>
                  <a:gd name="T0" fmla="*/ 2147483647 w 84"/>
                  <a:gd name="T1" fmla="*/ 2147483647 h 832"/>
                  <a:gd name="T2" fmla="*/ 2147483647 w 84"/>
                  <a:gd name="T3" fmla="*/ 2147483647 h 832"/>
                  <a:gd name="T4" fmla="*/ 2147483647 w 84"/>
                  <a:gd name="T5" fmla="*/ 2147483647 h 832"/>
                  <a:gd name="T6" fmla="*/ 2147483647 w 84"/>
                  <a:gd name="T7" fmla="*/ 2147483647 h 832"/>
                  <a:gd name="T8" fmla="*/ 2147483647 w 84"/>
                  <a:gd name="T9" fmla="*/ 2147483647 h 832"/>
                  <a:gd name="T10" fmla="*/ 2147483647 w 84"/>
                  <a:gd name="T11" fmla="*/ 2147483647 h 832"/>
                  <a:gd name="T12" fmla="*/ 2147483647 w 84"/>
                  <a:gd name="T13" fmla="*/ 2147483647 h 832"/>
                  <a:gd name="T14" fmla="*/ 2147483647 w 84"/>
                  <a:gd name="T15" fmla="*/ 2147483647 h 832"/>
                  <a:gd name="T16" fmla="*/ 2147483647 w 84"/>
                  <a:gd name="T17" fmla="*/ 2147483647 h 832"/>
                  <a:gd name="T18" fmla="*/ 2147483647 w 84"/>
                  <a:gd name="T19" fmla="*/ 2147483647 h 832"/>
                  <a:gd name="T20" fmla="*/ 2147483647 w 84"/>
                  <a:gd name="T21" fmla="*/ 2147483647 h 832"/>
                  <a:gd name="T22" fmla="*/ 2147483647 w 84"/>
                  <a:gd name="T23" fmla="*/ 2147483647 h 832"/>
                  <a:gd name="T24" fmla="*/ 2147483647 w 84"/>
                  <a:gd name="T25" fmla="*/ 2147483647 h 832"/>
                  <a:gd name="T26" fmla="*/ 2147483647 w 84"/>
                  <a:gd name="T27" fmla="*/ 2147483647 h 832"/>
                  <a:gd name="T28" fmla="*/ 2147483647 w 84"/>
                  <a:gd name="T29" fmla="*/ 2147483647 h 832"/>
                  <a:gd name="T30" fmla="*/ 2147483647 w 84"/>
                  <a:gd name="T31" fmla="*/ 2147483647 h 832"/>
                  <a:gd name="T32" fmla="*/ 2147483647 w 84"/>
                  <a:gd name="T33" fmla="*/ 2147483647 h 832"/>
                  <a:gd name="T34" fmla="*/ 2147483647 w 84"/>
                  <a:gd name="T35" fmla="*/ 2147483647 h 832"/>
                  <a:gd name="T36" fmla="*/ 2147483647 w 84"/>
                  <a:gd name="T37" fmla="*/ 2147483647 h 832"/>
                  <a:gd name="T38" fmla="*/ 2147483647 w 84"/>
                  <a:gd name="T39" fmla="*/ 2147483647 h 832"/>
                  <a:gd name="T40" fmla="*/ 2147483647 w 84"/>
                  <a:gd name="T41" fmla="*/ 2147483647 h 832"/>
                  <a:gd name="T42" fmla="*/ 2147483647 w 84"/>
                  <a:gd name="T43" fmla="*/ 2147483647 h 832"/>
                  <a:gd name="T44" fmla="*/ 2147483647 w 84"/>
                  <a:gd name="T45" fmla="*/ 2147483647 h 832"/>
                  <a:gd name="T46" fmla="*/ 2147483647 w 84"/>
                  <a:gd name="T47" fmla="*/ 2147483647 h 832"/>
                  <a:gd name="T48" fmla="*/ 2147483647 w 84"/>
                  <a:gd name="T49" fmla="*/ 2147483647 h 832"/>
                  <a:gd name="T50" fmla="*/ 2147483647 w 84"/>
                  <a:gd name="T51" fmla="*/ 2147483647 h 832"/>
                  <a:gd name="T52" fmla="*/ 2147483647 w 84"/>
                  <a:gd name="T53" fmla="*/ 2147483647 h 832"/>
                  <a:gd name="T54" fmla="*/ 2147483647 w 84"/>
                  <a:gd name="T55" fmla="*/ 2147483647 h 832"/>
                  <a:gd name="T56" fmla="*/ 2147483647 w 84"/>
                  <a:gd name="T57" fmla="*/ 2147483647 h 832"/>
                  <a:gd name="T58" fmla="*/ 2147483647 w 84"/>
                  <a:gd name="T59" fmla="*/ 2147483647 h 832"/>
                  <a:gd name="T60" fmla="*/ 2147483647 w 84"/>
                  <a:gd name="T61" fmla="*/ 2147483647 h 832"/>
                  <a:gd name="T62" fmla="*/ 2147483647 w 84"/>
                  <a:gd name="T63" fmla="*/ 2147483647 h 832"/>
                  <a:gd name="T64" fmla="*/ 2147483647 w 84"/>
                  <a:gd name="T65" fmla="*/ 2147483647 h 832"/>
                  <a:gd name="T66" fmla="*/ 2147483647 w 84"/>
                  <a:gd name="T67" fmla="*/ 2147483647 h 832"/>
                  <a:gd name="T68" fmla="*/ 2147483647 w 84"/>
                  <a:gd name="T69" fmla="*/ 2147483647 h 832"/>
                  <a:gd name="T70" fmla="*/ 2147483647 w 84"/>
                  <a:gd name="T71" fmla="*/ 2147483647 h 832"/>
                  <a:gd name="T72" fmla="*/ 2147483647 w 84"/>
                  <a:gd name="T73" fmla="*/ 2147483647 h 832"/>
                  <a:gd name="T74" fmla="*/ 2147483647 w 84"/>
                  <a:gd name="T75" fmla="*/ 2147483647 h 832"/>
                  <a:gd name="T76" fmla="*/ 2147483647 w 84"/>
                  <a:gd name="T77" fmla="*/ 2147483647 h 832"/>
                  <a:gd name="T78" fmla="*/ 2147483647 w 84"/>
                  <a:gd name="T79" fmla="*/ 2147483647 h 832"/>
                  <a:gd name="T80" fmla="*/ 2147483647 w 84"/>
                  <a:gd name="T81" fmla="*/ 2147483647 h 832"/>
                  <a:gd name="T82" fmla="*/ 2147483647 w 84"/>
                  <a:gd name="T83" fmla="*/ 2147483647 h 832"/>
                  <a:gd name="T84" fmla="*/ 2147483647 w 84"/>
                  <a:gd name="T85" fmla="*/ 2147483647 h 832"/>
                  <a:gd name="T86" fmla="*/ 2147483647 w 84"/>
                  <a:gd name="T87" fmla="*/ 0 h 832"/>
                  <a:gd name="T88" fmla="*/ 2147483647 w 84"/>
                  <a:gd name="T89" fmla="*/ 0 h 832"/>
                  <a:gd name="T90" fmla="*/ 2147483647 w 84"/>
                  <a:gd name="T91" fmla="*/ 0 h 832"/>
                  <a:gd name="T92" fmla="*/ 2147483647 w 84"/>
                  <a:gd name="T93" fmla="*/ 2147483647 h 832"/>
                  <a:gd name="T94" fmla="*/ 2147483647 w 84"/>
                  <a:gd name="T95" fmla="*/ 2147483647 h 832"/>
                  <a:gd name="T96" fmla="*/ 2147483647 w 84"/>
                  <a:gd name="T97" fmla="*/ 2147483647 h 832"/>
                  <a:gd name="T98" fmla="*/ 2147483647 w 84"/>
                  <a:gd name="T99" fmla="*/ 2147483647 h 832"/>
                  <a:gd name="T100" fmla="*/ 2147483647 w 84"/>
                  <a:gd name="T101" fmla="*/ 2147483647 h 832"/>
                  <a:gd name="T102" fmla="*/ 2147483647 w 84"/>
                  <a:gd name="T103" fmla="*/ 2147483647 h 832"/>
                  <a:gd name="T104" fmla="*/ 2147483647 w 84"/>
                  <a:gd name="T105" fmla="*/ 2147483647 h 832"/>
                  <a:gd name="T106" fmla="*/ 2147483647 w 84"/>
                  <a:gd name="T107" fmla="*/ 2147483647 h 832"/>
                  <a:gd name="T108" fmla="*/ 2147483647 w 84"/>
                  <a:gd name="T109" fmla="*/ 2147483647 h 832"/>
                  <a:gd name="T110" fmla="*/ 2147483647 w 84"/>
                  <a:gd name="T111" fmla="*/ 2147483647 h 832"/>
                  <a:gd name="T112" fmla="*/ 2147483647 w 84"/>
                  <a:gd name="T113" fmla="*/ 2147483647 h 832"/>
                  <a:gd name="T114" fmla="*/ 2147483647 w 84"/>
                  <a:gd name="T115" fmla="*/ 2147483647 h 832"/>
                  <a:gd name="T116" fmla="*/ 2147483647 w 84"/>
                  <a:gd name="T117" fmla="*/ 2147483647 h 832"/>
                  <a:gd name="T118" fmla="*/ 2147483647 w 84"/>
                  <a:gd name="T119" fmla="*/ 2147483647 h 832"/>
                  <a:gd name="T120" fmla="*/ 2147483647 w 84"/>
                  <a:gd name="T121" fmla="*/ 2147483647 h 832"/>
                  <a:gd name="T122" fmla="*/ 2147483647 w 84"/>
                  <a:gd name="T123" fmla="*/ 2147483647 h 8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32"/>
                  <a:gd name="T188" fmla="*/ 84 w 84"/>
                  <a:gd name="T189" fmla="*/ 832 h 83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32">
                    <a:moveTo>
                      <a:pt x="11" y="414"/>
                    </a:moveTo>
                    <a:lnTo>
                      <a:pt x="70" y="499"/>
                    </a:lnTo>
                    <a:lnTo>
                      <a:pt x="66" y="506"/>
                    </a:lnTo>
                    <a:lnTo>
                      <a:pt x="7" y="421"/>
                    </a:lnTo>
                    <a:lnTo>
                      <a:pt x="11" y="414"/>
                    </a:lnTo>
                    <a:close/>
                    <a:moveTo>
                      <a:pt x="70" y="499"/>
                    </a:moveTo>
                    <a:lnTo>
                      <a:pt x="73" y="502"/>
                    </a:lnTo>
                    <a:lnTo>
                      <a:pt x="70" y="506"/>
                    </a:lnTo>
                    <a:lnTo>
                      <a:pt x="68" y="502"/>
                    </a:lnTo>
                    <a:lnTo>
                      <a:pt x="70" y="499"/>
                    </a:lnTo>
                    <a:close/>
                    <a:moveTo>
                      <a:pt x="70" y="506"/>
                    </a:moveTo>
                    <a:lnTo>
                      <a:pt x="10" y="588"/>
                    </a:lnTo>
                    <a:lnTo>
                      <a:pt x="6" y="581"/>
                    </a:lnTo>
                    <a:lnTo>
                      <a:pt x="66" y="498"/>
                    </a:lnTo>
                    <a:lnTo>
                      <a:pt x="70" y="506"/>
                    </a:lnTo>
                    <a:close/>
                    <a:moveTo>
                      <a:pt x="5" y="585"/>
                    </a:moveTo>
                    <a:lnTo>
                      <a:pt x="5" y="583"/>
                    </a:lnTo>
                    <a:lnTo>
                      <a:pt x="6" y="581"/>
                    </a:lnTo>
                    <a:lnTo>
                      <a:pt x="8" y="585"/>
                    </a:lnTo>
                    <a:lnTo>
                      <a:pt x="5" y="585"/>
                    </a:lnTo>
                    <a:close/>
                    <a:moveTo>
                      <a:pt x="11" y="585"/>
                    </a:moveTo>
                    <a:lnTo>
                      <a:pt x="11" y="608"/>
                    </a:lnTo>
                    <a:lnTo>
                      <a:pt x="6" y="608"/>
                    </a:lnTo>
                    <a:lnTo>
                      <a:pt x="5" y="585"/>
                    </a:lnTo>
                    <a:lnTo>
                      <a:pt x="11" y="585"/>
                    </a:lnTo>
                    <a:close/>
                    <a:moveTo>
                      <a:pt x="7" y="611"/>
                    </a:moveTo>
                    <a:lnTo>
                      <a:pt x="6" y="610"/>
                    </a:lnTo>
                    <a:lnTo>
                      <a:pt x="6" y="608"/>
                    </a:lnTo>
                    <a:lnTo>
                      <a:pt x="9" y="608"/>
                    </a:lnTo>
                    <a:lnTo>
                      <a:pt x="7" y="611"/>
                    </a:lnTo>
                    <a:close/>
                    <a:moveTo>
                      <a:pt x="11" y="604"/>
                    </a:moveTo>
                    <a:lnTo>
                      <a:pt x="73" y="700"/>
                    </a:lnTo>
                    <a:lnTo>
                      <a:pt x="69" y="706"/>
                    </a:lnTo>
                    <a:lnTo>
                      <a:pt x="7" y="611"/>
                    </a:lnTo>
                    <a:lnTo>
                      <a:pt x="11" y="604"/>
                    </a:lnTo>
                    <a:close/>
                    <a:moveTo>
                      <a:pt x="73" y="700"/>
                    </a:moveTo>
                    <a:lnTo>
                      <a:pt x="75" y="703"/>
                    </a:lnTo>
                    <a:lnTo>
                      <a:pt x="73" y="706"/>
                    </a:lnTo>
                    <a:lnTo>
                      <a:pt x="71" y="703"/>
                    </a:lnTo>
                    <a:lnTo>
                      <a:pt x="73" y="700"/>
                    </a:lnTo>
                    <a:close/>
                    <a:moveTo>
                      <a:pt x="73" y="706"/>
                    </a:moveTo>
                    <a:lnTo>
                      <a:pt x="9" y="829"/>
                    </a:lnTo>
                    <a:lnTo>
                      <a:pt x="4" y="823"/>
                    </a:lnTo>
                    <a:lnTo>
                      <a:pt x="69" y="700"/>
                    </a:lnTo>
                    <a:lnTo>
                      <a:pt x="73" y="706"/>
                    </a:lnTo>
                    <a:close/>
                    <a:moveTo>
                      <a:pt x="6" y="831"/>
                    </a:moveTo>
                    <a:lnTo>
                      <a:pt x="0" y="830"/>
                    </a:lnTo>
                    <a:lnTo>
                      <a:pt x="4" y="823"/>
                    </a:lnTo>
                    <a:lnTo>
                      <a:pt x="6" y="826"/>
                    </a:lnTo>
                    <a:lnTo>
                      <a:pt x="6" y="831"/>
                    </a:lnTo>
                    <a:close/>
                    <a:moveTo>
                      <a:pt x="7" y="822"/>
                    </a:moveTo>
                    <a:lnTo>
                      <a:pt x="17" y="823"/>
                    </a:lnTo>
                    <a:lnTo>
                      <a:pt x="16" y="832"/>
                    </a:lnTo>
                    <a:lnTo>
                      <a:pt x="6" y="831"/>
                    </a:lnTo>
                    <a:lnTo>
                      <a:pt x="7" y="822"/>
                    </a:lnTo>
                    <a:close/>
                    <a:moveTo>
                      <a:pt x="19" y="831"/>
                    </a:moveTo>
                    <a:lnTo>
                      <a:pt x="18" y="832"/>
                    </a:lnTo>
                    <a:lnTo>
                      <a:pt x="16" y="832"/>
                    </a:lnTo>
                    <a:lnTo>
                      <a:pt x="16" y="828"/>
                    </a:lnTo>
                    <a:lnTo>
                      <a:pt x="19" y="831"/>
                    </a:lnTo>
                    <a:close/>
                    <a:moveTo>
                      <a:pt x="14" y="824"/>
                    </a:moveTo>
                    <a:lnTo>
                      <a:pt x="78" y="707"/>
                    </a:lnTo>
                    <a:lnTo>
                      <a:pt x="83" y="714"/>
                    </a:lnTo>
                    <a:lnTo>
                      <a:pt x="19" y="831"/>
                    </a:lnTo>
                    <a:lnTo>
                      <a:pt x="14" y="824"/>
                    </a:lnTo>
                    <a:close/>
                    <a:moveTo>
                      <a:pt x="83" y="711"/>
                    </a:moveTo>
                    <a:lnTo>
                      <a:pt x="83" y="712"/>
                    </a:lnTo>
                    <a:lnTo>
                      <a:pt x="83" y="714"/>
                    </a:lnTo>
                    <a:lnTo>
                      <a:pt x="81" y="711"/>
                    </a:lnTo>
                    <a:lnTo>
                      <a:pt x="83" y="711"/>
                    </a:lnTo>
                    <a:close/>
                    <a:moveTo>
                      <a:pt x="78" y="711"/>
                    </a:moveTo>
                    <a:lnTo>
                      <a:pt x="78" y="690"/>
                    </a:lnTo>
                    <a:lnTo>
                      <a:pt x="83" y="690"/>
                    </a:lnTo>
                    <a:lnTo>
                      <a:pt x="83" y="711"/>
                    </a:lnTo>
                    <a:lnTo>
                      <a:pt x="78" y="711"/>
                    </a:lnTo>
                    <a:close/>
                    <a:moveTo>
                      <a:pt x="82" y="686"/>
                    </a:moveTo>
                    <a:lnTo>
                      <a:pt x="83" y="688"/>
                    </a:lnTo>
                    <a:lnTo>
                      <a:pt x="83" y="690"/>
                    </a:lnTo>
                    <a:lnTo>
                      <a:pt x="81" y="690"/>
                    </a:lnTo>
                    <a:lnTo>
                      <a:pt x="82" y="686"/>
                    </a:lnTo>
                    <a:close/>
                    <a:moveTo>
                      <a:pt x="79" y="694"/>
                    </a:moveTo>
                    <a:lnTo>
                      <a:pt x="10" y="601"/>
                    </a:lnTo>
                    <a:lnTo>
                      <a:pt x="14" y="593"/>
                    </a:lnTo>
                    <a:lnTo>
                      <a:pt x="82" y="686"/>
                    </a:lnTo>
                    <a:lnTo>
                      <a:pt x="79" y="694"/>
                    </a:lnTo>
                    <a:close/>
                    <a:moveTo>
                      <a:pt x="10" y="601"/>
                    </a:moveTo>
                    <a:lnTo>
                      <a:pt x="7" y="597"/>
                    </a:lnTo>
                    <a:lnTo>
                      <a:pt x="10" y="593"/>
                    </a:lnTo>
                    <a:lnTo>
                      <a:pt x="12" y="597"/>
                    </a:lnTo>
                    <a:lnTo>
                      <a:pt x="10" y="601"/>
                    </a:lnTo>
                    <a:close/>
                    <a:moveTo>
                      <a:pt x="10" y="593"/>
                    </a:moveTo>
                    <a:lnTo>
                      <a:pt x="79" y="505"/>
                    </a:lnTo>
                    <a:lnTo>
                      <a:pt x="83" y="512"/>
                    </a:lnTo>
                    <a:lnTo>
                      <a:pt x="14" y="601"/>
                    </a:lnTo>
                    <a:lnTo>
                      <a:pt x="10" y="593"/>
                    </a:lnTo>
                    <a:close/>
                    <a:moveTo>
                      <a:pt x="84" y="508"/>
                    </a:moveTo>
                    <a:lnTo>
                      <a:pt x="84" y="511"/>
                    </a:lnTo>
                    <a:lnTo>
                      <a:pt x="83" y="512"/>
                    </a:lnTo>
                    <a:lnTo>
                      <a:pt x="81" y="508"/>
                    </a:lnTo>
                    <a:lnTo>
                      <a:pt x="84" y="508"/>
                    </a:lnTo>
                    <a:close/>
                    <a:moveTo>
                      <a:pt x="78" y="509"/>
                    </a:moveTo>
                    <a:lnTo>
                      <a:pt x="78" y="498"/>
                    </a:lnTo>
                    <a:lnTo>
                      <a:pt x="83" y="497"/>
                    </a:lnTo>
                    <a:lnTo>
                      <a:pt x="84" y="508"/>
                    </a:lnTo>
                    <a:lnTo>
                      <a:pt x="78" y="509"/>
                    </a:lnTo>
                    <a:close/>
                    <a:moveTo>
                      <a:pt x="82" y="494"/>
                    </a:moveTo>
                    <a:lnTo>
                      <a:pt x="83" y="495"/>
                    </a:lnTo>
                    <a:lnTo>
                      <a:pt x="83" y="497"/>
                    </a:lnTo>
                    <a:lnTo>
                      <a:pt x="81" y="498"/>
                    </a:lnTo>
                    <a:lnTo>
                      <a:pt x="82" y="494"/>
                    </a:lnTo>
                    <a:close/>
                    <a:moveTo>
                      <a:pt x="79" y="501"/>
                    </a:moveTo>
                    <a:lnTo>
                      <a:pt x="16" y="418"/>
                    </a:lnTo>
                    <a:lnTo>
                      <a:pt x="19" y="410"/>
                    </a:lnTo>
                    <a:lnTo>
                      <a:pt x="82" y="494"/>
                    </a:lnTo>
                    <a:lnTo>
                      <a:pt x="79" y="501"/>
                    </a:lnTo>
                    <a:close/>
                    <a:moveTo>
                      <a:pt x="16" y="418"/>
                    </a:moveTo>
                    <a:lnTo>
                      <a:pt x="13" y="414"/>
                    </a:lnTo>
                    <a:lnTo>
                      <a:pt x="15" y="411"/>
                    </a:lnTo>
                    <a:lnTo>
                      <a:pt x="17" y="414"/>
                    </a:lnTo>
                    <a:lnTo>
                      <a:pt x="16" y="418"/>
                    </a:lnTo>
                    <a:close/>
                    <a:moveTo>
                      <a:pt x="15" y="411"/>
                    </a:moveTo>
                    <a:lnTo>
                      <a:pt x="78" y="294"/>
                    </a:lnTo>
                    <a:lnTo>
                      <a:pt x="83" y="300"/>
                    </a:lnTo>
                    <a:lnTo>
                      <a:pt x="20" y="417"/>
                    </a:lnTo>
                    <a:lnTo>
                      <a:pt x="15" y="411"/>
                    </a:lnTo>
                    <a:close/>
                    <a:moveTo>
                      <a:pt x="83" y="297"/>
                    </a:moveTo>
                    <a:lnTo>
                      <a:pt x="83" y="299"/>
                    </a:lnTo>
                    <a:lnTo>
                      <a:pt x="83" y="300"/>
                    </a:lnTo>
                    <a:lnTo>
                      <a:pt x="81" y="297"/>
                    </a:lnTo>
                    <a:lnTo>
                      <a:pt x="83" y="297"/>
                    </a:lnTo>
                    <a:close/>
                    <a:moveTo>
                      <a:pt x="78" y="297"/>
                    </a:moveTo>
                    <a:lnTo>
                      <a:pt x="78" y="277"/>
                    </a:lnTo>
                    <a:lnTo>
                      <a:pt x="83" y="277"/>
                    </a:lnTo>
                    <a:lnTo>
                      <a:pt x="83" y="297"/>
                    </a:lnTo>
                    <a:lnTo>
                      <a:pt x="78" y="297"/>
                    </a:lnTo>
                    <a:close/>
                    <a:moveTo>
                      <a:pt x="82" y="273"/>
                    </a:moveTo>
                    <a:lnTo>
                      <a:pt x="83" y="274"/>
                    </a:lnTo>
                    <a:lnTo>
                      <a:pt x="83" y="277"/>
                    </a:lnTo>
                    <a:lnTo>
                      <a:pt x="81" y="277"/>
                    </a:lnTo>
                    <a:lnTo>
                      <a:pt x="82" y="273"/>
                    </a:lnTo>
                    <a:close/>
                    <a:moveTo>
                      <a:pt x="79" y="280"/>
                    </a:moveTo>
                    <a:lnTo>
                      <a:pt x="10" y="187"/>
                    </a:lnTo>
                    <a:lnTo>
                      <a:pt x="14" y="180"/>
                    </a:lnTo>
                    <a:lnTo>
                      <a:pt x="82" y="273"/>
                    </a:lnTo>
                    <a:lnTo>
                      <a:pt x="79" y="280"/>
                    </a:lnTo>
                    <a:close/>
                    <a:moveTo>
                      <a:pt x="10" y="187"/>
                    </a:moveTo>
                    <a:lnTo>
                      <a:pt x="7" y="184"/>
                    </a:lnTo>
                    <a:lnTo>
                      <a:pt x="10" y="180"/>
                    </a:lnTo>
                    <a:lnTo>
                      <a:pt x="12" y="184"/>
                    </a:lnTo>
                    <a:lnTo>
                      <a:pt x="10" y="187"/>
                    </a:lnTo>
                    <a:close/>
                    <a:moveTo>
                      <a:pt x="10" y="180"/>
                    </a:moveTo>
                    <a:lnTo>
                      <a:pt x="79" y="91"/>
                    </a:lnTo>
                    <a:lnTo>
                      <a:pt x="83" y="99"/>
                    </a:lnTo>
                    <a:lnTo>
                      <a:pt x="14" y="187"/>
                    </a:lnTo>
                    <a:lnTo>
                      <a:pt x="10" y="180"/>
                    </a:lnTo>
                    <a:close/>
                    <a:moveTo>
                      <a:pt x="84" y="95"/>
                    </a:moveTo>
                    <a:lnTo>
                      <a:pt x="84" y="97"/>
                    </a:lnTo>
                    <a:lnTo>
                      <a:pt x="83" y="99"/>
                    </a:lnTo>
                    <a:lnTo>
                      <a:pt x="81" y="95"/>
                    </a:lnTo>
                    <a:lnTo>
                      <a:pt x="84" y="95"/>
                    </a:lnTo>
                    <a:close/>
                    <a:moveTo>
                      <a:pt x="78" y="95"/>
                    </a:moveTo>
                    <a:lnTo>
                      <a:pt x="78" y="85"/>
                    </a:lnTo>
                    <a:lnTo>
                      <a:pt x="83" y="84"/>
                    </a:lnTo>
                    <a:lnTo>
                      <a:pt x="84" y="95"/>
                    </a:lnTo>
                    <a:lnTo>
                      <a:pt x="78" y="95"/>
                    </a:lnTo>
                    <a:close/>
                    <a:moveTo>
                      <a:pt x="83" y="81"/>
                    </a:moveTo>
                    <a:lnTo>
                      <a:pt x="83" y="82"/>
                    </a:lnTo>
                    <a:lnTo>
                      <a:pt x="83" y="84"/>
                    </a:lnTo>
                    <a:lnTo>
                      <a:pt x="81" y="84"/>
                    </a:lnTo>
                    <a:lnTo>
                      <a:pt x="83" y="81"/>
                    </a:lnTo>
                    <a:close/>
                    <a:moveTo>
                      <a:pt x="79" y="88"/>
                    </a:moveTo>
                    <a:lnTo>
                      <a:pt x="22" y="8"/>
                    </a:lnTo>
                    <a:lnTo>
                      <a:pt x="26" y="1"/>
                    </a:lnTo>
                    <a:lnTo>
                      <a:pt x="83" y="81"/>
                    </a:lnTo>
                    <a:lnTo>
                      <a:pt x="79" y="88"/>
                    </a:lnTo>
                    <a:close/>
                    <a:moveTo>
                      <a:pt x="24" y="0"/>
                    </a:moveTo>
                    <a:lnTo>
                      <a:pt x="25" y="0"/>
                    </a:lnTo>
                    <a:lnTo>
                      <a:pt x="26" y="1"/>
                    </a:lnTo>
                    <a:lnTo>
                      <a:pt x="24" y="5"/>
                    </a:lnTo>
                    <a:lnTo>
                      <a:pt x="24" y="0"/>
                    </a:lnTo>
                    <a:close/>
                    <a:moveTo>
                      <a:pt x="24" y="9"/>
                    </a:moveTo>
                    <a:lnTo>
                      <a:pt x="9" y="10"/>
                    </a:lnTo>
                    <a:lnTo>
                      <a:pt x="8" y="1"/>
                    </a:lnTo>
                    <a:lnTo>
                      <a:pt x="24" y="0"/>
                    </a:lnTo>
                    <a:lnTo>
                      <a:pt x="24" y="9"/>
                    </a:lnTo>
                    <a:close/>
                    <a:moveTo>
                      <a:pt x="7" y="9"/>
                    </a:moveTo>
                    <a:lnTo>
                      <a:pt x="1" y="1"/>
                    </a:lnTo>
                    <a:lnTo>
                      <a:pt x="8" y="1"/>
                    </a:lnTo>
                    <a:lnTo>
                      <a:pt x="9" y="5"/>
                    </a:lnTo>
                    <a:lnTo>
                      <a:pt x="7" y="9"/>
                    </a:lnTo>
                    <a:close/>
                    <a:moveTo>
                      <a:pt x="10" y="2"/>
                    </a:moveTo>
                    <a:lnTo>
                      <a:pt x="70" y="85"/>
                    </a:lnTo>
                    <a:lnTo>
                      <a:pt x="66" y="92"/>
                    </a:lnTo>
                    <a:lnTo>
                      <a:pt x="7" y="9"/>
                    </a:lnTo>
                    <a:lnTo>
                      <a:pt x="10" y="2"/>
                    </a:lnTo>
                    <a:close/>
                    <a:moveTo>
                      <a:pt x="70" y="85"/>
                    </a:moveTo>
                    <a:lnTo>
                      <a:pt x="73" y="89"/>
                    </a:lnTo>
                    <a:lnTo>
                      <a:pt x="70" y="92"/>
                    </a:lnTo>
                    <a:lnTo>
                      <a:pt x="68" y="89"/>
                    </a:lnTo>
                    <a:lnTo>
                      <a:pt x="70" y="85"/>
                    </a:lnTo>
                    <a:close/>
                    <a:moveTo>
                      <a:pt x="70" y="92"/>
                    </a:moveTo>
                    <a:lnTo>
                      <a:pt x="10" y="175"/>
                    </a:lnTo>
                    <a:lnTo>
                      <a:pt x="6" y="168"/>
                    </a:lnTo>
                    <a:lnTo>
                      <a:pt x="66" y="85"/>
                    </a:lnTo>
                    <a:lnTo>
                      <a:pt x="70" y="92"/>
                    </a:lnTo>
                    <a:close/>
                    <a:moveTo>
                      <a:pt x="5" y="171"/>
                    </a:moveTo>
                    <a:lnTo>
                      <a:pt x="5" y="169"/>
                    </a:lnTo>
                    <a:lnTo>
                      <a:pt x="6" y="168"/>
                    </a:lnTo>
                    <a:lnTo>
                      <a:pt x="8" y="171"/>
                    </a:lnTo>
                    <a:lnTo>
                      <a:pt x="5" y="171"/>
                    </a:lnTo>
                    <a:close/>
                    <a:moveTo>
                      <a:pt x="11" y="171"/>
                    </a:moveTo>
                    <a:lnTo>
                      <a:pt x="11" y="194"/>
                    </a:lnTo>
                    <a:lnTo>
                      <a:pt x="6" y="195"/>
                    </a:lnTo>
                    <a:lnTo>
                      <a:pt x="5" y="171"/>
                    </a:lnTo>
                    <a:lnTo>
                      <a:pt x="11" y="171"/>
                    </a:lnTo>
                    <a:close/>
                    <a:moveTo>
                      <a:pt x="7" y="198"/>
                    </a:moveTo>
                    <a:lnTo>
                      <a:pt x="6" y="197"/>
                    </a:lnTo>
                    <a:lnTo>
                      <a:pt x="6" y="195"/>
                    </a:lnTo>
                    <a:lnTo>
                      <a:pt x="9" y="195"/>
                    </a:lnTo>
                    <a:lnTo>
                      <a:pt x="7" y="198"/>
                    </a:lnTo>
                    <a:close/>
                    <a:moveTo>
                      <a:pt x="11" y="191"/>
                    </a:moveTo>
                    <a:lnTo>
                      <a:pt x="73" y="286"/>
                    </a:lnTo>
                    <a:lnTo>
                      <a:pt x="69" y="293"/>
                    </a:lnTo>
                    <a:lnTo>
                      <a:pt x="7" y="198"/>
                    </a:lnTo>
                    <a:lnTo>
                      <a:pt x="11" y="191"/>
                    </a:lnTo>
                    <a:close/>
                    <a:moveTo>
                      <a:pt x="73" y="286"/>
                    </a:moveTo>
                    <a:lnTo>
                      <a:pt x="75" y="289"/>
                    </a:lnTo>
                    <a:lnTo>
                      <a:pt x="73" y="293"/>
                    </a:lnTo>
                    <a:lnTo>
                      <a:pt x="71" y="290"/>
                    </a:lnTo>
                    <a:lnTo>
                      <a:pt x="73" y="286"/>
                    </a:lnTo>
                    <a:close/>
                    <a:moveTo>
                      <a:pt x="73" y="293"/>
                    </a:moveTo>
                    <a:lnTo>
                      <a:pt x="11" y="405"/>
                    </a:lnTo>
                    <a:lnTo>
                      <a:pt x="7" y="399"/>
                    </a:lnTo>
                    <a:lnTo>
                      <a:pt x="69" y="287"/>
                    </a:lnTo>
                    <a:lnTo>
                      <a:pt x="73" y="293"/>
                    </a:lnTo>
                    <a:close/>
                    <a:moveTo>
                      <a:pt x="6" y="402"/>
                    </a:moveTo>
                    <a:lnTo>
                      <a:pt x="6" y="400"/>
                    </a:lnTo>
                    <a:lnTo>
                      <a:pt x="7" y="399"/>
                    </a:lnTo>
                    <a:lnTo>
                      <a:pt x="9" y="402"/>
                    </a:lnTo>
                    <a:lnTo>
                      <a:pt x="6" y="402"/>
                    </a:lnTo>
                    <a:close/>
                    <a:moveTo>
                      <a:pt x="12" y="402"/>
                    </a:moveTo>
                    <a:lnTo>
                      <a:pt x="12" y="418"/>
                    </a:lnTo>
                    <a:lnTo>
                      <a:pt x="6" y="418"/>
                    </a:lnTo>
                    <a:lnTo>
                      <a:pt x="6" y="402"/>
                    </a:lnTo>
                    <a:lnTo>
                      <a:pt x="12" y="402"/>
                    </a:lnTo>
                    <a:close/>
                    <a:moveTo>
                      <a:pt x="7" y="421"/>
                    </a:moveTo>
                    <a:lnTo>
                      <a:pt x="6" y="420"/>
                    </a:lnTo>
                    <a:lnTo>
                      <a:pt x="6" y="418"/>
                    </a:lnTo>
                    <a:lnTo>
                      <a:pt x="9" y="418"/>
                    </a:lnTo>
                    <a:lnTo>
                      <a:pt x="7" y="421"/>
                    </a:lnTo>
                    <a:close/>
                  </a:path>
                </a:pathLst>
              </a:custGeom>
              <a:solidFill>
                <a:srgbClr val="003D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5" name="Freeform 35">
                <a:extLst>
                  <a:ext uri="{FF2B5EF4-FFF2-40B4-BE49-F238E27FC236}">
                    <a16:creationId xmlns:a16="http://schemas.microsoft.com/office/drawing/2014/main" id="{54A4177A-A0A7-4026-B83B-CF05C10D12E5}"/>
                  </a:ext>
                </a:extLst>
              </p:cNvPr>
              <p:cNvSpPr>
                <a:spLocks/>
              </p:cNvSpPr>
              <p:nvPr/>
            </p:nvSpPr>
            <p:spPr bwMode="auto">
              <a:xfrm>
                <a:off x="1361" y="18"/>
                <a:ext cx="220" cy="2122"/>
              </a:xfrm>
              <a:custGeom>
                <a:avLst/>
                <a:gdLst>
                  <a:gd name="T0" fmla="*/ 2147483647 w 72"/>
                  <a:gd name="T1" fmla="*/ 2147483647 h 824"/>
                  <a:gd name="T2" fmla="*/ 2147483647 w 72"/>
                  <a:gd name="T3" fmla="*/ 2147483647 h 824"/>
                  <a:gd name="T4" fmla="*/ 2147483647 w 72"/>
                  <a:gd name="T5" fmla="*/ 2147483647 h 824"/>
                  <a:gd name="T6" fmla="*/ 2147483647 w 72"/>
                  <a:gd name="T7" fmla="*/ 2147483647 h 824"/>
                  <a:gd name="T8" fmla="*/ 2147483647 w 72"/>
                  <a:gd name="T9" fmla="*/ 2147483647 h 824"/>
                  <a:gd name="T10" fmla="*/ 2147483647 w 72"/>
                  <a:gd name="T11" fmla="*/ 2147483647 h 824"/>
                  <a:gd name="T12" fmla="*/ 2147483647 w 72"/>
                  <a:gd name="T13" fmla="*/ 2147483647 h 824"/>
                  <a:gd name="T14" fmla="*/ 2147483647 w 72"/>
                  <a:gd name="T15" fmla="*/ 2147483647 h 824"/>
                  <a:gd name="T16" fmla="*/ 0 w 72"/>
                  <a:gd name="T17" fmla="*/ 2147483647 h 824"/>
                  <a:gd name="T18" fmla="*/ 0 w 72"/>
                  <a:gd name="T19" fmla="*/ 2147483647 h 824"/>
                  <a:gd name="T20" fmla="*/ 2147483647 w 72"/>
                  <a:gd name="T21" fmla="*/ 2147483647 h 824"/>
                  <a:gd name="T22" fmla="*/ 0 w 72"/>
                  <a:gd name="T23" fmla="*/ 2147483647 h 824"/>
                  <a:gd name="T24" fmla="*/ 0 w 72"/>
                  <a:gd name="T25" fmla="*/ 2147483647 h 824"/>
                  <a:gd name="T26" fmla="*/ 2147483647 w 72"/>
                  <a:gd name="T27" fmla="*/ 2147483647 h 824"/>
                  <a:gd name="T28" fmla="*/ 0 w 72"/>
                  <a:gd name="T29" fmla="*/ 2147483647 h 824"/>
                  <a:gd name="T30" fmla="*/ 0 w 72"/>
                  <a:gd name="T31" fmla="*/ 2147483647 h 824"/>
                  <a:gd name="T32" fmla="*/ 2147483647 w 72"/>
                  <a:gd name="T33" fmla="*/ 2147483647 h 824"/>
                  <a:gd name="T34" fmla="*/ 0 w 72"/>
                  <a:gd name="T35" fmla="*/ 2147483647 h 824"/>
                  <a:gd name="T36" fmla="*/ 0 w 72"/>
                  <a:gd name="T37" fmla="*/ 2147483647 h 824"/>
                  <a:gd name="T38" fmla="*/ 2147483647 w 72"/>
                  <a:gd name="T39" fmla="*/ 2147483647 h 824"/>
                  <a:gd name="T40" fmla="*/ 2147483647 w 72"/>
                  <a:gd name="T41" fmla="*/ 0 h 824"/>
                  <a:gd name="T42" fmla="*/ 2147483647 w 72"/>
                  <a:gd name="T43" fmla="*/ 2147483647 h 824"/>
                  <a:gd name="T44" fmla="*/ 2147483647 w 72"/>
                  <a:gd name="T45" fmla="*/ 2147483647 h 824"/>
                  <a:gd name="T46" fmla="*/ 2147483647 w 72"/>
                  <a:gd name="T47" fmla="*/ 2147483647 h 824"/>
                  <a:gd name="T48" fmla="*/ 2147483647 w 72"/>
                  <a:gd name="T49" fmla="*/ 2147483647 h 824"/>
                  <a:gd name="T50" fmla="*/ 2147483647 w 72"/>
                  <a:gd name="T51" fmla="*/ 2147483647 h 8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2"/>
                  <a:gd name="T79" fmla="*/ 0 h 824"/>
                  <a:gd name="T80" fmla="*/ 72 w 72"/>
                  <a:gd name="T81" fmla="*/ 824 h 82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2" h="824">
                    <a:moveTo>
                      <a:pt x="71" y="404"/>
                    </a:moveTo>
                    <a:lnTo>
                      <a:pt x="72" y="417"/>
                    </a:lnTo>
                    <a:lnTo>
                      <a:pt x="5" y="507"/>
                    </a:lnTo>
                    <a:lnTo>
                      <a:pt x="72" y="583"/>
                    </a:lnTo>
                    <a:lnTo>
                      <a:pt x="72" y="606"/>
                    </a:lnTo>
                    <a:lnTo>
                      <a:pt x="7" y="701"/>
                    </a:lnTo>
                    <a:lnTo>
                      <a:pt x="71" y="824"/>
                    </a:lnTo>
                    <a:lnTo>
                      <a:pt x="61" y="824"/>
                    </a:lnTo>
                    <a:lnTo>
                      <a:pt x="0" y="712"/>
                    </a:lnTo>
                    <a:lnTo>
                      <a:pt x="0" y="687"/>
                    </a:lnTo>
                    <a:lnTo>
                      <a:pt x="64" y="597"/>
                    </a:lnTo>
                    <a:lnTo>
                      <a:pt x="0" y="517"/>
                    </a:lnTo>
                    <a:lnTo>
                      <a:pt x="0" y="500"/>
                    </a:lnTo>
                    <a:lnTo>
                      <a:pt x="61" y="411"/>
                    </a:lnTo>
                    <a:lnTo>
                      <a:pt x="0" y="299"/>
                    </a:lnTo>
                    <a:lnTo>
                      <a:pt x="0" y="273"/>
                    </a:lnTo>
                    <a:lnTo>
                      <a:pt x="64" y="183"/>
                    </a:lnTo>
                    <a:lnTo>
                      <a:pt x="0" y="104"/>
                    </a:lnTo>
                    <a:lnTo>
                      <a:pt x="0" y="86"/>
                    </a:lnTo>
                    <a:lnTo>
                      <a:pt x="54" y="1"/>
                    </a:lnTo>
                    <a:lnTo>
                      <a:pt x="72" y="0"/>
                    </a:lnTo>
                    <a:lnTo>
                      <a:pt x="5" y="94"/>
                    </a:lnTo>
                    <a:lnTo>
                      <a:pt x="72" y="170"/>
                    </a:lnTo>
                    <a:lnTo>
                      <a:pt x="72" y="193"/>
                    </a:lnTo>
                    <a:lnTo>
                      <a:pt x="7" y="288"/>
                    </a:lnTo>
                    <a:lnTo>
                      <a:pt x="71" y="404"/>
                    </a:lnTo>
                    <a:close/>
                  </a:path>
                </a:pathLst>
              </a:custGeom>
              <a:solidFill>
                <a:srgbClr val="EA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6" name="Freeform 36">
                <a:extLst>
                  <a:ext uri="{FF2B5EF4-FFF2-40B4-BE49-F238E27FC236}">
                    <a16:creationId xmlns:a16="http://schemas.microsoft.com/office/drawing/2014/main" id="{1D597123-67C6-4C35-BAAC-4C58095CE434}"/>
                  </a:ext>
                </a:extLst>
              </p:cNvPr>
              <p:cNvSpPr>
                <a:spLocks noEditPoints="1"/>
              </p:cNvSpPr>
              <p:nvPr/>
            </p:nvSpPr>
            <p:spPr bwMode="auto">
              <a:xfrm>
                <a:off x="1352" y="5"/>
                <a:ext cx="253" cy="2147"/>
              </a:xfrm>
              <a:custGeom>
                <a:avLst/>
                <a:gdLst>
                  <a:gd name="T0" fmla="*/ 2147483647 w 83"/>
                  <a:gd name="T1" fmla="*/ 2147483647 h 834"/>
                  <a:gd name="T2" fmla="*/ 2147483647 w 83"/>
                  <a:gd name="T3" fmla="*/ 2147483647 h 834"/>
                  <a:gd name="T4" fmla="*/ 2147483647 w 83"/>
                  <a:gd name="T5" fmla="*/ 2147483647 h 834"/>
                  <a:gd name="T6" fmla="*/ 2147483647 w 83"/>
                  <a:gd name="T7" fmla="*/ 2147483647 h 834"/>
                  <a:gd name="T8" fmla="*/ 2147483647 w 83"/>
                  <a:gd name="T9" fmla="*/ 2147483647 h 834"/>
                  <a:gd name="T10" fmla="*/ 2147483647 w 83"/>
                  <a:gd name="T11" fmla="*/ 2147483647 h 834"/>
                  <a:gd name="T12" fmla="*/ 2147483647 w 83"/>
                  <a:gd name="T13" fmla="*/ 2147483647 h 834"/>
                  <a:gd name="T14" fmla="*/ 2147483647 w 83"/>
                  <a:gd name="T15" fmla="*/ 2147483647 h 834"/>
                  <a:gd name="T16" fmla="*/ 2147483647 w 83"/>
                  <a:gd name="T17" fmla="*/ 2147483647 h 834"/>
                  <a:gd name="T18" fmla="*/ 2147483647 w 83"/>
                  <a:gd name="T19" fmla="*/ 2147483647 h 834"/>
                  <a:gd name="T20" fmla="*/ 2147483647 w 83"/>
                  <a:gd name="T21" fmla="*/ 2147483647 h 834"/>
                  <a:gd name="T22" fmla="*/ 2147483647 w 83"/>
                  <a:gd name="T23" fmla="*/ 2147483647 h 834"/>
                  <a:gd name="T24" fmla="*/ 2147483647 w 83"/>
                  <a:gd name="T25" fmla="*/ 2147483647 h 834"/>
                  <a:gd name="T26" fmla="*/ 2147483647 w 83"/>
                  <a:gd name="T27" fmla="*/ 2147483647 h 834"/>
                  <a:gd name="T28" fmla="*/ 2147483647 w 83"/>
                  <a:gd name="T29" fmla="*/ 2147483647 h 834"/>
                  <a:gd name="T30" fmla="*/ 2147483647 w 83"/>
                  <a:gd name="T31" fmla="*/ 2147483647 h 834"/>
                  <a:gd name="T32" fmla="*/ 2147483647 w 83"/>
                  <a:gd name="T33" fmla="*/ 2147483647 h 834"/>
                  <a:gd name="T34" fmla="*/ 0 w 83"/>
                  <a:gd name="T35" fmla="*/ 2147483647 h 834"/>
                  <a:gd name="T36" fmla="*/ 0 w 83"/>
                  <a:gd name="T37" fmla="*/ 2147483647 h 834"/>
                  <a:gd name="T38" fmla="*/ 0 w 83"/>
                  <a:gd name="T39" fmla="*/ 2147483647 h 834"/>
                  <a:gd name="T40" fmla="*/ 2147483647 w 83"/>
                  <a:gd name="T41" fmla="*/ 2147483647 h 834"/>
                  <a:gd name="T42" fmla="*/ 2147483647 w 83"/>
                  <a:gd name="T43" fmla="*/ 2147483647 h 834"/>
                  <a:gd name="T44" fmla="*/ 2147483647 w 83"/>
                  <a:gd name="T45" fmla="*/ 2147483647 h 834"/>
                  <a:gd name="T46" fmla="*/ 2147483647 w 83"/>
                  <a:gd name="T47" fmla="*/ 2147483647 h 834"/>
                  <a:gd name="T48" fmla="*/ 2147483647 w 83"/>
                  <a:gd name="T49" fmla="*/ 2147483647 h 834"/>
                  <a:gd name="T50" fmla="*/ 2147483647 w 83"/>
                  <a:gd name="T51" fmla="*/ 2147483647 h 834"/>
                  <a:gd name="T52" fmla="*/ 0 w 83"/>
                  <a:gd name="T53" fmla="*/ 2147483647 h 834"/>
                  <a:gd name="T54" fmla="*/ 0 w 83"/>
                  <a:gd name="T55" fmla="*/ 2147483647 h 834"/>
                  <a:gd name="T56" fmla="*/ 0 w 83"/>
                  <a:gd name="T57" fmla="*/ 2147483647 h 834"/>
                  <a:gd name="T58" fmla="*/ 0 w 83"/>
                  <a:gd name="T59" fmla="*/ 2147483647 h 834"/>
                  <a:gd name="T60" fmla="*/ 2147483647 w 83"/>
                  <a:gd name="T61" fmla="*/ 2147483647 h 834"/>
                  <a:gd name="T62" fmla="*/ 2147483647 w 83"/>
                  <a:gd name="T63" fmla="*/ 2147483647 h 834"/>
                  <a:gd name="T64" fmla="*/ 0 w 83"/>
                  <a:gd name="T65" fmla="*/ 2147483647 h 834"/>
                  <a:gd name="T66" fmla="*/ 0 w 83"/>
                  <a:gd name="T67" fmla="*/ 2147483647 h 834"/>
                  <a:gd name="T68" fmla="*/ 0 w 83"/>
                  <a:gd name="T69" fmla="*/ 2147483647 h 834"/>
                  <a:gd name="T70" fmla="*/ 2147483647 w 83"/>
                  <a:gd name="T71" fmla="*/ 2147483647 h 834"/>
                  <a:gd name="T72" fmla="*/ 2147483647 w 83"/>
                  <a:gd name="T73" fmla="*/ 2147483647 h 834"/>
                  <a:gd name="T74" fmla="*/ 2147483647 w 83"/>
                  <a:gd name="T75" fmla="*/ 2147483647 h 834"/>
                  <a:gd name="T76" fmla="*/ 2147483647 w 83"/>
                  <a:gd name="T77" fmla="*/ 2147483647 h 834"/>
                  <a:gd name="T78" fmla="*/ 2147483647 w 83"/>
                  <a:gd name="T79" fmla="*/ 2147483647 h 834"/>
                  <a:gd name="T80" fmla="*/ 2147483647 w 83"/>
                  <a:gd name="T81" fmla="*/ 2147483647 h 834"/>
                  <a:gd name="T82" fmla="*/ 0 w 83"/>
                  <a:gd name="T83" fmla="*/ 2147483647 h 834"/>
                  <a:gd name="T84" fmla="*/ 0 w 83"/>
                  <a:gd name="T85" fmla="*/ 2147483647 h 834"/>
                  <a:gd name="T86" fmla="*/ 0 w 83"/>
                  <a:gd name="T87" fmla="*/ 2147483647 h 834"/>
                  <a:gd name="T88" fmla="*/ 0 w 83"/>
                  <a:gd name="T89" fmla="*/ 2147483647 h 834"/>
                  <a:gd name="T90" fmla="*/ 2147483647 w 83"/>
                  <a:gd name="T91" fmla="*/ 2147483647 h 834"/>
                  <a:gd name="T92" fmla="*/ 2147483647 w 83"/>
                  <a:gd name="T93" fmla="*/ 2147483647 h 834"/>
                  <a:gd name="T94" fmla="*/ 2147483647 w 83"/>
                  <a:gd name="T95" fmla="*/ 0 h 834"/>
                  <a:gd name="T96" fmla="*/ 2147483647 w 83"/>
                  <a:gd name="T97" fmla="*/ 0 h 834"/>
                  <a:gd name="T98" fmla="*/ 2147483647 w 83"/>
                  <a:gd name="T99" fmla="*/ 0 h 834"/>
                  <a:gd name="T100" fmla="*/ 2147483647 w 83"/>
                  <a:gd name="T101" fmla="*/ 2147483647 h 834"/>
                  <a:gd name="T102" fmla="*/ 2147483647 w 83"/>
                  <a:gd name="T103" fmla="*/ 2147483647 h 834"/>
                  <a:gd name="T104" fmla="*/ 2147483647 w 83"/>
                  <a:gd name="T105" fmla="*/ 2147483647 h 834"/>
                  <a:gd name="T106" fmla="*/ 2147483647 w 83"/>
                  <a:gd name="T107" fmla="*/ 2147483647 h 834"/>
                  <a:gd name="T108" fmla="*/ 2147483647 w 83"/>
                  <a:gd name="T109" fmla="*/ 2147483647 h 834"/>
                  <a:gd name="T110" fmla="*/ 2147483647 w 83"/>
                  <a:gd name="T111" fmla="*/ 2147483647 h 834"/>
                  <a:gd name="T112" fmla="*/ 2147483647 w 83"/>
                  <a:gd name="T113" fmla="*/ 2147483647 h 834"/>
                  <a:gd name="T114" fmla="*/ 2147483647 w 83"/>
                  <a:gd name="T115" fmla="*/ 2147483647 h 834"/>
                  <a:gd name="T116" fmla="*/ 2147483647 w 83"/>
                  <a:gd name="T117" fmla="*/ 2147483647 h 834"/>
                  <a:gd name="T118" fmla="*/ 2147483647 w 83"/>
                  <a:gd name="T119" fmla="*/ 2147483647 h 834"/>
                  <a:gd name="T120" fmla="*/ 2147483647 w 83"/>
                  <a:gd name="T121" fmla="*/ 2147483647 h 834"/>
                  <a:gd name="T122" fmla="*/ 2147483647 w 83"/>
                  <a:gd name="T123" fmla="*/ 2147483647 h 8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3"/>
                  <a:gd name="T187" fmla="*/ 0 h 834"/>
                  <a:gd name="T188" fmla="*/ 83 w 83"/>
                  <a:gd name="T189" fmla="*/ 834 h 83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3" h="834">
                    <a:moveTo>
                      <a:pt x="77" y="408"/>
                    </a:moveTo>
                    <a:lnTo>
                      <a:pt x="78" y="421"/>
                    </a:lnTo>
                    <a:lnTo>
                      <a:pt x="72" y="422"/>
                    </a:lnTo>
                    <a:lnTo>
                      <a:pt x="71" y="409"/>
                    </a:lnTo>
                    <a:lnTo>
                      <a:pt x="77" y="408"/>
                    </a:lnTo>
                    <a:close/>
                    <a:moveTo>
                      <a:pt x="78" y="421"/>
                    </a:moveTo>
                    <a:lnTo>
                      <a:pt x="78" y="424"/>
                    </a:lnTo>
                    <a:lnTo>
                      <a:pt x="77" y="425"/>
                    </a:lnTo>
                    <a:lnTo>
                      <a:pt x="75" y="422"/>
                    </a:lnTo>
                    <a:lnTo>
                      <a:pt x="78" y="421"/>
                    </a:lnTo>
                    <a:close/>
                    <a:moveTo>
                      <a:pt x="77" y="425"/>
                    </a:moveTo>
                    <a:lnTo>
                      <a:pt x="10" y="516"/>
                    </a:lnTo>
                    <a:lnTo>
                      <a:pt x="7" y="509"/>
                    </a:lnTo>
                    <a:lnTo>
                      <a:pt x="73" y="418"/>
                    </a:lnTo>
                    <a:lnTo>
                      <a:pt x="77" y="425"/>
                    </a:lnTo>
                    <a:close/>
                    <a:moveTo>
                      <a:pt x="7" y="516"/>
                    </a:moveTo>
                    <a:lnTo>
                      <a:pt x="4" y="513"/>
                    </a:lnTo>
                    <a:lnTo>
                      <a:pt x="7" y="509"/>
                    </a:lnTo>
                    <a:lnTo>
                      <a:pt x="8" y="512"/>
                    </a:lnTo>
                    <a:lnTo>
                      <a:pt x="7" y="516"/>
                    </a:lnTo>
                    <a:close/>
                    <a:moveTo>
                      <a:pt x="10" y="508"/>
                    </a:moveTo>
                    <a:lnTo>
                      <a:pt x="77" y="584"/>
                    </a:lnTo>
                    <a:lnTo>
                      <a:pt x="73" y="592"/>
                    </a:lnTo>
                    <a:lnTo>
                      <a:pt x="7" y="516"/>
                    </a:lnTo>
                    <a:lnTo>
                      <a:pt x="10" y="508"/>
                    </a:lnTo>
                    <a:close/>
                    <a:moveTo>
                      <a:pt x="77" y="584"/>
                    </a:moveTo>
                    <a:lnTo>
                      <a:pt x="78" y="585"/>
                    </a:lnTo>
                    <a:lnTo>
                      <a:pt x="78" y="588"/>
                    </a:lnTo>
                    <a:lnTo>
                      <a:pt x="75" y="588"/>
                    </a:lnTo>
                    <a:lnTo>
                      <a:pt x="77" y="584"/>
                    </a:lnTo>
                    <a:close/>
                    <a:moveTo>
                      <a:pt x="78" y="588"/>
                    </a:moveTo>
                    <a:lnTo>
                      <a:pt x="78" y="611"/>
                    </a:lnTo>
                    <a:lnTo>
                      <a:pt x="72" y="611"/>
                    </a:lnTo>
                    <a:lnTo>
                      <a:pt x="72" y="588"/>
                    </a:lnTo>
                    <a:lnTo>
                      <a:pt x="78" y="588"/>
                    </a:lnTo>
                    <a:close/>
                    <a:moveTo>
                      <a:pt x="78" y="611"/>
                    </a:moveTo>
                    <a:lnTo>
                      <a:pt x="78" y="613"/>
                    </a:lnTo>
                    <a:lnTo>
                      <a:pt x="77" y="615"/>
                    </a:lnTo>
                    <a:lnTo>
                      <a:pt x="75" y="611"/>
                    </a:lnTo>
                    <a:lnTo>
                      <a:pt x="78" y="611"/>
                    </a:lnTo>
                    <a:close/>
                    <a:moveTo>
                      <a:pt x="77" y="615"/>
                    </a:moveTo>
                    <a:lnTo>
                      <a:pt x="12" y="710"/>
                    </a:lnTo>
                    <a:lnTo>
                      <a:pt x="8" y="703"/>
                    </a:lnTo>
                    <a:lnTo>
                      <a:pt x="73" y="607"/>
                    </a:lnTo>
                    <a:lnTo>
                      <a:pt x="77" y="615"/>
                    </a:lnTo>
                    <a:close/>
                    <a:moveTo>
                      <a:pt x="8" y="710"/>
                    </a:moveTo>
                    <a:lnTo>
                      <a:pt x="6" y="706"/>
                    </a:lnTo>
                    <a:lnTo>
                      <a:pt x="8" y="703"/>
                    </a:lnTo>
                    <a:lnTo>
                      <a:pt x="10" y="706"/>
                    </a:lnTo>
                    <a:lnTo>
                      <a:pt x="8" y="710"/>
                    </a:lnTo>
                    <a:close/>
                    <a:moveTo>
                      <a:pt x="12" y="703"/>
                    </a:moveTo>
                    <a:lnTo>
                      <a:pt x="76" y="826"/>
                    </a:lnTo>
                    <a:lnTo>
                      <a:pt x="71" y="832"/>
                    </a:lnTo>
                    <a:lnTo>
                      <a:pt x="8" y="710"/>
                    </a:lnTo>
                    <a:lnTo>
                      <a:pt x="12" y="703"/>
                    </a:lnTo>
                    <a:close/>
                    <a:moveTo>
                      <a:pt x="76" y="826"/>
                    </a:moveTo>
                    <a:lnTo>
                      <a:pt x="80" y="834"/>
                    </a:lnTo>
                    <a:lnTo>
                      <a:pt x="73" y="834"/>
                    </a:lnTo>
                    <a:lnTo>
                      <a:pt x="74" y="829"/>
                    </a:lnTo>
                    <a:lnTo>
                      <a:pt x="76" y="826"/>
                    </a:lnTo>
                    <a:close/>
                    <a:moveTo>
                      <a:pt x="73" y="834"/>
                    </a:moveTo>
                    <a:lnTo>
                      <a:pt x="64" y="833"/>
                    </a:lnTo>
                    <a:lnTo>
                      <a:pt x="64" y="824"/>
                    </a:lnTo>
                    <a:lnTo>
                      <a:pt x="74" y="825"/>
                    </a:lnTo>
                    <a:lnTo>
                      <a:pt x="73" y="834"/>
                    </a:lnTo>
                    <a:close/>
                    <a:moveTo>
                      <a:pt x="64" y="833"/>
                    </a:moveTo>
                    <a:lnTo>
                      <a:pt x="62" y="833"/>
                    </a:lnTo>
                    <a:lnTo>
                      <a:pt x="61" y="832"/>
                    </a:lnTo>
                    <a:lnTo>
                      <a:pt x="64" y="829"/>
                    </a:lnTo>
                    <a:lnTo>
                      <a:pt x="64" y="833"/>
                    </a:lnTo>
                    <a:close/>
                    <a:moveTo>
                      <a:pt x="61" y="832"/>
                    </a:moveTo>
                    <a:lnTo>
                      <a:pt x="0" y="721"/>
                    </a:lnTo>
                    <a:lnTo>
                      <a:pt x="5" y="714"/>
                    </a:lnTo>
                    <a:lnTo>
                      <a:pt x="66" y="826"/>
                    </a:lnTo>
                    <a:lnTo>
                      <a:pt x="61" y="832"/>
                    </a:lnTo>
                    <a:close/>
                    <a:moveTo>
                      <a:pt x="0" y="721"/>
                    </a:moveTo>
                    <a:lnTo>
                      <a:pt x="0" y="719"/>
                    </a:lnTo>
                    <a:lnTo>
                      <a:pt x="0" y="717"/>
                    </a:lnTo>
                    <a:lnTo>
                      <a:pt x="3" y="717"/>
                    </a:lnTo>
                    <a:lnTo>
                      <a:pt x="0" y="721"/>
                    </a:lnTo>
                    <a:close/>
                    <a:moveTo>
                      <a:pt x="0" y="717"/>
                    </a:moveTo>
                    <a:lnTo>
                      <a:pt x="0" y="692"/>
                    </a:lnTo>
                    <a:lnTo>
                      <a:pt x="5" y="692"/>
                    </a:lnTo>
                    <a:lnTo>
                      <a:pt x="5" y="717"/>
                    </a:lnTo>
                    <a:lnTo>
                      <a:pt x="0" y="717"/>
                    </a:lnTo>
                    <a:close/>
                    <a:moveTo>
                      <a:pt x="0" y="692"/>
                    </a:moveTo>
                    <a:lnTo>
                      <a:pt x="0" y="689"/>
                    </a:lnTo>
                    <a:lnTo>
                      <a:pt x="1" y="688"/>
                    </a:lnTo>
                    <a:lnTo>
                      <a:pt x="3" y="692"/>
                    </a:lnTo>
                    <a:lnTo>
                      <a:pt x="0" y="692"/>
                    </a:lnTo>
                    <a:close/>
                    <a:moveTo>
                      <a:pt x="1" y="688"/>
                    </a:moveTo>
                    <a:lnTo>
                      <a:pt x="66" y="598"/>
                    </a:lnTo>
                    <a:lnTo>
                      <a:pt x="69" y="605"/>
                    </a:lnTo>
                    <a:lnTo>
                      <a:pt x="4" y="695"/>
                    </a:lnTo>
                    <a:lnTo>
                      <a:pt x="1" y="688"/>
                    </a:lnTo>
                    <a:close/>
                    <a:moveTo>
                      <a:pt x="69" y="598"/>
                    </a:moveTo>
                    <a:lnTo>
                      <a:pt x="72" y="602"/>
                    </a:lnTo>
                    <a:lnTo>
                      <a:pt x="69" y="605"/>
                    </a:lnTo>
                    <a:lnTo>
                      <a:pt x="67" y="602"/>
                    </a:lnTo>
                    <a:lnTo>
                      <a:pt x="69" y="598"/>
                    </a:lnTo>
                    <a:close/>
                    <a:moveTo>
                      <a:pt x="66" y="606"/>
                    </a:moveTo>
                    <a:lnTo>
                      <a:pt x="1" y="526"/>
                    </a:lnTo>
                    <a:lnTo>
                      <a:pt x="4" y="518"/>
                    </a:lnTo>
                    <a:lnTo>
                      <a:pt x="69" y="598"/>
                    </a:lnTo>
                    <a:lnTo>
                      <a:pt x="66" y="606"/>
                    </a:lnTo>
                    <a:close/>
                    <a:moveTo>
                      <a:pt x="1" y="526"/>
                    </a:moveTo>
                    <a:lnTo>
                      <a:pt x="0" y="524"/>
                    </a:lnTo>
                    <a:lnTo>
                      <a:pt x="0" y="522"/>
                    </a:lnTo>
                    <a:lnTo>
                      <a:pt x="3" y="522"/>
                    </a:lnTo>
                    <a:lnTo>
                      <a:pt x="1" y="526"/>
                    </a:lnTo>
                    <a:close/>
                    <a:moveTo>
                      <a:pt x="0" y="522"/>
                    </a:moveTo>
                    <a:lnTo>
                      <a:pt x="0" y="505"/>
                    </a:lnTo>
                    <a:lnTo>
                      <a:pt x="5" y="505"/>
                    </a:lnTo>
                    <a:lnTo>
                      <a:pt x="5" y="522"/>
                    </a:lnTo>
                    <a:lnTo>
                      <a:pt x="0" y="522"/>
                    </a:lnTo>
                    <a:close/>
                    <a:moveTo>
                      <a:pt x="0" y="505"/>
                    </a:moveTo>
                    <a:lnTo>
                      <a:pt x="0" y="503"/>
                    </a:lnTo>
                    <a:lnTo>
                      <a:pt x="1" y="501"/>
                    </a:lnTo>
                    <a:lnTo>
                      <a:pt x="3" y="505"/>
                    </a:lnTo>
                    <a:lnTo>
                      <a:pt x="0" y="505"/>
                    </a:lnTo>
                    <a:close/>
                    <a:moveTo>
                      <a:pt x="1" y="501"/>
                    </a:moveTo>
                    <a:lnTo>
                      <a:pt x="62" y="413"/>
                    </a:lnTo>
                    <a:lnTo>
                      <a:pt x="66" y="420"/>
                    </a:lnTo>
                    <a:lnTo>
                      <a:pt x="5" y="508"/>
                    </a:lnTo>
                    <a:lnTo>
                      <a:pt x="1" y="501"/>
                    </a:lnTo>
                    <a:close/>
                    <a:moveTo>
                      <a:pt x="66" y="413"/>
                    </a:moveTo>
                    <a:lnTo>
                      <a:pt x="68" y="417"/>
                    </a:lnTo>
                    <a:lnTo>
                      <a:pt x="66" y="420"/>
                    </a:lnTo>
                    <a:lnTo>
                      <a:pt x="64" y="416"/>
                    </a:lnTo>
                    <a:lnTo>
                      <a:pt x="66" y="413"/>
                    </a:lnTo>
                    <a:close/>
                    <a:moveTo>
                      <a:pt x="62" y="419"/>
                    </a:moveTo>
                    <a:lnTo>
                      <a:pt x="0" y="307"/>
                    </a:lnTo>
                    <a:lnTo>
                      <a:pt x="5" y="301"/>
                    </a:lnTo>
                    <a:lnTo>
                      <a:pt x="66" y="413"/>
                    </a:lnTo>
                    <a:lnTo>
                      <a:pt x="62" y="419"/>
                    </a:lnTo>
                    <a:close/>
                    <a:moveTo>
                      <a:pt x="0" y="307"/>
                    </a:moveTo>
                    <a:lnTo>
                      <a:pt x="0" y="306"/>
                    </a:lnTo>
                    <a:lnTo>
                      <a:pt x="0" y="304"/>
                    </a:lnTo>
                    <a:lnTo>
                      <a:pt x="3" y="304"/>
                    </a:lnTo>
                    <a:lnTo>
                      <a:pt x="0" y="307"/>
                    </a:lnTo>
                    <a:close/>
                    <a:moveTo>
                      <a:pt x="0" y="304"/>
                    </a:moveTo>
                    <a:lnTo>
                      <a:pt x="0" y="278"/>
                    </a:lnTo>
                    <a:lnTo>
                      <a:pt x="5" y="278"/>
                    </a:lnTo>
                    <a:lnTo>
                      <a:pt x="5" y="304"/>
                    </a:lnTo>
                    <a:lnTo>
                      <a:pt x="0" y="304"/>
                    </a:lnTo>
                    <a:close/>
                    <a:moveTo>
                      <a:pt x="0" y="278"/>
                    </a:moveTo>
                    <a:lnTo>
                      <a:pt x="0" y="276"/>
                    </a:lnTo>
                    <a:lnTo>
                      <a:pt x="1" y="275"/>
                    </a:lnTo>
                    <a:lnTo>
                      <a:pt x="3" y="278"/>
                    </a:lnTo>
                    <a:lnTo>
                      <a:pt x="0" y="278"/>
                    </a:lnTo>
                    <a:close/>
                    <a:moveTo>
                      <a:pt x="1" y="275"/>
                    </a:moveTo>
                    <a:lnTo>
                      <a:pt x="66" y="185"/>
                    </a:lnTo>
                    <a:lnTo>
                      <a:pt x="69" y="192"/>
                    </a:lnTo>
                    <a:lnTo>
                      <a:pt x="4" y="282"/>
                    </a:lnTo>
                    <a:lnTo>
                      <a:pt x="1" y="275"/>
                    </a:lnTo>
                    <a:close/>
                    <a:moveTo>
                      <a:pt x="69" y="185"/>
                    </a:moveTo>
                    <a:lnTo>
                      <a:pt x="72" y="188"/>
                    </a:lnTo>
                    <a:lnTo>
                      <a:pt x="69" y="192"/>
                    </a:lnTo>
                    <a:lnTo>
                      <a:pt x="67" y="188"/>
                    </a:lnTo>
                    <a:lnTo>
                      <a:pt x="69" y="185"/>
                    </a:lnTo>
                    <a:close/>
                    <a:moveTo>
                      <a:pt x="66" y="192"/>
                    </a:moveTo>
                    <a:lnTo>
                      <a:pt x="1" y="113"/>
                    </a:lnTo>
                    <a:lnTo>
                      <a:pt x="4" y="105"/>
                    </a:lnTo>
                    <a:lnTo>
                      <a:pt x="69" y="185"/>
                    </a:lnTo>
                    <a:lnTo>
                      <a:pt x="66" y="192"/>
                    </a:lnTo>
                    <a:close/>
                    <a:moveTo>
                      <a:pt x="1" y="113"/>
                    </a:moveTo>
                    <a:lnTo>
                      <a:pt x="0" y="111"/>
                    </a:lnTo>
                    <a:lnTo>
                      <a:pt x="0" y="109"/>
                    </a:lnTo>
                    <a:lnTo>
                      <a:pt x="3" y="109"/>
                    </a:lnTo>
                    <a:lnTo>
                      <a:pt x="1" y="113"/>
                    </a:lnTo>
                    <a:close/>
                    <a:moveTo>
                      <a:pt x="0" y="109"/>
                    </a:moveTo>
                    <a:lnTo>
                      <a:pt x="0" y="91"/>
                    </a:lnTo>
                    <a:lnTo>
                      <a:pt x="5" y="91"/>
                    </a:lnTo>
                    <a:lnTo>
                      <a:pt x="5" y="109"/>
                    </a:lnTo>
                    <a:lnTo>
                      <a:pt x="0" y="109"/>
                    </a:lnTo>
                    <a:close/>
                    <a:moveTo>
                      <a:pt x="0" y="91"/>
                    </a:moveTo>
                    <a:lnTo>
                      <a:pt x="0" y="89"/>
                    </a:lnTo>
                    <a:lnTo>
                      <a:pt x="0" y="88"/>
                    </a:lnTo>
                    <a:lnTo>
                      <a:pt x="3" y="91"/>
                    </a:lnTo>
                    <a:lnTo>
                      <a:pt x="0" y="91"/>
                    </a:lnTo>
                    <a:close/>
                    <a:moveTo>
                      <a:pt x="0" y="88"/>
                    </a:moveTo>
                    <a:lnTo>
                      <a:pt x="55" y="2"/>
                    </a:lnTo>
                    <a:lnTo>
                      <a:pt x="59" y="9"/>
                    </a:lnTo>
                    <a:lnTo>
                      <a:pt x="5" y="95"/>
                    </a:lnTo>
                    <a:lnTo>
                      <a:pt x="0" y="88"/>
                    </a:lnTo>
                    <a:close/>
                    <a:moveTo>
                      <a:pt x="55" y="2"/>
                    </a:moveTo>
                    <a:lnTo>
                      <a:pt x="55" y="1"/>
                    </a:lnTo>
                    <a:lnTo>
                      <a:pt x="57" y="1"/>
                    </a:lnTo>
                    <a:lnTo>
                      <a:pt x="57" y="6"/>
                    </a:lnTo>
                    <a:lnTo>
                      <a:pt x="55" y="2"/>
                    </a:lnTo>
                    <a:close/>
                    <a:moveTo>
                      <a:pt x="57" y="1"/>
                    </a:moveTo>
                    <a:lnTo>
                      <a:pt x="75" y="0"/>
                    </a:lnTo>
                    <a:lnTo>
                      <a:pt x="75" y="10"/>
                    </a:lnTo>
                    <a:lnTo>
                      <a:pt x="57" y="10"/>
                    </a:lnTo>
                    <a:lnTo>
                      <a:pt x="57" y="1"/>
                    </a:lnTo>
                    <a:close/>
                    <a:moveTo>
                      <a:pt x="75" y="0"/>
                    </a:moveTo>
                    <a:lnTo>
                      <a:pt x="83" y="0"/>
                    </a:lnTo>
                    <a:lnTo>
                      <a:pt x="77" y="8"/>
                    </a:lnTo>
                    <a:lnTo>
                      <a:pt x="75" y="5"/>
                    </a:lnTo>
                    <a:lnTo>
                      <a:pt x="75" y="0"/>
                    </a:lnTo>
                    <a:close/>
                    <a:moveTo>
                      <a:pt x="77" y="8"/>
                    </a:moveTo>
                    <a:lnTo>
                      <a:pt x="10" y="102"/>
                    </a:lnTo>
                    <a:lnTo>
                      <a:pt x="6" y="95"/>
                    </a:lnTo>
                    <a:lnTo>
                      <a:pt x="73" y="1"/>
                    </a:lnTo>
                    <a:lnTo>
                      <a:pt x="77" y="8"/>
                    </a:lnTo>
                    <a:close/>
                    <a:moveTo>
                      <a:pt x="7" y="103"/>
                    </a:moveTo>
                    <a:lnTo>
                      <a:pt x="4" y="99"/>
                    </a:lnTo>
                    <a:lnTo>
                      <a:pt x="6" y="95"/>
                    </a:lnTo>
                    <a:lnTo>
                      <a:pt x="8" y="99"/>
                    </a:lnTo>
                    <a:lnTo>
                      <a:pt x="7" y="103"/>
                    </a:lnTo>
                    <a:close/>
                    <a:moveTo>
                      <a:pt x="10" y="95"/>
                    </a:moveTo>
                    <a:lnTo>
                      <a:pt x="77" y="171"/>
                    </a:lnTo>
                    <a:lnTo>
                      <a:pt x="73" y="178"/>
                    </a:lnTo>
                    <a:lnTo>
                      <a:pt x="7" y="103"/>
                    </a:lnTo>
                    <a:lnTo>
                      <a:pt x="10" y="95"/>
                    </a:lnTo>
                    <a:close/>
                    <a:moveTo>
                      <a:pt x="77" y="171"/>
                    </a:moveTo>
                    <a:lnTo>
                      <a:pt x="78" y="172"/>
                    </a:lnTo>
                    <a:lnTo>
                      <a:pt x="78" y="175"/>
                    </a:lnTo>
                    <a:lnTo>
                      <a:pt x="75" y="175"/>
                    </a:lnTo>
                    <a:lnTo>
                      <a:pt x="77" y="171"/>
                    </a:lnTo>
                    <a:close/>
                    <a:moveTo>
                      <a:pt x="78" y="175"/>
                    </a:moveTo>
                    <a:lnTo>
                      <a:pt x="78" y="198"/>
                    </a:lnTo>
                    <a:lnTo>
                      <a:pt x="72" y="198"/>
                    </a:lnTo>
                    <a:lnTo>
                      <a:pt x="72" y="174"/>
                    </a:lnTo>
                    <a:lnTo>
                      <a:pt x="78" y="175"/>
                    </a:lnTo>
                    <a:close/>
                    <a:moveTo>
                      <a:pt x="78" y="198"/>
                    </a:moveTo>
                    <a:lnTo>
                      <a:pt x="78" y="200"/>
                    </a:lnTo>
                    <a:lnTo>
                      <a:pt x="77" y="201"/>
                    </a:lnTo>
                    <a:lnTo>
                      <a:pt x="75" y="198"/>
                    </a:lnTo>
                    <a:lnTo>
                      <a:pt x="78" y="198"/>
                    </a:lnTo>
                    <a:close/>
                    <a:moveTo>
                      <a:pt x="77" y="201"/>
                    </a:moveTo>
                    <a:lnTo>
                      <a:pt x="12" y="297"/>
                    </a:lnTo>
                    <a:lnTo>
                      <a:pt x="8" y="290"/>
                    </a:lnTo>
                    <a:lnTo>
                      <a:pt x="73" y="194"/>
                    </a:lnTo>
                    <a:lnTo>
                      <a:pt x="77" y="201"/>
                    </a:lnTo>
                    <a:close/>
                    <a:moveTo>
                      <a:pt x="8" y="296"/>
                    </a:moveTo>
                    <a:lnTo>
                      <a:pt x="6" y="293"/>
                    </a:lnTo>
                    <a:lnTo>
                      <a:pt x="8" y="290"/>
                    </a:lnTo>
                    <a:lnTo>
                      <a:pt x="10" y="293"/>
                    </a:lnTo>
                    <a:lnTo>
                      <a:pt x="8" y="296"/>
                    </a:lnTo>
                    <a:close/>
                    <a:moveTo>
                      <a:pt x="12" y="290"/>
                    </a:moveTo>
                    <a:lnTo>
                      <a:pt x="76" y="406"/>
                    </a:lnTo>
                    <a:lnTo>
                      <a:pt x="72" y="412"/>
                    </a:lnTo>
                    <a:lnTo>
                      <a:pt x="8" y="296"/>
                    </a:lnTo>
                    <a:lnTo>
                      <a:pt x="12" y="290"/>
                    </a:lnTo>
                    <a:close/>
                    <a:moveTo>
                      <a:pt x="76" y="406"/>
                    </a:moveTo>
                    <a:lnTo>
                      <a:pt x="77" y="407"/>
                    </a:lnTo>
                    <a:lnTo>
                      <a:pt x="77" y="408"/>
                    </a:lnTo>
                    <a:lnTo>
                      <a:pt x="74" y="409"/>
                    </a:lnTo>
                    <a:lnTo>
                      <a:pt x="76" y="406"/>
                    </a:lnTo>
                    <a:close/>
                  </a:path>
                </a:pathLst>
              </a:custGeom>
              <a:solidFill>
                <a:srgbClr val="003D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7" name="AutoShape 37">
                <a:extLst>
                  <a:ext uri="{FF2B5EF4-FFF2-40B4-BE49-F238E27FC236}">
                    <a16:creationId xmlns:a16="http://schemas.microsoft.com/office/drawing/2014/main" id="{8295B13E-8E46-469B-8B3D-16867DF9BDC1}"/>
                  </a:ext>
                </a:extLst>
              </p:cNvPr>
              <p:cNvSpPr>
                <a:spLocks noChangeAspect="1" noChangeArrowheads="1" noTextEdit="1"/>
              </p:cNvSpPr>
              <p:nvPr/>
            </p:nvSpPr>
            <p:spPr bwMode="auto">
              <a:xfrm>
                <a:off x="1331" y="2152"/>
                <a:ext cx="279" cy="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8" name="Rectangle 38">
                <a:extLst>
                  <a:ext uri="{FF2B5EF4-FFF2-40B4-BE49-F238E27FC236}">
                    <a16:creationId xmlns:a16="http://schemas.microsoft.com/office/drawing/2014/main" id="{3ED8A2FD-99D0-40BB-ACA5-3B1362E0F9CB}"/>
                  </a:ext>
                </a:extLst>
              </p:cNvPr>
              <p:cNvSpPr>
                <a:spLocks noChangeArrowheads="1"/>
              </p:cNvSpPr>
              <p:nvPr/>
            </p:nvSpPr>
            <p:spPr bwMode="auto">
              <a:xfrm>
                <a:off x="1349" y="2157"/>
                <a:ext cx="244" cy="2157"/>
              </a:xfrm>
              <a:prstGeom prst="rect">
                <a:avLst/>
              </a:prstGeom>
              <a:solidFill>
                <a:srgbClr val="25221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9" name="Freeform 39">
                <a:extLst>
                  <a:ext uri="{FF2B5EF4-FFF2-40B4-BE49-F238E27FC236}">
                    <a16:creationId xmlns:a16="http://schemas.microsoft.com/office/drawing/2014/main" id="{67A2478E-8099-4C67-9C63-EAFE36CDFD93}"/>
                  </a:ext>
                </a:extLst>
              </p:cNvPr>
              <p:cNvSpPr>
                <a:spLocks noEditPoints="1"/>
              </p:cNvSpPr>
              <p:nvPr/>
            </p:nvSpPr>
            <p:spPr bwMode="auto">
              <a:xfrm>
                <a:off x="1346" y="2154"/>
                <a:ext cx="250" cy="2163"/>
              </a:xfrm>
              <a:custGeom>
                <a:avLst/>
                <a:gdLst>
                  <a:gd name="T0" fmla="*/ 0 w 82"/>
                  <a:gd name="T1" fmla="*/ 2147483647 h 840"/>
                  <a:gd name="T2" fmla="*/ 0 w 82"/>
                  <a:gd name="T3" fmla="*/ 2147483647 h 840"/>
                  <a:gd name="T4" fmla="*/ 2147483647 w 82"/>
                  <a:gd name="T5" fmla="*/ 2147483647 h 840"/>
                  <a:gd name="T6" fmla="*/ 2147483647 w 82"/>
                  <a:gd name="T7" fmla="*/ 2147483647 h 840"/>
                  <a:gd name="T8" fmla="*/ 0 w 82"/>
                  <a:gd name="T9" fmla="*/ 2147483647 h 840"/>
                  <a:gd name="T10" fmla="*/ 0 w 82"/>
                  <a:gd name="T11" fmla="*/ 2147483647 h 840"/>
                  <a:gd name="T12" fmla="*/ 2147483647 w 82"/>
                  <a:gd name="T13" fmla="*/ 0 h 840"/>
                  <a:gd name="T14" fmla="*/ 2147483647 w 82"/>
                  <a:gd name="T15" fmla="*/ 2147483647 h 840"/>
                  <a:gd name="T16" fmla="*/ 0 w 82"/>
                  <a:gd name="T17" fmla="*/ 2147483647 h 840"/>
                  <a:gd name="T18" fmla="*/ 2147483647 w 82"/>
                  <a:gd name="T19" fmla="*/ 0 h 840"/>
                  <a:gd name="T20" fmla="*/ 2147483647 w 82"/>
                  <a:gd name="T21" fmla="*/ 0 h 840"/>
                  <a:gd name="T22" fmla="*/ 2147483647 w 82"/>
                  <a:gd name="T23" fmla="*/ 2147483647 h 840"/>
                  <a:gd name="T24" fmla="*/ 2147483647 w 82"/>
                  <a:gd name="T25" fmla="*/ 2147483647 h 840"/>
                  <a:gd name="T26" fmla="*/ 2147483647 w 82"/>
                  <a:gd name="T27" fmla="*/ 0 h 840"/>
                  <a:gd name="T28" fmla="*/ 2147483647 w 82"/>
                  <a:gd name="T29" fmla="*/ 0 h 840"/>
                  <a:gd name="T30" fmla="*/ 2147483647 w 82"/>
                  <a:gd name="T31" fmla="*/ 2147483647 h 840"/>
                  <a:gd name="T32" fmla="*/ 2147483647 w 82"/>
                  <a:gd name="T33" fmla="*/ 2147483647 h 840"/>
                  <a:gd name="T34" fmla="*/ 2147483647 w 82"/>
                  <a:gd name="T35" fmla="*/ 0 h 840"/>
                  <a:gd name="T36" fmla="*/ 2147483647 w 82"/>
                  <a:gd name="T37" fmla="*/ 2147483647 h 840"/>
                  <a:gd name="T38" fmla="*/ 2147483647 w 82"/>
                  <a:gd name="T39" fmla="*/ 2147483647 h 840"/>
                  <a:gd name="T40" fmla="*/ 2147483647 w 82"/>
                  <a:gd name="T41" fmla="*/ 2147483647 h 840"/>
                  <a:gd name="T42" fmla="*/ 2147483647 w 82"/>
                  <a:gd name="T43" fmla="*/ 2147483647 h 840"/>
                  <a:gd name="T44" fmla="*/ 2147483647 w 82"/>
                  <a:gd name="T45" fmla="*/ 2147483647 h 840"/>
                  <a:gd name="T46" fmla="*/ 2147483647 w 82"/>
                  <a:gd name="T47" fmla="*/ 2147483647 h 840"/>
                  <a:gd name="T48" fmla="*/ 2147483647 w 82"/>
                  <a:gd name="T49" fmla="*/ 2147483647 h 840"/>
                  <a:gd name="T50" fmla="*/ 2147483647 w 82"/>
                  <a:gd name="T51" fmla="*/ 2147483647 h 840"/>
                  <a:gd name="T52" fmla="*/ 2147483647 w 82"/>
                  <a:gd name="T53" fmla="*/ 2147483647 h 840"/>
                  <a:gd name="T54" fmla="*/ 2147483647 w 82"/>
                  <a:gd name="T55" fmla="*/ 2147483647 h 840"/>
                  <a:gd name="T56" fmla="*/ 2147483647 w 82"/>
                  <a:gd name="T57" fmla="*/ 2147483647 h 840"/>
                  <a:gd name="T58" fmla="*/ 2147483647 w 82"/>
                  <a:gd name="T59" fmla="*/ 2147483647 h 840"/>
                  <a:gd name="T60" fmla="*/ 2147483647 w 82"/>
                  <a:gd name="T61" fmla="*/ 2147483647 h 840"/>
                  <a:gd name="T62" fmla="*/ 2147483647 w 82"/>
                  <a:gd name="T63" fmla="*/ 2147483647 h 840"/>
                  <a:gd name="T64" fmla="*/ 2147483647 w 82"/>
                  <a:gd name="T65" fmla="*/ 2147483647 h 840"/>
                  <a:gd name="T66" fmla="*/ 0 w 82"/>
                  <a:gd name="T67" fmla="*/ 2147483647 h 840"/>
                  <a:gd name="T68" fmla="*/ 2147483647 w 82"/>
                  <a:gd name="T69" fmla="*/ 2147483647 h 840"/>
                  <a:gd name="T70" fmla="*/ 2147483647 w 82"/>
                  <a:gd name="T71" fmla="*/ 2147483647 h 8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840"/>
                  <a:gd name="T110" fmla="*/ 82 w 82"/>
                  <a:gd name="T111" fmla="*/ 840 h 8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840">
                    <a:moveTo>
                      <a:pt x="0" y="839"/>
                    </a:moveTo>
                    <a:lnTo>
                      <a:pt x="0" y="1"/>
                    </a:lnTo>
                    <a:lnTo>
                      <a:pt x="1" y="1"/>
                    </a:lnTo>
                    <a:lnTo>
                      <a:pt x="1" y="839"/>
                    </a:lnTo>
                    <a:lnTo>
                      <a:pt x="0" y="839"/>
                    </a:lnTo>
                    <a:close/>
                    <a:moveTo>
                      <a:pt x="0" y="1"/>
                    </a:moveTo>
                    <a:cubicBezTo>
                      <a:pt x="0" y="1"/>
                      <a:pt x="0" y="0"/>
                      <a:pt x="1" y="0"/>
                    </a:cubicBezTo>
                    <a:lnTo>
                      <a:pt x="1" y="1"/>
                    </a:lnTo>
                    <a:lnTo>
                      <a:pt x="0" y="1"/>
                    </a:lnTo>
                    <a:close/>
                    <a:moveTo>
                      <a:pt x="1" y="0"/>
                    </a:moveTo>
                    <a:lnTo>
                      <a:pt x="81" y="0"/>
                    </a:lnTo>
                    <a:lnTo>
                      <a:pt x="81" y="2"/>
                    </a:lnTo>
                    <a:lnTo>
                      <a:pt x="1" y="2"/>
                    </a:lnTo>
                    <a:lnTo>
                      <a:pt x="1" y="0"/>
                    </a:lnTo>
                    <a:close/>
                    <a:moveTo>
                      <a:pt x="81" y="0"/>
                    </a:moveTo>
                    <a:cubicBezTo>
                      <a:pt x="81" y="0"/>
                      <a:pt x="82" y="1"/>
                      <a:pt x="82" y="1"/>
                    </a:cubicBezTo>
                    <a:lnTo>
                      <a:pt x="81" y="1"/>
                    </a:lnTo>
                    <a:lnTo>
                      <a:pt x="81" y="0"/>
                    </a:lnTo>
                    <a:close/>
                    <a:moveTo>
                      <a:pt x="82" y="1"/>
                    </a:moveTo>
                    <a:lnTo>
                      <a:pt x="82" y="839"/>
                    </a:lnTo>
                    <a:lnTo>
                      <a:pt x="80" y="839"/>
                    </a:lnTo>
                    <a:lnTo>
                      <a:pt x="80" y="1"/>
                    </a:lnTo>
                    <a:lnTo>
                      <a:pt x="82" y="1"/>
                    </a:lnTo>
                    <a:close/>
                    <a:moveTo>
                      <a:pt x="82" y="839"/>
                    </a:moveTo>
                    <a:cubicBezTo>
                      <a:pt x="82" y="839"/>
                      <a:pt x="81" y="840"/>
                      <a:pt x="81" y="840"/>
                    </a:cubicBezTo>
                    <a:lnTo>
                      <a:pt x="81" y="839"/>
                    </a:lnTo>
                    <a:lnTo>
                      <a:pt x="82" y="839"/>
                    </a:lnTo>
                    <a:close/>
                    <a:moveTo>
                      <a:pt x="81" y="840"/>
                    </a:moveTo>
                    <a:lnTo>
                      <a:pt x="1" y="840"/>
                    </a:lnTo>
                    <a:lnTo>
                      <a:pt x="1" y="838"/>
                    </a:lnTo>
                    <a:lnTo>
                      <a:pt x="81" y="838"/>
                    </a:lnTo>
                    <a:lnTo>
                      <a:pt x="81" y="840"/>
                    </a:lnTo>
                    <a:close/>
                    <a:moveTo>
                      <a:pt x="1" y="840"/>
                    </a:moveTo>
                    <a:cubicBezTo>
                      <a:pt x="0" y="840"/>
                      <a:pt x="0" y="839"/>
                      <a:pt x="0" y="839"/>
                    </a:cubicBezTo>
                    <a:lnTo>
                      <a:pt x="1" y="839"/>
                    </a:lnTo>
                    <a:lnTo>
                      <a:pt x="1" y="840"/>
                    </a:lnTo>
                    <a:close/>
                  </a:path>
                </a:pathLst>
              </a:custGeom>
              <a:solidFill>
                <a:srgbClr val="25221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0" name="Freeform 40">
                <a:extLst>
                  <a:ext uri="{FF2B5EF4-FFF2-40B4-BE49-F238E27FC236}">
                    <a16:creationId xmlns:a16="http://schemas.microsoft.com/office/drawing/2014/main" id="{5DF1A233-B4AD-43AC-823F-849354FFA3B6}"/>
                  </a:ext>
                </a:extLst>
              </p:cNvPr>
              <p:cNvSpPr>
                <a:spLocks/>
              </p:cNvSpPr>
              <p:nvPr/>
            </p:nvSpPr>
            <p:spPr bwMode="auto">
              <a:xfrm>
                <a:off x="1368" y="3348"/>
                <a:ext cx="188" cy="233"/>
              </a:xfrm>
              <a:custGeom>
                <a:avLst/>
                <a:gdLst>
                  <a:gd name="T0" fmla="*/ 2147483647 w 62"/>
                  <a:gd name="T1" fmla="*/ 2147483647 h 90"/>
                  <a:gd name="T2" fmla="*/ 2147483647 w 62"/>
                  <a:gd name="T3" fmla="*/ 2147483647 h 90"/>
                  <a:gd name="T4" fmla="*/ 0 w 62"/>
                  <a:gd name="T5" fmla="*/ 2147483647 h 90"/>
                  <a:gd name="T6" fmla="*/ 2147483647 w 62"/>
                  <a:gd name="T7" fmla="*/ 0 h 90"/>
                  <a:gd name="T8" fmla="*/ 2147483647 w 62"/>
                  <a:gd name="T9" fmla="*/ 2147483647 h 90"/>
                  <a:gd name="T10" fmla="*/ 0 60000 65536"/>
                  <a:gd name="T11" fmla="*/ 0 60000 65536"/>
                  <a:gd name="T12" fmla="*/ 0 60000 65536"/>
                  <a:gd name="T13" fmla="*/ 0 60000 65536"/>
                  <a:gd name="T14" fmla="*/ 0 60000 65536"/>
                  <a:gd name="T15" fmla="*/ 0 w 62"/>
                  <a:gd name="T16" fmla="*/ 0 h 90"/>
                  <a:gd name="T17" fmla="*/ 62 w 62"/>
                  <a:gd name="T18" fmla="*/ 90 h 90"/>
                </a:gdLst>
                <a:ahLst/>
                <a:cxnLst>
                  <a:cxn ang="T10">
                    <a:pos x="T0" y="T1"/>
                  </a:cxn>
                  <a:cxn ang="T11">
                    <a:pos x="T2" y="T3"/>
                  </a:cxn>
                  <a:cxn ang="T12">
                    <a:pos x="T4" y="T5"/>
                  </a:cxn>
                  <a:cxn ang="T13">
                    <a:pos x="T6" y="T7"/>
                  </a:cxn>
                  <a:cxn ang="T14">
                    <a:pos x="T8" y="T9"/>
                  </a:cxn>
                </a:cxnLst>
                <a:rect l="T15" t="T16" r="T17" b="T18"/>
                <a:pathLst>
                  <a:path w="62" h="90">
                    <a:moveTo>
                      <a:pt x="62" y="44"/>
                    </a:moveTo>
                    <a:lnTo>
                      <a:pt x="31" y="90"/>
                    </a:lnTo>
                    <a:lnTo>
                      <a:pt x="0" y="50"/>
                    </a:lnTo>
                    <a:lnTo>
                      <a:pt x="33" y="0"/>
                    </a:lnTo>
                    <a:lnTo>
                      <a:pt x="62" y="4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1" name="Freeform 41">
                <a:extLst>
                  <a:ext uri="{FF2B5EF4-FFF2-40B4-BE49-F238E27FC236}">
                    <a16:creationId xmlns:a16="http://schemas.microsoft.com/office/drawing/2014/main" id="{683B22C2-B025-4C32-9A0D-2DDD2B3870C1}"/>
                  </a:ext>
                </a:extLst>
              </p:cNvPr>
              <p:cNvSpPr>
                <a:spLocks/>
              </p:cNvSpPr>
              <p:nvPr/>
            </p:nvSpPr>
            <p:spPr bwMode="auto">
              <a:xfrm>
                <a:off x="1368" y="2285"/>
                <a:ext cx="188" cy="232"/>
              </a:xfrm>
              <a:custGeom>
                <a:avLst/>
                <a:gdLst>
                  <a:gd name="T0" fmla="*/ 2147483647 w 62"/>
                  <a:gd name="T1" fmla="*/ 2147483647 h 90"/>
                  <a:gd name="T2" fmla="*/ 2147483647 w 62"/>
                  <a:gd name="T3" fmla="*/ 2147483647 h 90"/>
                  <a:gd name="T4" fmla="*/ 0 w 62"/>
                  <a:gd name="T5" fmla="*/ 2147483647 h 90"/>
                  <a:gd name="T6" fmla="*/ 2147483647 w 62"/>
                  <a:gd name="T7" fmla="*/ 0 h 90"/>
                  <a:gd name="T8" fmla="*/ 2147483647 w 62"/>
                  <a:gd name="T9" fmla="*/ 2147483647 h 90"/>
                  <a:gd name="T10" fmla="*/ 0 60000 65536"/>
                  <a:gd name="T11" fmla="*/ 0 60000 65536"/>
                  <a:gd name="T12" fmla="*/ 0 60000 65536"/>
                  <a:gd name="T13" fmla="*/ 0 60000 65536"/>
                  <a:gd name="T14" fmla="*/ 0 60000 65536"/>
                  <a:gd name="T15" fmla="*/ 0 w 62"/>
                  <a:gd name="T16" fmla="*/ 0 h 90"/>
                  <a:gd name="T17" fmla="*/ 62 w 62"/>
                  <a:gd name="T18" fmla="*/ 90 h 90"/>
                </a:gdLst>
                <a:ahLst/>
                <a:cxnLst>
                  <a:cxn ang="T10">
                    <a:pos x="T0" y="T1"/>
                  </a:cxn>
                  <a:cxn ang="T11">
                    <a:pos x="T2" y="T3"/>
                  </a:cxn>
                  <a:cxn ang="T12">
                    <a:pos x="T4" y="T5"/>
                  </a:cxn>
                  <a:cxn ang="T13">
                    <a:pos x="T6" y="T7"/>
                  </a:cxn>
                  <a:cxn ang="T14">
                    <a:pos x="T8" y="T9"/>
                  </a:cxn>
                </a:cxnLst>
                <a:rect l="T15" t="T16" r="T17" b="T18"/>
                <a:pathLst>
                  <a:path w="62" h="90">
                    <a:moveTo>
                      <a:pt x="62" y="44"/>
                    </a:moveTo>
                    <a:lnTo>
                      <a:pt x="31" y="90"/>
                    </a:lnTo>
                    <a:lnTo>
                      <a:pt x="0" y="50"/>
                    </a:lnTo>
                    <a:lnTo>
                      <a:pt x="33" y="0"/>
                    </a:lnTo>
                    <a:lnTo>
                      <a:pt x="62" y="4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2" name="Freeform 42">
                <a:extLst>
                  <a:ext uri="{FF2B5EF4-FFF2-40B4-BE49-F238E27FC236}">
                    <a16:creationId xmlns:a16="http://schemas.microsoft.com/office/drawing/2014/main" id="{87CEDCCE-32A8-4ED4-AA0C-353FB9068385}"/>
                  </a:ext>
                </a:extLst>
              </p:cNvPr>
              <p:cNvSpPr>
                <a:spLocks/>
              </p:cNvSpPr>
              <p:nvPr/>
            </p:nvSpPr>
            <p:spPr bwMode="auto">
              <a:xfrm>
                <a:off x="1361" y="3591"/>
                <a:ext cx="204" cy="239"/>
              </a:xfrm>
              <a:custGeom>
                <a:avLst/>
                <a:gdLst>
                  <a:gd name="T0" fmla="*/ 2147483647 w 67"/>
                  <a:gd name="T1" fmla="*/ 2147483647 h 93"/>
                  <a:gd name="T2" fmla="*/ 2147483647 w 67"/>
                  <a:gd name="T3" fmla="*/ 2147483647 h 93"/>
                  <a:gd name="T4" fmla="*/ 0 w 67"/>
                  <a:gd name="T5" fmla="*/ 2147483647 h 93"/>
                  <a:gd name="T6" fmla="*/ 2147483647 w 67"/>
                  <a:gd name="T7" fmla="*/ 0 h 93"/>
                  <a:gd name="T8" fmla="*/ 2147483647 w 67"/>
                  <a:gd name="T9" fmla="*/ 2147483647 h 93"/>
                  <a:gd name="T10" fmla="*/ 0 60000 65536"/>
                  <a:gd name="T11" fmla="*/ 0 60000 65536"/>
                  <a:gd name="T12" fmla="*/ 0 60000 65536"/>
                  <a:gd name="T13" fmla="*/ 0 60000 65536"/>
                  <a:gd name="T14" fmla="*/ 0 60000 65536"/>
                  <a:gd name="T15" fmla="*/ 0 w 67"/>
                  <a:gd name="T16" fmla="*/ 0 h 93"/>
                  <a:gd name="T17" fmla="*/ 67 w 67"/>
                  <a:gd name="T18" fmla="*/ 93 h 93"/>
                </a:gdLst>
                <a:ahLst/>
                <a:cxnLst>
                  <a:cxn ang="T10">
                    <a:pos x="T0" y="T1"/>
                  </a:cxn>
                  <a:cxn ang="T11">
                    <a:pos x="T2" y="T3"/>
                  </a:cxn>
                  <a:cxn ang="T12">
                    <a:pos x="T4" y="T5"/>
                  </a:cxn>
                  <a:cxn ang="T13">
                    <a:pos x="T6" y="T7"/>
                  </a:cxn>
                  <a:cxn ang="T14">
                    <a:pos x="T8" y="T9"/>
                  </a:cxn>
                </a:cxnLst>
                <a:rect l="T15" t="T16" r="T17" b="T18"/>
                <a:pathLst>
                  <a:path w="67" h="93">
                    <a:moveTo>
                      <a:pt x="67" y="44"/>
                    </a:moveTo>
                    <a:lnTo>
                      <a:pt x="35" y="93"/>
                    </a:lnTo>
                    <a:lnTo>
                      <a:pt x="0" y="49"/>
                    </a:lnTo>
                    <a:lnTo>
                      <a:pt x="31" y="0"/>
                    </a:lnTo>
                    <a:lnTo>
                      <a:pt x="67" y="44"/>
                    </a:lnTo>
                    <a:close/>
                  </a:path>
                </a:pathLst>
              </a:custGeom>
              <a:solidFill>
                <a:srgbClr val="9CA0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3" name="Freeform 43">
                <a:extLst>
                  <a:ext uri="{FF2B5EF4-FFF2-40B4-BE49-F238E27FC236}">
                    <a16:creationId xmlns:a16="http://schemas.microsoft.com/office/drawing/2014/main" id="{0178CD69-6610-4D30-A293-B193267BAD61}"/>
                  </a:ext>
                </a:extLst>
              </p:cNvPr>
              <p:cNvSpPr>
                <a:spLocks/>
              </p:cNvSpPr>
              <p:nvPr/>
            </p:nvSpPr>
            <p:spPr bwMode="auto">
              <a:xfrm>
                <a:off x="1361" y="2528"/>
                <a:ext cx="204" cy="238"/>
              </a:xfrm>
              <a:custGeom>
                <a:avLst/>
                <a:gdLst>
                  <a:gd name="T0" fmla="*/ 2147483647 w 67"/>
                  <a:gd name="T1" fmla="*/ 2147483647 h 93"/>
                  <a:gd name="T2" fmla="*/ 2147483647 w 67"/>
                  <a:gd name="T3" fmla="*/ 2147483647 h 93"/>
                  <a:gd name="T4" fmla="*/ 0 w 67"/>
                  <a:gd name="T5" fmla="*/ 2147483647 h 93"/>
                  <a:gd name="T6" fmla="*/ 2147483647 w 67"/>
                  <a:gd name="T7" fmla="*/ 0 h 93"/>
                  <a:gd name="T8" fmla="*/ 2147483647 w 67"/>
                  <a:gd name="T9" fmla="*/ 2147483647 h 93"/>
                  <a:gd name="T10" fmla="*/ 0 60000 65536"/>
                  <a:gd name="T11" fmla="*/ 0 60000 65536"/>
                  <a:gd name="T12" fmla="*/ 0 60000 65536"/>
                  <a:gd name="T13" fmla="*/ 0 60000 65536"/>
                  <a:gd name="T14" fmla="*/ 0 60000 65536"/>
                  <a:gd name="T15" fmla="*/ 0 w 67"/>
                  <a:gd name="T16" fmla="*/ 0 h 93"/>
                  <a:gd name="T17" fmla="*/ 67 w 67"/>
                  <a:gd name="T18" fmla="*/ 93 h 93"/>
                </a:gdLst>
                <a:ahLst/>
                <a:cxnLst>
                  <a:cxn ang="T10">
                    <a:pos x="T0" y="T1"/>
                  </a:cxn>
                  <a:cxn ang="T11">
                    <a:pos x="T2" y="T3"/>
                  </a:cxn>
                  <a:cxn ang="T12">
                    <a:pos x="T4" y="T5"/>
                  </a:cxn>
                  <a:cxn ang="T13">
                    <a:pos x="T6" y="T7"/>
                  </a:cxn>
                  <a:cxn ang="T14">
                    <a:pos x="T8" y="T9"/>
                  </a:cxn>
                </a:cxnLst>
                <a:rect l="T15" t="T16" r="T17" b="T18"/>
                <a:pathLst>
                  <a:path w="67" h="93">
                    <a:moveTo>
                      <a:pt x="67" y="44"/>
                    </a:moveTo>
                    <a:lnTo>
                      <a:pt x="35" y="93"/>
                    </a:lnTo>
                    <a:lnTo>
                      <a:pt x="0" y="48"/>
                    </a:lnTo>
                    <a:lnTo>
                      <a:pt x="31" y="0"/>
                    </a:lnTo>
                    <a:lnTo>
                      <a:pt x="67" y="44"/>
                    </a:lnTo>
                    <a:close/>
                  </a:path>
                </a:pathLst>
              </a:custGeom>
              <a:solidFill>
                <a:srgbClr val="9CA0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4" name="Freeform 44">
                <a:extLst>
                  <a:ext uri="{FF2B5EF4-FFF2-40B4-BE49-F238E27FC236}">
                    <a16:creationId xmlns:a16="http://schemas.microsoft.com/office/drawing/2014/main" id="{39F96827-4319-4F5E-9DD5-360CA646DF10}"/>
                  </a:ext>
                </a:extLst>
              </p:cNvPr>
              <p:cNvSpPr>
                <a:spLocks/>
              </p:cNvSpPr>
              <p:nvPr/>
            </p:nvSpPr>
            <p:spPr bwMode="auto">
              <a:xfrm>
                <a:off x="1361" y="3843"/>
                <a:ext cx="204" cy="275"/>
              </a:xfrm>
              <a:custGeom>
                <a:avLst/>
                <a:gdLst>
                  <a:gd name="T0" fmla="*/ 2147483647 w 67"/>
                  <a:gd name="T1" fmla="*/ 2147483647 h 107"/>
                  <a:gd name="T2" fmla="*/ 2147483647 w 67"/>
                  <a:gd name="T3" fmla="*/ 2147483647 h 107"/>
                  <a:gd name="T4" fmla="*/ 0 w 67"/>
                  <a:gd name="T5" fmla="*/ 2147483647 h 107"/>
                  <a:gd name="T6" fmla="*/ 2147483647 w 67"/>
                  <a:gd name="T7" fmla="*/ 0 h 107"/>
                  <a:gd name="T8" fmla="*/ 2147483647 w 67"/>
                  <a:gd name="T9" fmla="*/ 2147483647 h 107"/>
                  <a:gd name="T10" fmla="*/ 0 60000 65536"/>
                  <a:gd name="T11" fmla="*/ 0 60000 65536"/>
                  <a:gd name="T12" fmla="*/ 0 60000 65536"/>
                  <a:gd name="T13" fmla="*/ 0 60000 65536"/>
                  <a:gd name="T14" fmla="*/ 0 60000 65536"/>
                  <a:gd name="T15" fmla="*/ 0 w 67"/>
                  <a:gd name="T16" fmla="*/ 0 h 107"/>
                  <a:gd name="T17" fmla="*/ 67 w 67"/>
                  <a:gd name="T18" fmla="*/ 107 h 107"/>
                </a:gdLst>
                <a:ahLst/>
                <a:cxnLst>
                  <a:cxn ang="T10">
                    <a:pos x="T0" y="T1"/>
                  </a:cxn>
                  <a:cxn ang="T11">
                    <a:pos x="T2" y="T3"/>
                  </a:cxn>
                  <a:cxn ang="T12">
                    <a:pos x="T4" y="T5"/>
                  </a:cxn>
                  <a:cxn ang="T13">
                    <a:pos x="T6" y="T7"/>
                  </a:cxn>
                  <a:cxn ang="T14">
                    <a:pos x="T8" y="T9"/>
                  </a:cxn>
                </a:cxnLst>
                <a:rect l="T15" t="T16" r="T17" b="T18"/>
                <a:pathLst>
                  <a:path w="67" h="107">
                    <a:moveTo>
                      <a:pt x="67" y="49"/>
                    </a:moveTo>
                    <a:lnTo>
                      <a:pt x="34" y="107"/>
                    </a:lnTo>
                    <a:lnTo>
                      <a:pt x="0" y="49"/>
                    </a:lnTo>
                    <a:lnTo>
                      <a:pt x="35" y="0"/>
                    </a:lnTo>
                    <a:lnTo>
                      <a:pt x="67" y="4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5" name="Freeform 45">
                <a:extLst>
                  <a:ext uri="{FF2B5EF4-FFF2-40B4-BE49-F238E27FC236}">
                    <a16:creationId xmlns:a16="http://schemas.microsoft.com/office/drawing/2014/main" id="{60625C18-AB15-4E41-97D3-C9FF6AE67FEF}"/>
                  </a:ext>
                </a:extLst>
              </p:cNvPr>
              <p:cNvSpPr>
                <a:spLocks/>
              </p:cNvSpPr>
              <p:nvPr/>
            </p:nvSpPr>
            <p:spPr bwMode="auto">
              <a:xfrm>
                <a:off x="1361" y="2778"/>
                <a:ext cx="204" cy="277"/>
              </a:xfrm>
              <a:custGeom>
                <a:avLst/>
                <a:gdLst>
                  <a:gd name="T0" fmla="*/ 2147483647 w 67"/>
                  <a:gd name="T1" fmla="*/ 2147483647 h 108"/>
                  <a:gd name="T2" fmla="*/ 2147483647 w 67"/>
                  <a:gd name="T3" fmla="*/ 2147483647 h 108"/>
                  <a:gd name="T4" fmla="*/ 0 w 67"/>
                  <a:gd name="T5" fmla="*/ 2147483647 h 108"/>
                  <a:gd name="T6" fmla="*/ 2147483647 w 67"/>
                  <a:gd name="T7" fmla="*/ 0 h 108"/>
                  <a:gd name="T8" fmla="*/ 2147483647 w 67"/>
                  <a:gd name="T9" fmla="*/ 2147483647 h 108"/>
                  <a:gd name="T10" fmla="*/ 0 60000 65536"/>
                  <a:gd name="T11" fmla="*/ 0 60000 65536"/>
                  <a:gd name="T12" fmla="*/ 0 60000 65536"/>
                  <a:gd name="T13" fmla="*/ 0 60000 65536"/>
                  <a:gd name="T14" fmla="*/ 0 60000 65536"/>
                  <a:gd name="T15" fmla="*/ 0 w 67"/>
                  <a:gd name="T16" fmla="*/ 0 h 108"/>
                  <a:gd name="T17" fmla="*/ 67 w 67"/>
                  <a:gd name="T18" fmla="*/ 108 h 108"/>
                </a:gdLst>
                <a:ahLst/>
                <a:cxnLst>
                  <a:cxn ang="T10">
                    <a:pos x="T0" y="T1"/>
                  </a:cxn>
                  <a:cxn ang="T11">
                    <a:pos x="T2" y="T3"/>
                  </a:cxn>
                  <a:cxn ang="T12">
                    <a:pos x="T4" y="T5"/>
                  </a:cxn>
                  <a:cxn ang="T13">
                    <a:pos x="T6" y="T7"/>
                  </a:cxn>
                  <a:cxn ang="T14">
                    <a:pos x="T8" y="T9"/>
                  </a:cxn>
                </a:cxnLst>
                <a:rect l="T15" t="T16" r="T17" b="T18"/>
                <a:pathLst>
                  <a:path w="67" h="108">
                    <a:moveTo>
                      <a:pt x="67" y="49"/>
                    </a:moveTo>
                    <a:lnTo>
                      <a:pt x="34" y="108"/>
                    </a:lnTo>
                    <a:lnTo>
                      <a:pt x="0" y="50"/>
                    </a:lnTo>
                    <a:lnTo>
                      <a:pt x="35" y="0"/>
                    </a:lnTo>
                    <a:lnTo>
                      <a:pt x="67" y="4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6" name="Freeform 46">
                <a:extLst>
                  <a:ext uri="{FF2B5EF4-FFF2-40B4-BE49-F238E27FC236}">
                    <a16:creationId xmlns:a16="http://schemas.microsoft.com/office/drawing/2014/main" id="{01E32566-E919-4A57-AC38-44A39308853E}"/>
                  </a:ext>
                </a:extLst>
              </p:cNvPr>
              <p:cNvSpPr>
                <a:spLocks/>
              </p:cNvSpPr>
              <p:nvPr/>
            </p:nvSpPr>
            <p:spPr bwMode="auto">
              <a:xfrm>
                <a:off x="1480" y="3233"/>
                <a:ext cx="101" cy="229"/>
              </a:xfrm>
              <a:custGeom>
                <a:avLst/>
                <a:gdLst>
                  <a:gd name="T0" fmla="*/ 2147483647 w 33"/>
                  <a:gd name="T1" fmla="*/ 2147483647 h 89"/>
                  <a:gd name="T2" fmla="*/ 0 w 33"/>
                  <a:gd name="T3" fmla="*/ 2147483647 h 89"/>
                  <a:gd name="T4" fmla="*/ 2147483647 w 33"/>
                  <a:gd name="T5" fmla="*/ 0 h 89"/>
                  <a:gd name="T6" fmla="*/ 2147483647 w 33"/>
                  <a:gd name="T7" fmla="*/ 2147483647 h 89"/>
                  <a:gd name="T8" fmla="*/ 0 60000 65536"/>
                  <a:gd name="T9" fmla="*/ 0 60000 65536"/>
                  <a:gd name="T10" fmla="*/ 0 60000 65536"/>
                  <a:gd name="T11" fmla="*/ 0 60000 65536"/>
                  <a:gd name="T12" fmla="*/ 0 w 33"/>
                  <a:gd name="T13" fmla="*/ 0 h 89"/>
                  <a:gd name="T14" fmla="*/ 33 w 33"/>
                  <a:gd name="T15" fmla="*/ 89 h 89"/>
                </a:gdLst>
                <a:ahLst/>
                <a:cxnLst>
                  <a:cxn ang="T8">
                    <a:pos x="T0" y="T1"/>
                  </a:cxn>
                  <a:cxn ang="T9">
                    <a:pos x="T2" y="T3"/>
                  </a:cxn>
                  <a:cxn ang="T10">
                    <a:pos x="T4" y="T5"/>
                  </a:cxn>
                  <a:cxn ang="T11">
                    <a:pos x="T6" y="T7"/>
                  </a:cxn>
                </a:cxnLst>
                <a:rect l="T12" t="T13" r="T14" b="T15"/>
                <a:pathLst>
                  <a:path w="33" h="89">
                    <a:moveTo>
                      <a:pt x="33" y="89"/>
                    </a:moveTo>
                    <a:lnTo>
                      <a:pt x="0" y="45"/>
                    </a:lnTo>
                    <a:lnTo>
                      <a:pt x="33" y="0"/>
                    </a:lnTo>
                    <a:lnTo>
                      <a:pt x="33" y="8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7" name="Freeform 47">
                <a:extLst>
                  <a:ext uri="{FF2B5EF4-FFF2-40B4-BE49-F238E27FC236}">
                    <a16:creationId xmlns:a16="http://schemas.microsoft.com/office/drawing/2014/main" id="{55C97E20-2A59-4181-A29E-F503E20DA995}"/>
                  </a:ext>
                </a:extLst>
              </p:cNvPr>
              <p:cNvSpPr>
                <a:spLocks/>
              </p:cNvSpPr>
              <p:nvPr/>
            </p:nvSpPr>
            <p:spPr bwMode="auto">
              <a:xfrm>
                <a:off x="1480" y="2167"/>
                <a:ext cx="101" cy="232"/>
              </a:xfrm>
              <a:custGeom>
                <a:avLst/>
                <a:gdLst>
                  <a:gd name="T0" fmla="*/ 2147483647 w 33"/>
                  <a:gd name="T1" fmla="*/ 2147483647 h 90"/>
                  <a:gd name="T2" fmla="*/ 0 w 33"/>
                  <a:gd name="T3" fmla="*/ 2147483647 h 90"/>
                  <a:gd name="T4" fmla="*/ 2147483647 w 33"/>
                  <a:gd name="T5" fmla="*/ 0 h 90"/>
                  <a:gd name="T6" fmla="*/ 2147483647 w 33"/>
                  <a:gd name="T7" fmla="*/ 2147483647 h 90"/>
                  <a:gd name="T8" fmla="*/ 0 60000 65536"/>
                  <a:gd name="T9" fmla="*/ 0 60000 65536"/>
                  <a:gd name="T10" fmla="*/ 0 60000 65536"/>
                  <a:gd name="T11" fmla="*/ 0 60000 65536"/>
                  <a:gd name="T12" fmla="*/ 0 w 33"/>
                  <a:gd name="T13" fmla="*/ 0 h 90"/>
                  <a:gd name="T14" fmla="*/ 33 w 33"/>
                  <a:gd name="T15" fmla="*/ 90 h 90"/>
                </a:gdLst>
                <a:ahLst/>
                <a:cxnLst>
                  <a:cxn ang="T8">
                    <a:pos x="T0" y="T1"/>
                  </a:cxn>
                  <a:cxn ang="T9">
                    <a:pos x="T2" y="T3"/>
                  </a:cxn>
                  <a:cxn ang="T10">
                    <a:pos x="T4" y="T5"/>
                  </a:cxn>
                  <a:cxn ang="T11">
                    <a:pos x="T6" y="T7"/>
                  </a:cxn>
                </a:cxnLst>
                <a:rect l="T12" t="T13" r="T14" b="T15"/>
                <a:pathLst>
                  <a:path w="33" h="90">
                    <a:moveTo>
                      <a:pt x="33" y="90"/>
                    </a:moveTo>
                    <a:lnTo>
                      <a:pt x="0" y="46"/>
                    </a:lnTo>
                    <a:lnTo>
                      <a:pt x="33" y="0"/>
                    </a:lnTo>
                    <a:lnTo>
                      <a:pt x="33" y="9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8" name="Freeform 48">
                <a:extLst>
                  <a:ext uri="{FF2B5EF4-FFF2-40B4-BE49-F238E27FC236}">
                    <a16:creationId xmlns:a16="http://schemas.microsoft.com/office/drawing/2014/main" id="{B4F2C159-4907-46CB-93A8-4B5BC1588DE8}"/>
                  </a:ext>
                </a:extLst>
              </p:cNvPr>
              <p:cNvSpPr>
                <a:spLocks/>
              </p:cNvSpPr>
              <p:nvPr/>
            </p:nvSpPr>
            <p:spPr bwMode="auto">
              <a:xfrm>
                <a:off x="1361" y="3233"/>
                <a:ext cx="92" cy="229"/>
              </a:xfrm>
              <a:custGeom>
                <a:avLst/>
                <a:gdLst>
                  <a:gd name="T0" fmla="*/ 0 w 30"/>
                  <a:gd name="T1" fmla="*/ 0 h 89"/>
                  <a:gd name="T2" fmla="*/ 2147483647 w 30"/>
                  <a:gd name="T3" fmla="*/ 2147483647 h 89"/>
                  <a:gd name="T4" fmla="*/ 0 w 30"/>
                  <a:gd name="T5" fmla="*/ 2147483647 h 89"/>
                  <a:gd name="T6" fmla="*/ 0 w 30"/>
                  <a:gd name="T7" fmla="*/ 0 h 89"/>
                  <a:gd name="T8" fmla="*/ 0 60000 65536"/>
                  <a:gd name="T9" fmla="*/ 0 60000 65536"/>
                  <a:gd name="T10" fmla="*/ 0 60000 65536"/>
                  <a:gd name="T11" fmla="*/ 0 60000 65536"/>
                  <a:gd name="T12" fmla="*/ 0 w 30"/>
                  <a:gd name="T13" fmla="*/ 0 h 89"/>
                  <a:gd name="T14" fmla="*/ 30 w 30"/>
                  <a:gd name="T15" fmla="*/ 89 h 89"/>
                </a:gdLst>
                <a:ahLst/>
                <a:cxnLst>
                  <a:cxn ang="T8">
                    <a:pos x="T0" y="T1"/>
                  </a:cxn>
                  <a:cxn ang="T9">
                    <a:pos x="T2" y="T3"/>
                  </a:cxn>
                  <a:cxn ang="T10">
                    <a:pos x="T4" y="T5"/>
                  </a:cxn>
                  <a:cxn ang="T11">
                    <a:pos x="T6" y="T7"/>
                  </a:cxn>
                </a:cxnLst>
                <a:rect l="T12" t="T13" r="T14" b="T15"/>
                <a:pathLst>
                  <a:path w="30" h="89">
                    <a:moveTo>
                      <a:pt x="0" y="0"/>
                    </a:moveTo>
                    <a:lnTo>
                      <a:pt x="30" y="44"/>
                    </a:lnTo>
                    <a:lnTo>
                      <a:pt x="0" y="89"/>
                    </a:lnTo>
                    <a:lnTo>
                      <a:pt x="0" y="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9" name="Freeform 49">
                <a:extLst>
                  <a:ext uri="{FF2B5EF4-FFF2-40B4-BE49-F238E27FC236}">
                    <a16:creationId xmlns:a16="http://schemas.microsoft.com/office/drawing/2014/main" id="{5AA9D795-7B7B-42F3-9BD2-52A611DD105B}"/>
                  </a:ext>
                </a:extLst>
              </p:cNvPr>
              <p:cNvSpPr>
                <a:spLocks/>
              </p:cNvSpPr>
              <p:nvPr/>
            </p:nvSpPr>
            <p:spPr bwMode="auto">
              <a:xfrm>
                <a:off x="1361" y="2167"/>
                <a:ext cx="92" cy="232"/>
              </a:xfrm>
              <a:custGeom>
                <a:avLst/>
                <a:gdLst>
                  <a:gd name="T0" fmla="*/ 0 w 30"/>
                  <a:gd name="T1" fmla="*/ 0 h 90"/>
                  <a:gd name="T2" fmla="*/ 2147483647 w 30"/>
                  <a:gd name="T3" fmla="*/ 2147483647 h 90"/>
                  <a:gd name="T4" fmla="*/ 0 w 30"/>
                  <a:gd name="T5" fmla="*/ 2147483647 h 90"/>
                  <a:gd name="T6" fmla="*/ 0 w 30"/>
                  <a:gd name="T7" fmla="*/ 0 h 90"/>
                  <a:gd name="T8" fmla="*/ 0 60000 65536"/>
                  <a:gd name="T9" fmla="*/ 0 60000 65536"/>
                  <a:gd name="T10" fmla="*/ 0 60000 65536"/>
                  <a:gd name="T11" fmla="*/ 0 60000 65536"/>
                  <a:gd name="T12" fmla="*/ 0 w 30"/>
                  <a:gd name="T13" fmla="*/ 0 h 90"/>
                  <a:gd name="T14" fmla="*/ 30 w 30"/>
                  <a:gd name="T15" fmla="*/ 90 h 90"/>
                </a:gdLst>
                <a:ahLst/>
                <a:cxnLst>
                  <a:cxn ang="T8">
                    <a:pos x="T0" y="T1"/>
                  </a:cxn>
                  <a:cxn ang="T9">
                    <a:pos x="T2" y="T3"/>
                  </a:cxn>
                  <a:cxn ang="T10">
                    <a:pos x="T4" y="T5"/>
                  </a:cxn>
                  <a:cxn ang="T11">
                    <a:pos x="T6" y="T7"/>
                  </a:cxn>
                </a:cxnLst>
                <a:rect l="T12" t="T13" r="T14" b="T15"/>
                <a:pathLst>
                  <a:path w="30" h="90">
                    <a:moveTo>
                      <a:pt x="0" y="0"/>
                    </a:moveTo>
                    <a:lnTo>
                      <a:pt x="30" y="45"/>
                    </a:lnTo>
                    <a:lnTo>
                      <a:pt x="0" y="90"/>
                    </a:lnTo>
                    <a:lnTo>
                      <a:pt x="0" y="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0" name="Freeform 50">
                <a:extLst>
                  <a:ext uri="{FF2B5EF4-FFF2-40B4-BE49-F238E27FC236}">
                    <a16:creationId xmlns:a16="http://schemas.microsoft.com/office/drawing/2014/main" id="{77EA994A-A46B-42AE-BCF1-87AA0A3E6F45}"/>
                  </a:ext>
                </a:extLst>
              </p:cNvPr>
              <p:cNvSpPr>
                <a:spLocks/>
              </p:cNvSpPr>
              <p:nvPr/>
            </p:nvSpPr>
            <p:spPr bwMode="auto">
              <a:xfrm>
                <a:off x="1361" y="3491"/>
                <a:ext cx="86" cy="193"/>
              </a:xfrm>
              <a:custGeom>
                <a:avLst/>
                <a:gdLst>
                  <a:gd name="T0" fmla="*/ 0 w 28"/>
                  <a:gd name="T1" fmla="*/ 2147483647 h 75"/>
                  <a:gd name="T2" fmla="*/ 2147483647 w 28"/>
                  <a:gd name="T3" fmla="*/ 2147483647 h 75"/>
                  <a:gd name="T4" fmla="*/ 0 w 28"/>
                  <a:gd name="T5" fmla="*/ 0 h 75"/>
                  <a:gd name="T6" fmla="*/ 0 w 28"/>
                  <a:gd name="T7" fmla="*/ 2147483647 h 75"/>
                  <a:gd name="T8" fmla="*/ 0 60000 65536"/>
                  <a:gd name="T9" fmla="*/ 0 60000 65536"/>
                  <a:gd name="T10" fmla="*/ 0 60000 65536"/>
                  <a:gd name="T11" fmla="*/ 0 60000 65536"/>
                  <a:gd name="T12" fmla="*/ 0 w 28"/>
                  <a:gd name="T13" fmla="*/ 0 h 75"/>
                  <a:gd name="T14" fmla="*/ 28 w 28"/>
                  <a:gd name="T15" fmla="*/ 75 h 75"/>
                </a:gdLst>
                <a:ahLst/>
                <a:cxnLst>
                  <a:cxn ang="T8">
                    <a:pos x="T0" y="T1"/>
                  </a:cxn>
                  <a:cxn ang="T9">
                    <a:pos x="T2" y="T3"/>
                  </a:cxn>
                  <a:cxn ang="T10">
                    <a:pos x="T4" y="T5"/>
                  </a:cxn>
                  <a:cxn ang="T11">
                    <a:pos x="T6" y="T7"/>
                  </a:cxn>
                </a:cxnLst>
                <a:rect l="T12" t="T13" r="T14" b="T15"/>
                <a:pathLst>
                  <a:path w="28" h="75">
                    <a:moveTo>
                      <a:pt x="0" y="75"/>
                    </a:moveTo>
                    <a:lnTo>
                      <a:pt x="28" y="37"/>
                    </a:lnTo>
                    <a:lnTo>
                      <a:pt x="0" y="0"/>
                    </a:lnTo>
                    <a:lnTo>
                      <a:pt x="0" y="7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1" name="Freeform 51">
                <a:extLst>
                  <a:ext uri="{FF2B5EF4-FFF2-40B4-BE49-F238E27FC236}">
                    <a16:creationId xmlns:a16="http://schemas.microsoft.com/office/drawing/2014/main" id="{02098DB8-C301-44A0-B516-7B64029B0C10}"/>
                  </a:ext>
                </a:extLst>
              </p:cNvPr>
              <p:cNvSpPr>
                <a:spLocks/>
              </p:cNvSpPr>
              <p:nvPr/>
            </p:nvSpPr>
            <p:spPr bwMode="auto">
              <a:xfrm>
                <a:off x="1361" y="2427"/>
                <a:ext cx="86" cy="193"/>
              </a:xfrm>
              <a:custGeom>
                <a:avLst/>
                <a:gdLst>
                  <a:gd name="T0" fmla="*/ 0 w 28"/>
                  <a:gd name="T1" fmla="*/ 2147483647 h 75"/>
                  <a:gd name="T2" fmla="*/ 2147483647 w 28"/>
                  <a:gd name="T3" fmla="*/ 2147483647 h 75"/>
                  <a:gd name="T4" fmla="*/ 0 w 28"/>
                  <a:gd name="T5" fmla="*/ 0 h 75"/>
                  <a:gd name="T6" fmla="*/ 0 w 28"/>
                  <a:gd name="T7" fmla="*/ 2147483647 h 75"/>
                  <a:gd name="T8" fmla="*/ 0 60000 65536"/>
                  <a:gd name="T9" fmla="*/ 0 60000 65536"/>
                  <a:gd name="T10" fmla="*/ 0 60000 65536"/>
                  <a:gd name="T11" fmla="*/ 0 60000 65536"/>
                  <a:gd name="T12" fmla="*/ 0 w 28"/>
                  <a:gd name="T13" fmla="*/ 0 h 75"/>
                  <a:gd name="T14" fmla="*/ 28 w 28"/>
                  <a:gd name="T15" fmla="*/ 75 h 75"/>
                </a:gdLst>
                <a:ahLst/>
                <a:cxnLst>
                  <a:cxn ang="T8">
                    <a:pos x="T0" y="T1"/>
                  </a:cxn>
                  <a:cxn ang="T9">
                    <a:pos x="T2" y="T3"/>
                  </a:cxn>
                  <a:cxn ang="T10">
                    <a:pos x="T4" y="T5"/>
                  </a:cxn>
                  <a:cxn ang="T11">
                    <a:pos x="T6" y="T7"/>
                  </a:cxn>
                </a:cxnLst>
                <a:rect l="T12" t="T13" r="T14" b="T15"/>
                <a:pathLst>
                  <a:path w="28" h="75">
                    <a:moveTo>
                      <a:pt x="0" y="75"/>
                    </a:moveTo>
                    <a:lnTo>
                      <a:pt x="28" y="36"/>
                    </a:lnTo>
                    <a:lnTo>
                      <a:pt x="0" y="0"/>
                    </a:lnTo>
                    <a:lnTo>
                      <a:pt x="0" y="7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2" name="Freeform 52">
                <a:extLst>
                  <a:ext uri="{FF2B5EF4-FFF2-40B4-BE49-F238E27FC236}">
                    <a16:creationId xmlns:a16="http://schemas.microsoft.com/office/drawing/2014/main" id="{5B12F157-3C65-4B2C-AEA1-18D4B9A7726D}"/>
                  </a:ext>
                </a:extLst>
              </p:cNvPr>
              <p:cNvSpPr>
                <a:spLocks/>
              </p:cNvSpPr>
              <p:nvPr/>
            </p:nvSpPr>
            <p:spPr bwMode="auto">
              <a:xfrm>
                <a:off x="1486" y="3472"/>
                <a:ext cx="95" cy="204"/>
              </a:xfrm>
              <a:custGeom>
                <a:avLst/>
                <a:gdLst>
                  <a:gd name="T0" fmla="*/ 2147483647 w 31"/>
                  <a:gd name="T1" fmla="*/ 2147483647 h 79"/>
                  <a:gd name="T2" fmla="*/ 0 w 31"/>
                  <a:gd name="T3" fmla="*/ 2147483647 h 79"/>
                  <a:gd name="T4" fmla="*/ 2147483647 w 31"/>
                  <a:gd name="T5" fmla="*/ 0 h 79"/>
                  <a:gd name="T6" fmla="*/ 2147483647 w 31"/>
                  <a:gd name="T7" fmla="*/ 2147483647 h 79"/>
                  <a:gd name="T8" fmla="*/ 0 60000 65536"/>
                  <a:gd name="T9" fmla="*/ 0 60000 65536"/>
                  <a:gd name="T10" fmla="*/ 0 60000 65536"/>
                  <a:gd name="T11" fmla="*/ 0 60000 65536"/>
                  <a:gd name="T12" fmla="*/ 0 w 31"/>
                  <a:gd name="T13" fmla="*/ 0 h 79"/>
                  <a:gd name="T14" fmla="*/ 31 w 31"/>
                  <a:gd name="T15" fmla="*/ 79 h 79"/>
                </a:gdLst>
                <a:ahLst/>
                <a:cxnLst>
                  <a:cxn ang="T8">
                    <a:pos x="T0" y="T1"/>
                  </a:cxn>
                  <a:cxn ang="T9">
                    <a:pos x="T2" y="T3"/>
                  </a:cxn>
                  <a:cxn ang="T10">
                    <a:pos x="T4" y="T5"/>
                  </a:cxn>
                  <a:cxn ang="T11">
                    <a:pos x="T6" y="T7"/>
                  </a:cxn>
                </a:cxnLst>
                <a:rect l="T12" t="T13" r="T14" b="T15"/>
                <a:pathLst>
                  <a:path w="31" h="79">
                    <a:moveTo>
                      <a:pt x="31" y="79"/>
                    </a:moveTo>
                    <a:lnTo>
                      <a:pt x="0" y="43"/>
                    </a:lnTo>
                    <a:lnTo>
                      <a:pt x="31" y="0"/>
                    </a:lnTo>
                    <a:lnTo>
                      <a:pt x="31" y="7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3" name="Freeform 53">
                <a:extLst>
                  <a:ext uri="{FF2B5EF4-FFF2-40B4-BE49-F238E27FC236}">
                    <a16:creationId xmlns:a16="http://schemas.microsoft.com/office/drawing/2014/main" id="{E40858B7-1E7F-432B-B555-90B18EAFE4C8}"/>
                  </a:ext>
                </a:extLst>
              </p:cNvPr>
              <p:cNvSpPr>
                <a:spLocks/>
              </p:cNvSpPr>
              <p:nvPr/>
            </p:nvSpPr>
            <p:spPr bwMode="auto">
              <a:xfrm>
                <a:off x="1486" y="2409"/>
                <a:ext cx="95" cy="201"/>
              </a:xfrm>
              <a:custGeom>
                <a:avLst/>
                <a:gdLst>
                  <a:gd name="T0" fmla="*/ 2147483647 w 31"/>
                  <a:gd name="T1" fmla="*/ 2147483647 h 78"/>
                  <a:gd name="T2" fmla="*/ 0 w 31"/>
                  <a:gd name="T3" fmla="*/ 2147483647 h 78"/>
                  <a:gd name="T4" fmla="*/ 2147483647 w 31"/>
                  <a:gd name="T5" fmla="*/ 0 h 78"/>
                  <a:gd name="T6" fmla="*/ 2147483647 w 31"/>
                  <a:gd name="T7" fmla="*/ 2147483647 h 78"/>
                  <a:gd name="T8" fmla="*/ 0 60000 65536"/>
                  <a:gd name="T9" fmla="*/ 0 60000 65536"/>
                  <a:gd name="T10" fmla="*/ 0 60000 65536"/>
                  <a:gd name="T11" fmla="*/ 0 60000 65536"/>
                  <a:gd name="T12" fmla="*/ 0 w 31"/>
                  <a:gd name="T13" fmla="*/ 0 h 78"/>
                  <a:gd name="T14" fmla="*/ 31 w 31"/>
                  <a:gd name="T15" fmla="*/ 78 h 78"/>
                </a:gdLst>
                <a:ahLst/>
                <a:cxnLst>
                  <a:cxn ang="T8">
                    <a:pos x="T0" y="T1"/>
                  </a:cxn>
                  <a:cxn ang="T9">
                    <a:pos x="T2" y="T3"/>
                  </a:cxn>
                  <a:cxn ang="T10">
                    <a:pos x="T4" y="T5"/>
                  </a:cxn>
                  <a:cxn ang="T11">
                    <a:pos x="T6" y="T7"/>
                  </a:cxn>
                </a:cxnLst>
                <a:rect l="T12" t="T13" r="T14" b="T15"/>
                <a:pathLst>
                  <a:path w="31" h="78">
                    <a:moveTo>
                      <a:pt x="31" y="78"/>
                    </a:moveTo>
                    <a:lnTo>
                      <a:pt x="0" y="43"/>
                    </a:lnTo>
                    <a:lnTo>
                      <a:pt x="31" y="0"/>
                    </a:lnTo>
                    <a:lnTo>
                      <a:pt x="31" y="78"/>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4" name="Freeform 54">
                <a:extLst>
                  <a:ext uri="{FF2B5EF4-FFF2-40B4-BE49-F238E27FC236}">
                    <a16:creationId xmlns:a16="http://schemas.microsoft.com/office/drawing/2014/main" id="{B095FC7A-321D-41A6-A5D1-26316677698F}"/>
                  </a:ext>
                </a:extLst>
              </p:cNvPr>
              <p:cNvSpPr>
                <a:spLocks/>
              </p:cNvSpPr>
              <p:nvPr/>
            </p:nvSpPr>
            <p:spPr bwMode="auto">
              <a:xfrm>
                <a:off x="1361" y="3748"/>
                <a:ext cx="89" cy="206"/>
              </a:xfrm>
              <a:custGeom>
                <a:avLst/>
                <a:gdLst>
                  <a:gd name="T0" fmla="*/ 0 w 29"/>
                  <a:gd name="T1" fmla="*/ 2147483647 h 80"/>
                  <a:gd name="T2" fmla="*/ 2147483647 w 29"/>
                  <a:gd name="T3" fmla="*/ 2147483647 h 80"/>
                  <a:gd name="T4" fmla="*/ 0 w 29"/>
                  <a:gd name="T5" fmla="*/ 0 h 80"/>
                  <a:gd name="T6" fmla="*/ 0 w 29"/>
                  <a:gd name="T7" fmla="*/ 2147483647 h 80"/>
                  <a:gd name="T8" fmla="*/ 0 60000 65536"/>
                  <a:gd name="T9" fmla="*/ 0 60000 65536"/>
                  <a:gd name="T10" fmla="*/ 0 60000 65536"/>
                  <a:gd name="T11" fmla="*/ 0 60000 65536"/>
                  <a:gd name="T12" fmla="*/ 0 w 29"/>
                  <a:gd name="T13" fmla="*/ 0 h 80"/>
                  <a:gd name="T14" fmla="*/ 29 w 29"/>
                  <a:gd name="T15" fmla="*/ 80 h 80"/>
                </a:gdLst>
                <a:ahLst/>
                <a:cxnLst>
                  <a:cxn ang="T8">
                    <a:pos x="T0" y="T1"/>
                  </a:cxn>
                  <a:cxn ang="T9">
                    <a:pos x="T2" y="T3"/>
                  </a:cxn>
                  <a:cxn ang="T10">
                    <a:pos x="T4" y="T5"/>
                  </a:cxn>
                  <a:cxn ang="T11">
                    <a:pos x="T6" y="T7"/>
                  </a:cxn>
                </a:cxnLst>
                <a:rect l="T12" t="T13" r="T14" b="T15"/>
                <a:pathLst>
                  <a:path w="29" h="80">
                    <a:moveTo>
                      <a:pt x="0" y="80"/>
                    </a:moveTo>
                    <a:lnTo>
                      <a:pt x="29" y="37"/>
                    </a:lnTo>
                    <a:lnTo>
                      <a:pt x="0" y="0"/>
                    </a:lnTo>
                    <a:lnTo>
                      <a:pt x="0" y="8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5" name="Freeform 55">
                <a:extLst>
                  <a:ext uri="{FF2B5EF4-FFF2-40B4-BE49-F238E27FC236}">
                    <a16:creationId xmlns:a16="http://schemas.microsoft.com/office/drawing/2014/main" id="{541A4E85-7C3C-4DD9-A605-21980BBB6D80}"/>
                  </a:ext>
                </a:extLst>
              </p:cNvPr>
              <p:cNvSpPr>
                <a:spLocks/>
              </p:cNvSpPr>
              <p:nvPr/>
            </p:nvSpPr>
            <p:spPr bwMode="auto">
              <a:xfrm>
                <a:off x="1361" y="2684"/>
                <a:ext cx="89" cy="206"/>
              </a:xfrm>
              <a:custGeom>
                <a:avLst/>
                <a:gdLst>
                  <a:gd name="T0" fmla="*/ 0 w 29"/>
                  <a:gd name="T1" fmla="*/ 2147483647 h 80"/>
                  <a:gd name="T2" fmla="*/ 2147483647 w 29"/>
                  <a:gd name="T3" fmla="*/ 2147483647 h 80"/>
                  <a:gd name="T4" fmla="*/ 0 w 29"/>
                  <a:gd name="T5" fmla="*/ 0 h 80"/>
                  <a:gd name="T6" fmla="*/ 0 w 29"/>
                  <a:gd name="T7" fmla="*/ 2147483647 h 80"/>
                  <a:gd name="T8" fmla="*/ 0 60000 65536"/>
                  <a:gd name="T9" fmla="*/ 0 60000 65536"/>
                  <a:gd name="T10" fmla="*/ 0 60000 65536"/>
                  <a:gd name="T11" fmla="*/ 0 60000 65536"/>
                  <a:gd name="T12" fmla="*/ 0 w 29"/>
                  <a:gd name="T13" fmla="*/ 0 h 80"/>
                  <a:gd name="T14" fmla="*/ 29 w 29"/>
                  <a:gd name="T15" fmla="*/ 80 h 80"/>
                </a:gdLst>
                <a:ahLst/>
                <a:cxnLst>
                  <a:cxn ang="T8">
                    <a:pos x="T0" y="T1"/>
                  </a:cxn>
                  <a:cxn ang="T9">
                    <a:pos x="T2" y="T3"/>
                  </a:cxn>
                  <a:cxn ang="T10">
                    <a:pos x="T4" y="T5"/>
                  </a:cxn>
                  <a:cxn ang="T11">
                    <a:pos x="T6" y="T7"/>
                  </a:cxn>
                </a:cxnLst>
                <a:rect l="T12" t="T13" r="T14" b="T15"/>
                <a:pathLst>
                  <a:path w="29" h="80">
                    <a:moveTo>
                      <a:pt x="0" y="80"/>
                    </a:moveTo>
                    <a:lnTo>
                      <a:pt x="29" y="37"/>
                    </a:lnTo>
                    <a:lnTo>
                      <a:pt x="0" y="0"/>
                    </a:lnTo>
                    <a:lnTo>
                      <a:pt x="0" y="8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6" name="Freeform 56">
                <a:extLst>
                  <a:ext uri="{FF2B5EF4-FFF2-40B4-BE49-F238E27FC236}">
                    <a16:creationId xmlns:a16="http://schemas.microsoft.com/office/drawing/2014/main" id="{66EA2777-EF87-46A7-BF05-0B01247A94AA}"/>
                  </a:ext>
                </a:extLst>
              </p:cNvPr>
              <p:cNvSpPr>
                <a:spLocks/>
              </p:cNvSpPr>
              <p:nvPr/>
            </p:nvSpPr>
            <p:spPr bwMode="auto">
              <a:xfrm>
                <a:off x="1480" y="3719"/>
                <a:ext cx="101" cy="217"/>
              </a:xfrm>
              <a:custGeom>
                <a:avLst/>
                <a:gdLst>
                  <a:gd name="T0" fmla="*/ 2147483647 w 33"/>
                  <a:gd name="T1" fmla="*/ 2147483647 h 84"/>
                  <a:gd name="T2" fmla="*/ 0 w 33"/>
                  <a:gd name="T3" fmla="*/ 2147483647 h 84"/>
                  <a:gd name="T4" fmla="*/ 2147483647 w 33"/>
                  <a:gd name="T5" fmla="*/ 0 h 84"/>
                  <a:gd name="T6" fmla="*/ 2147483647 w 33"/>
                  <a:gd name="T7" fmla="*/ 2147483647 h 84"/>
                  <a:gd name="T8" fmla="*/ 0 60000 65536"/>
                  <a:gd name="T9" fmla="*/ 0 60000 65536"/>
                  <a:gd name="T10" fmla="*/ 0 60000 65536"/>
                  <a:gd name="T11" fmla="*/ 0 60000 65536"/>
                  <a:gd name="T12" fmla="*/ 0 w 33"/>
                  <a:gd name="T13" fmla="*/ 0 h 84"/>
                  <a:gd name="T14" fmla="*/ 33 w 33"/>
                  <a:gd name="T15" fmla="*/ 84 h 84"/>
                </a:gdLst>
                <a:ahLst/>
                <a:cxnLst>
                  <a:cxn ang="T8">
                    <a:pos x="T0" y="T1"/>
                  </a:cxn>
                  <a:cxn ang="T9">
                    <a:pos x="T2" y="T3"/>
                  </a:cxn>
                  <a:cxn ang="T10">
                    <a:pos x="T4" y="T5"/>
                  </a:cxn>
                  <a:cxn ang="T11">
                    <a:pos x="T6" y="T7"/>
                  </a:cxn>
                </a:cxnLst>
                <a:rect l="T12" t="T13" r="T14" b="T15"/>
                <a:pathLst>
                  <a:path w="33" h="84">
                    <a:moveTo>
                      <a:pt x="33" y="84"/>
                    </a:moveTo>
                    <a:lnTo>
                      <a:pt x="0" y="46"/>
                    </a:lnTo>
                    <a:lnTo>
                      <a:pt x="33" y="0"/>
                    </a:lnTo>
                    <a:lnTo>
                      <a:pt x="33" y="8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7" name="Freeform 57">
                <a:extLst>
                  <a:ext uri="{FF2B5EF4-FFF2-40B4-BE49-F238E27FC236}">
                    <a16:creationId xmlns:a16="http://schemas.microsoft.com/office/drawing/2014/main" id="{25E248C9-2671-4606-8662-EA753E049BEA}"/>
                  </a:ext>
                </a:extLst>
              </p:cNvPr>
              <p:cNvSpPr>
                <a:spLocks/>
              </p:cNvSpPr>
              <p:nvPr/>
            </p:nvSpPr>
            <p:spPr bwMode="auto">
              <a:xfrm>
                <a:off x="1480" y="2654"/>
                <a:ext cx="101" cy="216"/>
              </a:xfrm>
              <a:custGeom>
                <a:avLst/>
                <a:gdLst>
                  <a:gd name="T0" fmla="*/ 2147483647 w 33"/>
                  <a:gd name="T1" fmla="*/ 2147483647 h 84"/>
                  <a:gd name="T2" fmla="*/ 0 w 33"/>
                  <a:gd name="T3" fmla="*/ 2147483647 h 84"/>
                  <a:gd name="T4" fmla="*/ 2147483647 w 33"/>
                  <a:gd name="T5" fmla="*/ 0 h 84"/>
                  <a:gd name="T6" fmla="*/ 2147483647 w 33"/>
                  <a:gd name="T7" fmla="*/ 2147483647 h 84"/>
                  <a:gd name="T8" fmla="*/ 0 60000 65536"/>
                  <a:gd name="T9" fmla="*/ 0 60000 65536"/>
                  <a:gd name="T10" fmla="*/ 0 60000 65536"/>
                  <a:gd name="T11" fmla="*/ 0 60000 65536"/>
                  <a:gd name="T12" fmla="*/ 0 w 33"/>
                  <a:gd name="T13" fmla="*/ 0 h 84"/>
                  <a:gd name="T14" fmla="*/ 33 w 33"/>
                  <a:gd name="T15" fmla="*/ 84 h 84"/>
                </a:gdLst>
                <a:ahLst/>
                <a:cxnLst>
                  <a:cxn ang="T8">
                    <a:pos x="T0" y="T1"/>
                  </a:cxn>
                  <a:cxn ang="T9">
                    <a:pos x="T2" y="T3"/>
                  </a:cxn>
                  <a:cxn ang="T10">
                    <a:pos x="T4" y="T5"/>
                  </a:cxn>
                  <a:cxn ang="T11">
                    <a:pos x="T6" y="T7"/>
                  </a:cxn>
                </a:cxnLst>
                <a:rect l="T12" t="T13" r="T14" b="T15"/>
                <a:pathLst>
                  <a:path w="33" h="84">
                    <a:moveTo>
                      <a:pt x="33" y="84"/>
                    </a:moveTo>
                    <a:lnTo>
                      <a:pt x="0" y="47"/>
                    </a:lnTo>
                    <a:lnTo>
                      <a:pt x="33" y="0"/>
                    </a:lnTo>
                    <a:lnTo>
                      <a:pt x="33" y="8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8" name="Freeform 58">
                <a:extLst>
                  <a:ext uri="{FF2B5EF4-FFF2-40B4-BE49-F238E27FC236}">
                    <a16:creationId xmlns:a16="http://schemas.microsoft.com/office/drawing/2014/main" id="{C7C6B34B-5AF2-42C9-BCA1-00F2E6866E8B}"/>
                  </a:ext>
                </a:extLst>
              </p:cNvPr>
              <p:cNvSpPr>
                <a:spLocks/>
              </p:cNvSpPr>
              <p:nvPr/>
            </p:nvSpPr>
            <p:spPr bwMode="auto">
              <a:xfrm>
                <a:off x="1474" y="3949"/>
                <a:ext cx="107" cy="335"/>
              </a:xfrm>
              <a:custGeom>
                <a:avLst/>
                <a:gdLst>
                  <a:gd name="T0" fmla="*/ 2147483647 w 35"/>
                  <a:gd name="T1" fmla="*/ 2147483647 h 130"/>
                  <a:gd name="T2" fmla="*/ 0 w 35"/>
                  <a:gd name="T3" fmla="*/ 2147483647 h 130"/>
                  <a:gd name="T4" fmla="*/ 2147483647 w 35"/>
                  <a:gd name="T5" fmla="*/ 0 h 130"/>
                  <a:gd name="T6" fmla="*/ 2147483647 w 35"/>
                  <a:gd name="T7" fmla="*/ 2147483647 h 130"/>
                  <a:gd name="T8" fmla="*/ 0 60000 65536"/>
                  <a:gd name="T9" fmla="*/ 0 60000 65536"/>
                  <a:gd name="T10" fmla="*/ 0 60000 65536"/>
                  <a:gd name="T11" fmla="*/ 0 60000 65536"/>
                  <a:gd name="T12" fmla="*/ 0 w 35"/>
                  <a:gd name="T13" fmla="*/ 0 h 130"/>
                  <a:gd name="T14" fmla="*/ 35 w 35"/>
                  <a:gd name="T15" fmla="*/ 130 h 130"/>
                </a:gdLst>
                <a:ahLst/>
                <a:cxnLst>
                  <a:cxn ang="T8">
                    <a:pos x="T0" y="T1"/>
                  </a:cxn>
                  <a:cxn ang="T9">
                    <a:pos x="T2" y="T3"/>
                  </a:cxn>
                  <a:cxn ang="T10">
                    <a:pos x="T4" y="T5"/>
                  </a:cxn>
                  <a:cxn ang="T11">
                    <a:pos x="T6" y="T7"/>
                  </a:cxn>
                </a:cxnLst>
                <a:rect l="T12" t="T13" r="T14" b="T15"/>
                <a:pathLst>
                  <a:path w="35" h="130">
                    <a:moveTo>
                      <a:pt x="35" y="130"/>
                    </a:moveTo>
                    <a:lnTo>
                      <a:pt x="0" y="63"/>
                    </a:lnTo>
                    <a:lnTo>
                      <a:pt x="35" y="0"/>
                    </a:lnTo>
                    <a:lnTo>
                      <a:pt x="35" y="13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9" name="Freeform 59">
                <a:extLst>
                  <a:ext uri="{FF2B5EF4-FFF2-40B4-BE49-F238E27FC236}">
                    <a16:creationId xmlns:a16="http://schemas.microsoft.com/office/drawing/2014/main" id="{6E7A55DE-A061-4B18-97B8-7A0FA4EF3957}"/>
                  </a:ext>
                </a:extLst>
              </p:cNvPr>
              <p:cNvSpPr>
                <a:spLocks/>
              </p:cNvSpPr>
              <p:nvPr/>
            </p:nvSpPr>
            <p:spPr bwMode="auto">
              <a:xfrm>
                <a:off x="1474" y="2885"/>
                <a:ext cx="107" cy="335"/>
              </a:xfrm>
              <a:custGeom>
                <a:avLst/>
                <a:gdLst>
                  <a:gd name="T0" fmla="*/ 2147483647 w 35"/>
                  <a:gd name="T1" fmla="*/ 2147483647 h 130"/>
                  <a:gd name="T2" fmla="*/ 0 w 35"/>
                  <a:gd name="T3" fmla="*/ 2147483647 h 130"/>
                  <a:gd name="T4" fmla="*/ 2147483647 w 35"/>
                  <a:gd name="T5" fmla="*/ 0 h 130"/>
                  <a:gd name="T6" fmla="*/ 2147483647 w 35"/>
                  <a:gd name="T7" fmla="*/ 2147483647 h 130"/>
                  <a:gd name="T8" fmla="*/ 0 60000 65536"/>
                  <a:gd name="T9" fmla="*/ 0 60000 65536"/>
                  <a:gd name="T10" fmla="*/ 0 60000 65536"/>
                  <a:gd name="T11" fmla="*/ 0 60000 65536"/>
                  <a:gd name="T12" fmla="*/ 0 w 35"/>
                  <a:gd name="T13" fmla="*/ 0 h 130"/>
                  <a:gd name="T14" fmla="*/ 35 w 35"/>
                  <a:gd name="T15" fmla="*/ 130 h 130"/>
                </a:gdLst>
                <a:ahLst/>
                <a:cxnLst>
                  <a:cxn ang="T8">
                    <a:pos x="T0" y="T1"/>
                  </a:cxn>
                  <a:cxn ang="T9">
                    <a:pos x="T2" y="T3"/>
                  </a:cxn>
                  <a:cxn ang="T10">
                    <a:pos x="T4" y="T5"/>
                  </a:cxn>
                  <a:cxn ang="T11">
                    <a:pos x="T6" y="T7"/>
                  </a:cxn>
                </a:cxnLst>
                <a:rect l="T12" t="T13" r="T14" b="T15"/>
                <a:pathLst>
                  <a:path w="35" h="130">
                    <a:moveTo>
                      <a:pt x="35" y="130"/>
                    </a:moveTo>
                    <a:lnTo>
                      <a:pt x="0" y="63"/>
                    </a:lnTo>
                    <a:lnTo>
                      <a:pt x="35" y="0"/>
                    </a:lnTo>
                    <a:lnTo>
                      <a:pt x="35" y="13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0" name="Freeform 60">
                <a:extLst>
                  <a:ext uri="{FF2B5EF4-FFF2-40B4-BE49-F238E27FC236}">
                    <a16:creationId xmlns:a16="http://schemas.microsoft.com/office/drawing/2014/main" id="{90EC7B5B-D77E-4AAB-8AB1-8CF2F036DE41}"/>
                  </a:ext>
                </a:extLst>
              </p:cNvPr>
              <p:cNvSpPr>
                <a:spLocks/>
              </p:cNvSpPr>
              <p:nvPr/>
            </p:nvSpPr>
            <p:spPr bwMode="auto">
              <a:xfrm>
                <a:off x="1361" y="3974"/>
                <a:ext cx="89" cy="307"/>
              </a:xfrm>
              <a:custGeom>
                <a:avLst/>
                <a:gdLst>
                  <a:gd name="T0" fmla="*/ 0 w 29"/>
                  <a:gd name="T1" fmla="*/ 2147483647 h 119"/>
                  <a:gd name="T2" fmla="*/ 2147483647 w 29"/>
                  <a:gd name="T3" fmla="*/ 2147483647 h 119"/>
                  <a:gd name="T4" fmla="*/ 0 w 29"/>
                  <a:gd name="T5" fmla="*/ 0 h 119"/>
                  <a:gd name="T6" fmla="*/ 0 w 29"/>
                  <a:gd name="T7" fmla="*/ 2147483647 h 119"/>
                  <a:gd name="T8" fmla="*/ 0 60000 65536"/>
                  <a:gd name="T9" fmla="*/ 0 60000 65536"/>
                  <a:gd name="T10" fmla="*/ 0 60000 65536"/>
                  <a:gd name="T11" fmla="*/ 0 60000 65536"/>
                  <a:gd name="T12" fmla="*/ 0 w 29"/>
                  <a:gd name="T13" fmla="*/ 0 h 119"/>
                  <a:gd name="T14" fmla="*/ 29 w 29"/>
                  <a:gd name="T15" fmla="*/ 119 h 119"/>
                </a:gdLst>
                <a:ahLst/>
                <a:cxnLst>
                  <a:cxn ang="T8">
                    <a:pos x="T0" y="T1"/>
                  </a:cxn>
                  <a:cxn ang="T9">
                    <a:pos x="T2" y="T3"/>
                  </a:cxn>
                  <a:cxn ang="T10">
                    <a:pos x="T4" y="T5"/>
                  </a:cxn>
                  <a:cxn ang="T11">
                    <a:pos x="T6" y="T7"/>
                  </a:cxn>
                </a:cxnLst>
                <a:rect l="T12" t="T13" r="T14" b="T15"/>
                <a:pathLst>
                  <a:path w="29" h="119">
                    <a:moveTo>
                      <a:pt x="0" y="119"/>
                    </a:moveTo>
                    <a:lnTo>
                      <a:pt x="29" y="54"/>
                    </a:lnTo>
                    <a:lnTo>
                      <a:pt x="0" y="0"/>
                    </a:lnTo>
                    <a:lnTo>
                      <a:pt x="0" y="11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1" name="Freeform 61">
                <a:extLst>
                  <a:ext uri="{FF2B5EF4-FFF2-40B4-BE49-F238E27FC236}">
                    <a16:creationId xmlns:a16="http://schemas.microsoft.com/office/drawing/2014/main" id="{ED062A1A-6FAF-4C18-9DEA-C5B5BC76D67C}"/>
                  </a:ext>
                </a:extLst>
              </p:cNvPr>
              <p:cNvSpPr>
                <a:spLocks/>
              </p:cNvSpPr>
              <p:nvPr/>
            </p:nvSpPr>
            <p:spPr bwMode="auto">
              <a:xfrm>
                <a:off x="1361" y="2911"/>
                <a:ext cx="98" cy="306"/>
              </a:xfrm>
              <a:custGeom>
                <a:avLst/>
                <a:gdLst>
                  <a:gd name="T0" fmla="*/ 0 w 32"/>
                  <a:gd name="T1" fmla="*/ 2147483647 h 119"/>
                  <a:gd name="T2" fmla="*/ 2147483647 w 32"/>
                  <a:gd name="T3" fmla="*/ 2147483647 h 119"/>
                  <a:gd name="T4" fmla="*/ 0 w 32"/>
                  <a:gd name="T5" fmla="*/ 0 h 119"/>
                  <a:gd name="T6" fmla="*/ 0 w 32"/>
                  <a:gd name="T7" fmla="*/ 2147483647 h 119"/>
                  <a:gd name="T8" fmla="*/ 0 60000 65536"/>
                  <a:gd name="T9" fmla="*/ 0 60000 65536"/>
                  <a:gd name="T10" fmla="*/ 0 60000 65536"/>
                  <a:gd name="T11" fmla="*/ 0 60000 65536"/>
                  <a:gd name="T12" fmla="*/ 0 w 32"/>
                  <a:gd name="T13" fmla="*/ 0 h 119"/>
                  <a:gd name="T14" fmla="*/ 32 w 32"/>
                  <a:gd name="T15" fmla="*/ 119 h 119"/>
                </a:gdLst>
                <a:ahLst/>
                <a:cxnLst>
                  <a:cxn ang="T8">
                    <a:pos x="T0" y="T1"/>
                  </a:cxn>
                  <a:cxn ang="T9">
                    <a:pos x="T2" y="T3"/>
                  </a:cxn>
                  <a:cxn ang="T10">
                    <a:pos x="T4" y="T5"/>
                  </a:cxn>
                  <a:cxn ang="T11">
                    <a:pos x="T6" y="T7"/>
                  </a:cxn>
                </a:cxnLst>
                <a:rect l="T12" t="T13" r="T14" b="T15"/>
                <a:pathLst>
                  <a:path w="32" h="119">
                    <a:moveTo>
                      <a:pt x="0" y="119"/>
                    </a:moveTo>
                    <a:lnTo>
                      <a:pt x="32" y="61"/>
                    </a:lnTo>
                    <a:lnTo>
                      <a:pt x="0" y="0"/>
                    </a:lnTo>
                    <a:lnTo>
                      <a:pt x="0" y="11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2" name="Freeform 62">
                <a:extLst>
                  <a:ext uri="{FF2B5EF4-FFF2-40B4-BE49-F238E27FC236}">
                    <a16:creationId xmlns:a16="http://schemas.microsoft.com/office/drawing/2014/main" id="{18B1976F-29D6-4D3F-9B04-85CB46763FD2}"/>
                  </a:ext>
                </a:extLst>
              </p:cNvPr>
              <p:cNvSpPr>
                <a:spLocks/>
              </p:cNvSpPr>
              <p:nvPr/>
            </p:nvSpPr>
            <p:spPr bwMode="auto">
              <a:xfrm>
                <a:off x="1361" y="4121"/>
                <a:ext cx="220" cy="170"/>
              </a:xfrm>
              <a:custGeom>
                <a:avLst/>
                <a:gdLst>
                  <a:gd name="T0" fmla="*/ 2147483647 w 72"/>
                  <a:gd name="T1" fmla="*/ 2147483647 h 66"/>
                  <a:gd name="T2" fmla="*/ 2147483647 w 72"/>
                  <a:gd name="T3" fmla="*/ 0 h 66"/>
                  <a:gd name="T4" fmla="*/ 0 w 72"/>
                  <a:gd name="T5" fmla="*/ 2147483647 h 66"/>
                  <a:gd name="T6" fmla="*/ 2147483647 w 72"/>
                  <a:gd name="T7" fmla="*/ 2147483647 h 66"/>
                  <a:gd name="T8" fmla="*/ 0 60000 65536"/>
                  <a:gd name="T9" fmla="*/ 0 60000 65536"/>
                  <a:gd name="T10" fmla="*/ 0 60000 65536"/>
                  <a:gd name="T11" fmla="*/ 0 60000 65536"/>
                  <a:gd name="T12" fmla="*/ 0 w 72"/>
                  <a:gd name="T13" fmla="*/ 0 h 66"/>
                  <a:gd name="T14" fmla="*/ 72 w 72"/>
                  <a:gd name="T15" fmla="*/ 66 h 66"/>
                </a:gdLst>
                <a:ahLst/>
                <a:cxnLst>
                  <a:cxn ang="T8">
                    <a:pos x="T0" y="T1"/>
                  </a:cxn>
                  <a:cxn ang="T9">
                    <a:pos x="T2" y="T3"/>
                  </a:cxn>
                  <a:cxn ang="T10">
                    <a:pos x="T4" y="T5"/>
                  </a:cxn>
                  <a:cxn ang="T11">
                    <a:pos x="T6" y="T7"/>
                  </a:cxn>
                </a:cxnLst>
                <a:rect l="T12" t="T13" r="T14" b="T15"/>
                <a:pathLst>
                  <a:path w="72" h="66">
                    <a:moveTo>
                      <a:pt x="72" y="66"/>
                    </a:moveTo>
                    <a:lnTo>
                      <a:pt x="34" y="0"/>
                    </a:lnTo>
                    <a:lnTo>
                      <a:pt x="0" y="66"/>
                    </a:lnTo>
                    <a:lnTo>
                      <a:pt x="72" y="66"/>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3" name="Freeform 63">
                <a:extLst>
                  <a:ext uri="{FF2B5EF4-FFF2-40B4-BE49-F238E27FC236}">
                    <a16:creationId xmlns:a16="http://schemas.microsoft.com/office/drawing/2014/main" id="{FE486543-286B-465E-B590-014531576708}"/>
                  </a:ext>
                </a:extLst>
              </p:cNvPr>
              <p:cNvSpPr>
                <a:spLocks/>
              </p:cNvSpPr>
              <p:nvPr/>
            </p:nvSpPr>
            <p:spPr bwMode="auto">
              <a:xfrm>
                <a:off x="1368" y="3058"/>
                <a:ext cx="203" cy="288"/>
              </a:xfrm>
              <a:custGeom>
                <a:avLst/>
                <a:gdLst>
                  <a:gd name="T0" fmla="*/ 2147483647 w 67"/>
                  <a:gd name="T1" fmla="*/ 2147483647 h 112"/>
                  <a:gd name="T2" fmla="*/ 2147483647 w 67"/>
                  <a:gd name="T3" fmla="*/ 2147483647 h 112"/>
                  <a:gd name="T4" fmla="*/ 0 w 67"/>
                  <a:gd name="T5" fmla="*/ 2147483647 h 112"/>
                  <a:gd name="T6" fmla="*/ 2147483647 w 67"/>
                  <a:gd name="T7" fmla="*/ 0 h 112"/>
                  <a:gd name="T8" fmla="*/ 2147483647 w 67"/>
                  <a:gd name="T9" fmla="*/ 2147483647 h 112"/>
                  <a:gd name="T10" fmla="*/ 0 60000 65536"/>
                  <a:gd name="T11" fmla="*/ 0 60000 65536"/>
                  <a:gd name="T12" fmla="*/ 0 60000 65536"/>
                  <a:gd name="T13" fmla="*/ 0 60000 65536"/>
                  <a:gd name="T14" fmla="*/ 0 60000 65536"/>
                  <a:gd name="T15" fmla="*/ 0 w 67"/>
                  <a:gd name="T16" fmla="*/ 0 h 112"/>
                  <a:gd name="T17" fmla="*/ 67 w 67"/>
                  <a:gd name="T18" fmla="*/ 112 h 112"/>
                </a:gdLst>
                <a:ahLst/>
                <a:cxnLst>
                  <a:cxn ang="T10">
                    <a:pos x="T0" y="T1"/>
                  </a:cxn>
                  <a:cxn ang="T11">
                    <a:pos x="T2" y="T3"/>
                  </a:cxn>
                  <a:cxn ang="T12">
                    <a:pos x="T4" y="T5"/>
                  </a:cxn>
                  <a:cxn ang="T13">
                    <a:pos x="T6" y="T7"/>
                  </a:cxn>
                  <a:cxn ang="T14">
                    <a:pos x="T8" y="T9"/>
                  </a:cxn>
                </a:cxnLst>
                <a:rect l="T15" t="T16" r="T17" b="T18"/>
                <a:pathLst>
                  <a:path w="67" h="112">
                    <a:moveTo>
                      <a:pt x="67" y="65"/>
                    </a:moveTo>
                    <a:lnTo>
                      <a:pt x="32" y="112"/>
                    </a:lnTo>
                    <a:lnTo>
                      <a:pt x="0" y="68"/>
                    </a:lnTo>
                    <a:lnTo>
                      <a:pt x="32" y="0"/>
                    </a:lnTo>
                    <a:lnTo>
                      <a:pt x="67" y="6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4" name="Freeform 64">
                <a:extLst>
                  <a:ext uri="{FF2B5EF4-FFF2-40B4-BE49-F238E27FC236}">
                    <a16:creationId xmlns:a16="http://schemas.microsoft.com/office/drawing/2014/main" id="{A1B8B7FE-807D-4FC8-BB77-048B8EEFE8C0}"/>
                  </a:ext>
                </a:extLst>
              </p:cNvPr>
              <p:cNvSpPr>
                <a:spLocks/>
              </p:cNvSpPr>
              <p:nvPr/>
            </p:nvSpPr>
            <p:spPr bwMode="auto">
              <a:xfrm>
                <a:off x="1361" y="2142"/>
                <a:ext cx="220" cy="126"/>
              </a:xfrm>
              <a:custGeom>
                <a:avLst/>
                <a:gdLst>
                  <a:gd name="T0" fmla="*/ 220 w 220"/>
                  <a:gd name="T1" fmla="*/ 10 h 126"/>
                  <a:gd name="T2" fmla="*/ 104 w 220"/>
                  <a:gd name="T3" fmla="*/ 126 h 126"/>
                  <a:gd name="T4" fmla="*/ 0 w 220"/>
                  <a:gd name="T5" fmla="*/ 18 h 126"/>
                  <a:gd name="T6" fmla="*/ 57 w 220"/>
                  <a:gd name="T7" fmla="*/ 0 h 126"/>
                  <a:gd name="T8" fmla="*/ 220 w 220"/>
                  <a:gd name="T9" fmla="*/ 10 h 126"/>
                  <a:gd name="T10" fmla="*/ 0 60000 65536"/>
                  <a:gd name="T11" fmla="*/ 0 60000 65536"/>
                  <a:gd name="T12" fmla="*/ 0 60000 65536"/>
                  <a:gd name="T13" fmla="*/ 0 60000 65536"/>
                  <a:gd name="T14" fmla="*/ 0 60000 65536"/>
                  <a:gd name="T15" fmla="*/ 0 w 220"/>
                  <a:gd name="T16" fmla="*/ 0 h 126"/>
                  <a:gd name="T17" fmla="*/ 220 w 220"/>
                  <a:gd name="T18" fmla="*/ 126 h 126"/>
                </a:gdLst>
                <a:ahLst/>
                <a:cxnLst>
                  <a:cxn ang="T10">
                    <a:pos x="T0" y="T1"/>
                  </a:cxn>
                  <a:cxn ang="T11">
                    <a:pos x="T2" y="T3"/>
                  </a:cxn>
                  <a:cxn ang="T12">
                    <a:pos x="T4" y="T5"/>
                  </a:cxn>
                  <a:cxn ang="T13">
                    <a:pos x="T6" y="T7"/>
                  </a:cxn>
                  <a:cxn ang="T14">
                    <a:pos x="T8" y="T9"/>
                  </a:cxn>
                </a:cxnLst>
                <a:rect l="T15" t="T16" r="T17" b="T18"/>
                <a:pathLst>
                  <a:path w="220" h="126">
                    <a:moveTo>
                      <a:pt x="220" y="10"/>
                    </a:moveTo>
                    <a:lnTo>
                      <a:pt x="104" y="126"/>
                    </a:lnTo>
                    <a:lnTo>
                      <a:pt x="0" y="18"/>
                    </a:lnTo>
                    <a:lnTo>
                      <a:pt x="57" y="0"/>
                    </a:lnTo>
                    <a:lnTo>
                      <a:pt x="220" y="1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5" name="Freeform 65">
                <a:extLst>
                  <a:ext uri="{FF2B5EF4-FFF2-40B4-BE49-F238E27FC236}">
                    <a16:creationId xmlns:a16="http://schemas.microsoft.com/office/drawing/2014/main" id="{C6C9F497-2962-449E-988E-B4A8B6A23731}"/>
                  </a:ext>
                </a:extLst>
              </p:cNvPr>
              <p:cNvSpPr>
                <a:spLocks/>
              </p:cNvSpPr>
              <p:nvPr/>
            </p:nvSpPr>
            <p:spPr bwMode="auto">
              <a:xfrm>
                <a:off x="1352" y="2179"/>
                <a:ext cx="229" cy="2120"/>
              </a:xfrm>
              <a:custGeom>
                <a:avLst/>
                <a:gdLst>
                  <a:gd name="T0" fmla="*/ 2147483647 w 75"/>
                  <a:gd name="T1" fmla="*/ 2147483647 h 823"/>
                  <a:gd name="T2" fmla="*/ 2147483647 w 75"/>
                  <a:gd name="T3" fmla="*/ 2147483647 h 823"/>
                  <a:gd name="T4" fmla="*/ 2147483647 w 75"/>
                  <a:gd name="T5" fmla="*/ 2147483647 h 823"/>
                  <a:gd name="T6" fmla="*/ 2147483647 w 75"/>
                  <a:gd name="T7" fmla="*/ 2147483647 h 823"/>
                  <a:gd name="T8" fmla="*/ 2147483647 w 75"/>
                  <a:gd name="T9" fmla="*/ 2147483647 h 823"/>
                  <a:gd name="T10" fmla="*/ 0 w 75"/>
                  <a:gd name="T11" fmla="*/ 2147483647 h 823"/>
                  <a:gd name="T12" fmla="*/ 2147483647 w 75"/>
                  <a:gd name="T13" fmla="*/ 2147483647 h 823"/>
                  <a:gd name="T14" fmla="*/ 2147483647 w 75"/>
                  <a:gd name="T15" fmla="*/ 2147483647 h 823"/>
                  <a:gd name="T16" fmla="*/ 2147483647 w 75"/>
                  <a:gd name="T17" fmla="*/ 2147483647 h 823"/>
                  <a:gd name="T18" fmla="*/ 2147483647 w 75"/>
                  <a:gd name="T19" fmla="*/ 2147483647 h 823"/>
                  <a:gd name="T20" fmla="*/ 2147483647 w 75"/>
                  <a:gd name="T21" fmla="*/ 2147483647 h 823"/>
                  <a:gd name="T22" fmla="*/ 2147483647 w 75"/>
                  <a:gd name="T23" fmla="*/ 2147483647 h 823"/>
                  <a:gd name="T24" fmla="*/ 2147483647 w 75"/>
                  <a:gd name="T25" fmla="*/ 2147483647 h 823"/>
                  <a:gd name="T26" fmla="*/ 2147483647 w 75"/>
                  <a:gd name="T27" fmla="*/ 2147483647 h 823"/>
                  <a:gd name="T28" fmla="*/ 2147483647 w 75"/>
                  <a:gd name="T29" fmla="*/ 2147483647 h 823"/>
                  <a:gd name="T30" fmla="*/ 2147483647 w 75"/>
                  <a:gd name="T31" fmla="*/ 2147483647 h 823"/>
                  <a:gd name="T32" fmla="*/ 2147483647 w 75"/>
                  <a:gd name="T33" fmla="*/ 2147483647 h 823"/>
                  <a:gd name="T34" fmla="*/ 2147483647 w 75"/>
                  <a:gd name="T35" fmla="*/ 2147483647 h 823"/>
                  <a:gd name="T36" fmla="*/ 2147483647 w 75"/>
                  <a:gd name="T37" fmla="*/ 0 h 823"/>
                  <a:gd name="T38" fmla="*/ 2147483647 w 75"/>
                  <a:gd name="T39" fmla="*/ 0 h 823"/>
                  <a:gd name="T40" fmla="*/ 2147483647 w 75"/>
                  <a:gd name="T41" fmla="*/ 2147483647 h 823"/>
                  <a:gd name="T42" fmla="*/ 2147483647 w 75"/>
                  <a:gd name="T43" fmla="*/ 2147483647 h 823"/>
                  <a:gd name="T44" fmla="*/ 2147483647 w 75"/>
                  <a:gd name="T45" fmla="*/ 2147483647 h 823"/>
                  <a:gd name="T46" fmla="*/ 2147483647 w 75"/>
                  <a:gd name="T47" fmla="*/ 2147483647 h 823"/>
                  <a:gd name="T48" fmla="*/ 2147483647 w 75"/>
                  <a:gd name="T49" fmla="*/ 2147483647 h 823"/>
                  <a:gd name="T50" fmla="*/ 2147483647 w 75"/>
                  <a:gd name="T51" fmla="*/ 2147483647 h 8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5"/>
                  <a:gd name="T79" fmla="*/ 0 h 823"/>
                  <a:gd name="T80" fmla="*/ 75 w 75"/>
                  <a:gd name="T81" fmla="*/ 823 h 8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5" h="823">
                    <a:moveTo>
                      <a:pt x="3" y="413"/>
                    </a:moveTo>
                    <a:lnTo>
                      <a:pt x="62" y="497"/>
                    </a:lnTo>
                    <a:lnTo>
                      <a:pt x="2" y="580"/>
                    </a:lnTo>
                    <a:lnTo>
                      <a:pt x="3" y="603"/>
                    </a:lnTo>
                    <a:lnTo>
                      <a:pt x="65" y="698"/>
                    </a:lnTo>
                    <a:lnTo>
                      <a:pt x="0" y="821"/>
                    </a:lnTo>
                    <a:lnTo>
                      <a:pt x="10" y="823"/>
                    </a:lnTo>
                    <a:lnTo>
                      <a:pt x="75" y="706"/>
                    </a:lnTo>
                    <a:lnTo>
                      <a:pt x="75" y="685"/>
                    </a:lnTo>
                    <a:lnTo>
                      <a:pt x="6" y="592"/>
                    </a:lnTo>
                    <a:lnTo>
                      <a:pt x="75" y="503"/>
                    </a:lnTo>
                    <a:lnTo>
                      <a:pt x="75" y="493"/>
                    </a:lnTo>
                    <a:lnTo>
                      <a:pt x="11" y="409"/>
                    </a:lnTo>
                    <a:lnTo>
                      <a:pt x="75" y="292"/>
                    </a:lnTo>
                    <a:lnTo>
                      <a:pt x="75" y="272"/>
                    </a:lnTo>
                    <a:lnTo>
                      <a:pt x="6" y="179"/>
                    </a:lnTo>
                    <a:lnTo>
                      <a:pt x="75" y="90"/>
                    </a:lnTo>
                    <a:lnTo>
                      <a:pt x="75" y="79"/>
                    </a:lnTo>
                    <a:lnTo>
                      <a:pt x="18" y="0"/>
                    </a:lnTo>
                    <a:lnTo>
                      <a:pt x="3" y="0"/>
                    </a:lnTo>
                    <a:lnTo>
                      <a:pt x="62" y="84"/>
                    </a:lnTo>
                    <a:lnTo>
                      <a:pt x="2" y="166"/>
                    </a:lnTo>
                    <a:lnTo>
                      <a:pt x="3" y="190"/>
                    </a:lnTo>
                    <a:lnTo>
                      <a:pt x="65" y="285"/>
                    </a:lnTo>
                    <a:lnTo>
                      <a:pt x="3" y="397"/>
                    </a:lnTo>
                    <a:lnTo>
                      <a:pt x="3" y="413"/>
                    </a:lnTo>
                    <a:close/>
                  </a:path>
                </a:pathLst>
              </a:custGeom>
              <a:solidFill>
                <a:srgbClr val="EA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6" name="Freeform 66">
                <a:extLst>
                  <a:ext uri="{FF2B5EF4-FFF2-40B4-BE49-F238E27FC236}">
                    <a16:creationId xmlns:a16="http://schemas.microsoft.com/office/drawing/2014/main" id="{F1492960-8A04-4E93-BB24-E2F98F2A0E14}"/>
                  </a:ext>
                </a:extLst>
              </p:cNvPr>
              <p:cNvSpPr>
                <a:spLocks noEditPoints="1"/>
              </p:cNvSpPr>
              <p:nvPr/>
            </p:nvSpPr>
            <p:spPr bwMode="auto">
              <a:xfrm>
                <a:off x="1334" y="2167"/>
                <a:ext cx="256" cy="2142"/>
              </a:xfrm>
              <a:custGeom>
                <a:avLst/>
                <a:gdLst>
                  <a:gd name="T0" fmla="*/ 2147483647 w 84"/>
                  <a:gd name="T1" fmla="*/ 2147483647 h 832"/>
                  <a:gd name="T2" fmla="*/ 2147483647 w 84"/>
                  <a:gd name="T3" fmla="*/ 2147483647 h 832"/>
                  <a:gd name="T4" fmla="*/ 2147483647 w 84"/>
                  <a:gd name="T5" fmla="*/ 2147483647 h 832"/>
                  <a:gd name="T6" fmla="*/ 2147483647 w 84"/>
                  <a:gd name="T7" fmla="*/ 2147483647 h 832"/>
                  <a:gd name="T8" fmla="*/ 2147483647 w 84"/>
                  <a:gd name="T9" fmla="*/ 2147483647 h 832"/>
                  <a:gd name="T10" fmla="*/ 2147483647 w 84"/>
                  <a:gd name="T11" fmla="*/ 2147483647 h 832"/>
                  <a:gd name="T12" fmla="*/ 2147483647 w 84"/>
                  <a:gd name="T13" fmla="*/ 2147483647 h 832"/>
                  <a:gd name="T14" fmla="*/ 2147483647 w 84"/>
                  <a:gd name="T15" fmla="*/ 2147483647 h 832"/>
                  <a:gd name="T16" fmla="*/ 2147483647 w 84"/>
                  <a:gd name="T17" fmla="*/ 2147483647 h 832"/>
                  <a:gd name="T18" fmla="*/ 2147483647 w 84"/>
                  <a:gd name="T19" fmla="*/ 2147483647 h 832"/>
                  <a:gd name="T20" fmla="*/ 2147483647 w 84"/>
                  <a:gd name="T21" fmla="*/ 2147483647 h 832"/>
                  <a:gd name="T22" fmla="*/ 2147483647 w 84"/>
                  <a:gd name="T23" fmla="*/ 2147483647 h 832"/>
                  <a:gd name="T24" fmla="*/ 2147483647 w 84"/>
                  <a:gd name="T25" fmla="*/ 2147483647 h 832"/>
                  <a:gd name="T26" fmla="*/ 2147483647 w 84"/>
                  <a:gd name="T27" fmla="*/ 2147483647 h 832"/>
                  <a:gd name="T28" fmla="*/ 2147483647 w 84"/>
                  <a:gd name="T29" fmla="*/ 2147483647 h 832"/>
                  <a:gd name="T30" fmla="*/ 2147483647 w 84"/>
                  <a:gd name="T31" fmla="*/ 2147483647 h 832"/>
                  <a:gd name="T32" fmla="*/ 2147483647 w 84"/>
                  <a:gd name="T33" fmla="*/ 2147483647 h 832"/>
                  <a:gd name="T34" fmla="*/ 2147483647 w 84"/>
                  <a:gd name="T35" fmla="*/ 2147483647 h 832"/>
                  <a:gd name="T36" fmla="*/ 2147483647 w 84"/>
                  <a:gd name="T37" fmla="*/ 2147483647 h 832"/>
                  <a:gd name="T38" fmla="*/ 2147483647 w 84"/>
                  <a:gd name="T39" fmla="*/ 2147483647 h 832"/>
                  <a:gd name="T40" fmla="*/ 2147483647 w 84"/>
                  <a:gd name="T41" fmla="*/ 2147483647 h 832"/>
                  <a:gd name="T42" fmla="*/ 2147483647 w 84"/>
                  <a:gd name="T43" fmla="*/ 2147483647 h 832"/>
                  <a:gd name="T44" fmla="*/ 2147483647 w 84"/>
                  <a:gd name="T45" fmla="*/ 2147483647 h 832"/>
                  <a:gd name="T46" fmla="*/ 2147483647 w 84"/>
                  <a:gd name="T47" fmla="*/ 2147483647 h 832"/>
                  <a:gd name="T48" fmla="*/ 2147483647 w 84"/>
                  <a:gd name="T49" fmla="*/ 2147483647 h 832"/>
                  <a:gd name="T50" fmla="*/ 2147483647 w 84"/>
                  <a:gd name="T51" fmla="*/ 2147483647 h 832"/>
                  <a:gd name="T52" fmla="*/ 2147483647 w 84"/>
                  <a:gd name="T53" fmla="*/ 2147483647 h 832"/>
                  <a:gd name="T54" fmla="*/ 2147483647 w 84"/>
                  <a:gd name="T55" fmla="*/ 2147483647 h 832"/>
                  <a:gd name="T56" fmla="*/ 2147483647 w 84"/>
                  <a:gd name="T57" fmla="*/ 2147483647 h 832"/>
                  <a:gd name="T58" fmla="*/ 2147483647 w 84"/>
                  <a:gd name="T59" fmla="*/ 2147483647 h 832"/>
                  <a:gd name="T60" fmla="*/ 2147483647 w 84"/>
                  <a:gd name="T61" fmla="*/ 2147483647 h 832"/>
                  <a:gd name="T62" fmla="*/ 2147483647 w 84"/>
                  <a:gd name="T63" fmla="*/ 2147483647 h 832"/>
                  <a:gd name="T64" fmla="*/ 2147483647 w 84"/>
                  <a:gd name="T65" fmla="*/ 2147483647 h 832"/>
                  <a:gd name="T66" fmla="*/ 2147483647 w 84"/>
                  <a:gd name="T67" fmla="*/ 2147483647 h 832"/>
                  <a:gd name="T68" fmla="*/ 2147483647 w 84"/>
                  <a:gd name="T69" fmla="*/ 2147483647 h 832"/>
                  <a:gd name="T70" fmla="*/ 2147483647 w 84"/>
                  <a:gd name="T71" fmla="*/ 2147483647 h 832"/>
                  <a:gd name="T72" fmla="*/ 2147483647 w 84"/>
                  <a:gd name="T73" fmla="*/ 2147483647 h 832"/>
                  <a:gd name="T74" fmla="*/ 2147483647 w 84"/>
                  <a:gd name="T75" fmla="*/ 2147483647 h 832"/>
                  <a:gd name="T76" fmla="*/ 2147483647 w 84"/>
                  <a:gd name="T77" fmla="*/ 2147483647 h 832"/>
                  <a:gd name="T78" fmla="*/ 2147483647 w 84"/>
                  <a:gd name="T79" fmla="*/ 2147483647 h 832"/>
                  <a:gd name="T80" fmla="*/ 2147483647 w 84"/>
                  <a:gd name="T81" fmla="*/ 2147483647 h 832"/>
                  <a:gd name="T82" fmla="*/ 2147483647 w 84"/>
                  <a:gd name="T83" fmla="*/ 2147483647 h 832"/>
                  <a:gd name="T84" fmla="*/ 2147483647 w 84"/>
                  <a:gd name="T85" fmla="*/ 2147483647 h 832"/>
                  <a:gd name="T86" fmla="*/ 2147483647 w 84"/>
                  <a:gd name="T87" fmla="*/ 0 h 832"/>
                  <a:gd name="T88" fmla="*/ 2147483647 w 84"/>
                  <a:gd name="T89" fmla="*/ 0 h 832"/>
                  <a:gd name="T90" fmla="*/ 2147483647 w 84"/>
                  <a:gd name="T91" fmla="*/ 0 h 832"/>
                  <a:gd name="T92" fmla="*/ 2147483647 w 84"/>
                  <a:gd name="T93" fmla="*/ 2147483647 h 832"/>
                  <a:gd name="T94" fmla="*/ 2147483647 w 84"/>
                  <a:gd name="T95" fmla="*/ 2147483647 h 832"/>
                  <a:gd name="T96" fmla="*/ 2147483647 w 84"/>
                  <a:gd name="T97" fmla="*/ 2147483647 h 832"/>
                  <a:gd name="T98" fmla="*/ 2147483647 w 84"/>
                  <a:gd name="T99" fmla="*/ 2147483647 h 832"/>
                  <a:gd name="T100" fmla="*/ 2147483647 w 84"/>
                  <a:gd name="T101" fmla="*/ 2147483647 h 832"/>
                  <a:gd name="T102" fmla="*/ 2147483647 w 84"/>
                  <a:gd name="T103" fmla="*/ 2147483647 h 832"/>
                  <a:gd name="T104" fmla="*/ 2147483647 w 84"/>
                  <a:gd name="T105" fmla="*/ 2147483647 h 832"/>
                  <a:gd name="T106" fmla="*/ 2147483647 w 84"/>
                  <a:gd name="T107" fmla="*/ 2147483647 h 832"/>
                  <a:gd name="T108" fmla="*/ 2147483647 w 84"/>
                  <a:gd name="T109" fmla="*/ 2147483647 h 832"/>
                  <a:gd name="T110" fmla="*/ 2147483647 w 84"/>
                  <a:gd name="T111" fmla="*/ 2147483647 h 832"/>
                  <a:gd name="T112" fmla="*/ 2147483647 w 84"/>
                  <a:gd name="T113" fmla="*/ 2147483647 h 832"/>
                  <a:gd name="T114" fmla="*/ 2147483647 w 84"/>
                  <a:gd name="T115" fmla="*/ 2147483647 h 832"/>
                  <a:gd name="T116" fmla="*/ 2147483647 w 84"/>
                  <a:gd name="T117" fmla="*/ 2147483647 h 832"/>
                  <a:gd name="T118" fmla="*/ 2147483647 w 84"/>
                  <a:gd name="T119" fmla="*/ 2147483647 h 832"/>
                  <a:gd name="T120" fmla="*/ 2147483647 w 84"/>
                  <a:gd name="T121" fmla="*/ 2147483647 h 832"/>
                  <a:gd name="T122" fmla="*/ 2147483647 w 84"/>
                  <a:gd name="T123" fmla="*/ 2147483647 h 8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32"/>
                  <a:gd name="T188" fmla="*/ 84 w 84"/>
                  <a:gd name="T189" fmla="*/ 832 h 83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32">
                    <a:moveTo>
                      <a:pt x="11" y="414"/>
                    </a:moveTo>
                    <a:lnTo>
                      <a:pt x="70" y="499"/>
                    </a:lnTo>
                    <a:lnTo>
                      <a:pt x="66" y="506"/>
                    </a:lnTo>
                    <a:lnTo>
                      <a:pt x="7" y="421"/>
                    </a:lnTo>
                    <a:lnTo>
                      <a:pt x="11" y="414"/>
                    </a:lnTo>
                    <a:close/>
                    <a:moveTo>
                      <a:pt x="70" y="499"/>
                    </a:moveTo>
                    <a:lnTo>
                      <a:pt x="73" y="502"/>
                    </a:lnTo>
                    <a:lnTo>
                      <a:pt x="70" y="506"/>
                    </a:lnTo>
                    <a:lnTo>
                      <a:pt x="68" y="502"/>
                    </a:lnTo>
                    <a:lnTo>
                      <a:pt x="70" y="499"/>
                    </a:lnTo>
                    <a:close/>
                    <a:moveTo>
                      <a:pt x="70" y="506"/>
                    </a:moveTo>
                    <a:lnTo>
                      <a:pt x="10" y="588"/>
                    </a:lnTo>
                    <a:lnTo>
                      <a:pt x="6" y="581"/>
                    </a:lnTo>
                    <a:lnTo>
                      <a:pt x="66" y="498"/>
                    </a:lnTo>
                    <a:lnTo>
                      <a:pt x="70" y="506"/>
                    </a:lnTo>
                    <a:close/>
                    <a:moveTo>
                      <a:pt x="5" y="585"/>
                    </a:moveTo>
                    <a:lnTo>
                      <a:pt x="5" y="583"/>
                    </a:lnTo>
                    <a:lnTo>
                      <a:pt x="6" y="581"/>
                    </a:lnTo>
                    <a:lnTo>
                      <a:pt x="8" y="585"/>
                    </a:lnTo>
                    <a:lnTo>
                      <a:pt x="5" y="585"/>
                    </a:lnTo>
                    <a:close/>
                    <a:moveTo>
                      <a:pt x="11" y="585"/>
                    </a:moveTo>
                    <a:lnTo>
                      <a:pt x="11" y="608"/>
                    </a:lnTo>
                    <a:lnTo>
                      <a:pt x="6" y="608"/>
                    </a:lnTo>
                    <a:lnTo>
                      <a:pt x="5" y="585"/>
                    </a:lnTo>
                    <a:lnTo>
                      <a:pt x="11" y="585"/>
                    </a:lnTo>
                    <a:close/>
                    <a:moveTo>
                      <a:pt x="7" y="611"/>
                    </a:moveTo>
                    <a:lnTo>
                      <a:pt x="6" y="610"/>
                    </a:lnTo>
                    <a:lnTo>
                      <a:pt x="6" y="608"/>
                    </a:lnTo>
                    <a:lnTo>
                      <a:pt x="9" y="608"/>
                    </a:lnTo>
                    <a:lnTo>
                      <a:pt x="7" y="611"/>
                    </a:lnTo>
                    <a:close/>
                    <a:moveTo>
                      <a:pt x="11" y="604"/>
                    </a:moveTo>
                    <a:lnTo>
                      <a:pt x="73" y="700"/>
                    </a:lnTo>
                    <a:lnTo>
                      <a:pt x="69" y="706"/>
                    </a:lnTo>
                    <a:lnTo>
                      <a:pt x="7" y="611"/>
                    </a:lnTo>
                    <a:lnTo>
                      <a:pt x="11" y="604"/>
                    </a:lnTo>
                    <a:close/>
                    <a:moveTo>
                      <a:pt x="73" y="700"/>
                    </a:moveTo>
                    <a:lnTo>
                      <a:pt x="75" y="703"/>
                    </a:lnTo>
                    <a:lnTo>
                      <a:pt x="73" y="706"/>
                    </a:lnTo>
                    <a:lnTo>
                      <a:pt x="71" y="703"/>
                    </a:lnTo>
                    <a:lnTo>
                      <a:pt x="73" y="700"/>
                    </a:lnTo>
                    <a:close/>
                    <a:moveTo>
                      <a:pt x="73" y="706"/>
                    </a:moveTo>
                    <a:lnTo>
                      <a:pt x="9" y="829"/>
                    </a:lnTo>
                    <a:lnTo>
                      <a:pt x="4" y="823"/>
                    </a:lnTo>
                    <a:lnTo>
                      <a:pt x="69" y="700"/>
                    </a:lnTo>
                    <a:lnTo>
                      <a:pt x="73" y="706"/>
                    </a:lnTo>
                    <a:close/>
                    <a:moveTo>
                      <a:pt x="6" y="831"/>
                    </a:moveTo>
                    <a:lnTo>
                      <a:pt x="0" y="830"/>
                    </a:lnTo>
                    <a:lnTo>
                      <a:pt x="4" y="823"/>
                    </a:lnTo>
                    <a:lnTo>
                      <a:pt x="6" y="826"/>
                    </a:lnTo>
                    <a:lnTo>
                      <a:pt x="6" y="831"/>
                    </a:lnTo>
                    <a:close/>
                    <a:moveTo>
                      <a:pt x="7" y="822"/>
                    </a:moveTo>
                    <a:lnTo>
                      <a:pt x="17" y="823"/>
                    </a:lnTo>
                    <a:lnTo>
                      <a:pt x="16" y="832"/>
                    </a:lnTo>
                    <a:lnTo>
                      <a:pt x="6" y="831"/>
                    </a:lnTo>
                    <a:lnTo>
                      <a:pt x="7" y="822"/>
                    </a:lnTo>
                    <a:close/>
                    <a:moveTo>
                      <a:pt x="19" y="831"/>
                    </a:moveTo>
                    <a:lnTo>
                      <a:pt x="18" y="832"/>
                    </a:lnTo>
                    <a:lnTo>
                      <a:pt x="16" y="832"/>
                    </a:lnTo>
                    <a:lnTo>
                      <a:pt x="16" y="828"/>
                    </a:lnTo>
                    <a:lnTo>
                      <a:pt x="19" y="831"/>
                    </a:lnTo>
                    <a:close/>
                    <a:moveTo>
                      <a:pt x="14" y="824"/>
                    </a:moveTo>
                    <a:lnTo>
                      <a:pt x="78" y="707"/>
                    </a:lnTo>
                    <a:lnTo>
                      <a:pt x="83" y="714"/>
                    </a:lnTo>
                    <a:lnTo>
                      <a:pt x="19" y="831"/>
                    </a:lnTo>
                    <a:lnTo>
                      <a:pt x="14" y="824"/>
                    </a:lnTo>
                    <a:close/>
                    <a:moveTo>
                      <a:pt x="83" y="711"/>
                    </a:moveTo>
                    <a:lnTo>
                      <a:pt x="83" y="712"/>
                    </a:lnTo>
                    <a:lnTo>
                      <a:pt x="83" y="714"/>
                    </a:lnTo>
                    <a:lnTo>
                      <a:pt x="81" y="711"/>
                    </a:lnTo>
                    <a:lnTo>
                      <a:pt x="83" y="711"/>
                    </a:lnTo>
                    <a:close/>
                    <a:moveTo>
                      <a:pt x="78" y="711"/>
                    </a:moveTo>
                    <a:lnTo>
                      <a:pt x="78" y="690"/>
                    </a:lnTo>
                    <a:lnTo>
                      <a:pt x="83" y="690"/>
                    </a:lnTo>
                    <a:lnTo>
                      <a:pt x="83" y="711"/>
                    </a:lnTo>
                    <a:lnTo>
                      <a:pt x="78" y="711"/>
                    </a:lnTo>
                    <a:close/>
                    <a:moveTo>
                      <a:pt x="82" y="686"/>
                    </a:moveTo>
                    <a:lnTo>
                      <a:pt x="83" y="688"/>
                    </a:lnTo>
                    <a:lnTo>
                      <a:pt x="83" y="690"/>
                    </a:lnTo>
                    <a:lnTo>
                      <a:pt x="81" y="690"/>
                    </a:lnTo>
                    <a:lnTo>
                      <a:pt x="82" y="686"/>
                    </a:lnTo>
                    <a:close/>
                    <a:moveTo>
                      <a:pt x="79" y="694"/>
                    </a:moveTo>
                    <a:lnTo>
                      <a:pt x="10" y="601"/>
                    </a:lnTo>
                    <a:lnTo>
                      <a:pt x="14" y="593"/>
                    </a:lnTo>
                    <a:lnTo>
                      <a:pt x="82" y="686"/>
                    </a:lnTo>
                    <a:lnTo>
                      <a:pt x="79" y="694"/>
                    </a:lnTo>
                    <a:close/>
                    <a:moveTo>
                      <a:pt x="10" y="601"/>
                    </a:moveTo>
                    <a:lnTo>
                      <a:pt x="7" y="597"/>
                    </a:lnTo>
                    <a:lnTo>
                      <a:pt x="10" y="593"/>
                    </a:lnTo>
                    <a:lnTo>
                      <a:pt x="12" y="597"/>
                    </a:lnTo>
                    <a:lnTo>
                      <a:pt x="10" y="601"/>
                    </a:lnTo>
                    <a:close/>
                    <a:moveTo>
                      <a:pt x="10" y="593"/>
                    </a:moveTo>
                    <a:lnTo>
                      <a:pt x="79" y="505"/>
                    </a:lnTo>
                    <a:lnTo>
                      <a:pt x="83" y="512"/>
                    </a:lnTo>
                    <a:lnTo>
                      <a:pt x="14" y="601"/>
                    </a:lnTo>
                    <a:lnTo>
                      <a:pt x="10" y="593"/>
                    </a:lnTo>
                    <a:close/>
                    <a:moveTo>
                      <a:pt x="84" y="508"/>
                    </a:moveTo>
                    <a:lnTo>
                      <a:pt x="84" y="511"/>
                    </a:lnTo>
                    <a:lnTo>
                      <a:pt x="83" y="512"/>
                    </a:lnTo>
                    <a:lnTo>
                      <a:pt x="81" y="508"/>
                    </a:lnTo>
                    <a:lnTo>
                      <a:pt x="84" y="508"/>
                    </a:lnTo>
                    <a:close/>
                    <a:moveTo>
                      <a:pt x="78" y="509"/>
                    </a:moveTo>
                    <a:lnTo>
                      <a:pt x="78" y="498"/>
                    </a:lnTo>
                    <a:lnTo>
                      <a:pt x="83" y="497"/>
                    </a:lnTo>
                    <a:lnTo>
                      <a:pt x="84" y="508"/>
                    </a:lnTo>
                    <a:lnTo>
                      <a:pt x="78" y="509"/>
                    </a:lnTo>
                    <a:close/>
                    <a:moveTo>
                      <a:pt x="82" y="494"/>
                    </a:moveTo>
                    <a:lnTo>
                      <a:pt x="83" y="495"/>
                    </a:lnTo>
                    <a:lnTo>
                      <a:pt x="83" y="497"/>
                    </a:lnTo>
                    <a:lnTo>
                      <a:pt x="81" y="498"/>
                    </a:lnTo>
                    <a:lnTo>
                      <a:pt x="82" y="494"/>
                    </a:lnTo>
                    <a:close/>
                    <a:moveTo>
                      <a:pt x="79" y="501"/>
                    </a:moveTo>
                    <a:lnTo>
                      <a:pt x="16" y="418"/>
                    </a:lnTo>
                    <a:lnTo>
                      <a:pt x="19" y="410"/>
                    </a:lnTo>
                    <a:lnTo>
                      <a:pt x="82" y="494"/>
                    </a:lnTo>
                    <a:lnTo>
                      <a:pt x="79" y="501"/>
                    </a:lnTo>
                    <a:close/>
                    <a:moveTo>
                      <a:pt x="16" y="418"/>
                    </a:moveTo>
                    <a:lnTo>
                      <a:pt x="13" y="414"/>
                    </a:lnTo>
                    <a:lnTo>
                      <a:pt x="15" y="411"/>
                    </a:lnTo>
                    <a:lnTo>
                      <a:pt x="17" y="414"/>
                    </a:lnTo>
                    <a:lnTo>
                      <a:pt x="16" y="418"/>
                    </a:lnTo>
                    <a:close/>
                    <a:moveTo>
                      <a:pt x="15" y="411"/>
                    </a:moveTo>
                    <a:lnTo>
                      <a:pt x="78" y="294"/>
                    </a:lnTo>
                    <a:lnTo>
                      <a:pt x="83" y="300"/>
                    </a:lnTo>
                    <a:lnTo>
                      <a:pt x="20" y="417"/>
                    </a:lnTo>
                    <a:lnTo>
                      <a:pt x="15" y="411"/>
                    </a:lnTo>
                    <a:close/>
                    <a:moveTo>
                      <a:pt x="83" y="297"/>
                    </a:moveTo>
                    <a:lnTo>
                      <a:pt x="83" y="299"/>
                    </a:lnTo>
                    <a:lnTo>
                      <a:pt x="83" y="300"/>
                    </a:lnTo>
                    <a:lnTo>
                      <a:pt x="81" y="297"/>
                    </a:lnTo>
                    <a:lnTo>
                      <a:pt x="83" y="297"/>
                    </a:lnTo>
                    <a:close/>
                    <a:moveTo>
                      <a:pt x="78" y="297"/>
                    </a:moveTo>
                    <a:lnTo>
                      <a:pt x="78" y="277"/>
                    </a:lnTo>
                    <a:lnTo>
                      <a:pt x="83" y="277"/>
                    </a:lnTo>
                    <a:lnTo>
                      <a:pt x="83" y="297"/>
                    </a:lnTo>
                    <a:lnTo>
                      <a:pt x="78" y="297"/>
                    </a:lnTo>
                    <a:close/>
                    <a:moveTo>
                      <a:pt x="82" y="273"/>
                    </a:moveTo>
                    <a:lnTo>
                      <a:pt x="83" y="274"/>
                    </a:lnTo>
                    <a:lnTo>
                      <a:pt x="83" y="277"/>
                    </a:lnTo>
                    <a:lnTo>
                      <a:pt x="81" y="277"/>
                    </a:lnTo>
                    <a:lnTo>
                      <a:pt x="82" y="273"/>
                    </a:lnTo>
                    <a:close/>
                    <a:moveTo>
                      <a:pt x="79" y="280"/>
                    </a:moveTo>
                    <a:lnTo>
                      <a:pt x="10" y="187"/>
                    </a:lnTo>
                    <a:lnTo>
                      <a:pt x="14" y="180"/>
                    </a:lnTo>
                    <a:lnTo>
                      <a:pt x="82" y="273"/>
                    </a:lnTo>
                    <a:lnTo>
                      <a:pt x="79" y="280"/>
                    </a:lnTo>
                    <a:close/>
                    <a:moveTo>
                      <a:pt x="10" y="187"/>
                    </a:moveTo>
                    <a:lnTo>
                      <a:pt x="7" y="184"/>
                    </a:lnTo>
                    <a:lnTo>
                      <a:pt x="10" y="180"/>
                    </a:lnTo>
                    <a:lnTo>
                      <a:pt x="12" y="184"/>
                    </a:lnTo>
                    <a:lnTo>
                      <a:pt x="10" y="187"/>
                    </a:lnTo>
                    <a:close/>
                    <a:moveTo>
                      <a:pt x="10" y="180"/>
                    </a:moveTo>
                    <a:lnTo>
                      <a:pt x="79" y="91"/>
                    </a:lnTo>
                    <a:lnTo>
                      <a:pt x="83" y="99"/>
                    </a:lnTo>
                    <a:lnTo>
                      <a:pt x="14" y="187"/>
                    </a:lnTo>
                    <a:lnTo>
                      <a:pt x="10" y="180"/>
                    </a:lnTo>
                    <a:close/>
                    <a:moveTo>
                      <a:pt x="84" y="95"/>
                    </a:moveTo>
                    <a:lnTo>
                      <a:pt x="84" y="97"/>
                    </a:lnTo>
                    <a:lnTo>
                      <a:pt x="83" y="99"/>
                    </a:lnTo>
                    <a:lnTo>
                      <a:pt x="81" y="95"/>
                    </a:lnTo>
                    <a:lnTo>
                      <a:pt x="84" y="95"/>
                    </a:lnTo>
                    <a:close/>
                    <a:moveTo>
                      <a:pt x="78" y="95"/>
                    </a:moveTo>
                    <a:lnTo>
                      <a:pt x="78" y="85"/>
                    </a:lnTo>
                    <a:lnTo>
                      <a:pt x="83" y="84"/>
                    </a:lnTo>
                    <a:lnTo>
                      <a:pt x="84" y="95"/>
                    </a:lnTo>
                    <a:lnTo>
                      <a:pt x="78" y="95"/>
                    </a:lnTo>
                    <a:close/>
                    <a:moveTo>
                      <a:pt x="83" y="81"/>
                    </a:moveTo>
                    <a:lnTo>
                      <a:pt x="83" y="82"/>
                    </a:lnTo>
                    <a:lnTo>
                      <a:pt x="83" y="84"/>
                    </a:lnTo>
                    <a:lnTo>
                      <a:pt x="81" y="84"/>
                    </a:lnTo>
                    <a:lnTo>
                      <a:pt x="83" y="81"/>
                    </a:lnTo>
                    <a:close/>
                    <a:moveTo>
                      <a:pt x="79" y="88"/>
                    </a:moveTo>
                    <a:lnTo>
                      <a:pt x="22" y="8"/>
                    </a:lnTo>
                    <a:lnTo>
                      <a:pt x="26" y="1"/>
                    </a:lnTo>
                    <a:lnTo>
                      <a:pt x="83" y="81"/>
                    </a:lnTo>
                    <a:lnTo>
                      <a:pt x="79" y="88"/>
                    </a:lnTo>
                    <a:close/>
                    <a:moveTo>
                      <a:pt x="24" y="0"/>
                    </a:moveTo>
                    <a:lnTo>
                      <a:pt x="25" y="0"/>
                    </a:lnTo>
                    <a:lnTo>
                      <a:pt x="26" y="1"/>
                    </a:lnTo>
                    <a:lnTo>
                      <a:pt x="24" y="5"/>
                    </a:lnTo>
                    <a:lnTo>
                      <a:pt x="24" y="0"/>
                    </a:lnTo>
                    <a:close/>
                    <a:moveTo>
                      <a:pt x="24" y="9"/>
                    </a:moveTo>
                    <a:lnTo>
                      <a:pt x="9" y="10"/>
                    </a:lnTo>
                    <a:lnTo>
                      <a:pt x="8" y="1"/>
                    </a:lnTo>
                    <a:lnTo>
                      <a:pt x="24" y="0"/>
                    </a:lnTo>
                    <a:lnTo>
                      <a:pt x="24" y="9"/>
                    </a:lnTo>
                    <a:close/>
                    <a:moveTo>
                      <a:pt x="7" y="9"/>
                    </a:moveTo>
                    <a:lnTo>
                      <a:pt x="1" y="1"/>
                    </a:lnTo>
                    <a:lnTo>
                      <a:pt x="8" y="1"/>
                    </a:lnTo>
                    <a:lnTo>
                      <a:pt x="9" y="5"/>
                    </a:lnTo>
                    <a:lnTo>
                      <a:pt x="7" y="9"/>
                    </a:lnTo>
                    <a:close/>
                    <a:moveTo>
                      <a:pt x="10" y="2"/>
                    </a:moveTo>
                    <a:lnTo>
                      <a:pt x="70" y="85"/>
                    </a:lnTo>
                    <a:lnTo>
                      <a:pt x="66" y="92"/>
                    </a:lnTo>
                    <a:lnTo>
                      <a:pt x="7" y="9"/>
                    </a:lnTo>
                    <a:lnTo>
                      <a:pt x="10" y="2"/>
                    </a:lnTo>
                    <a:close/>
                    <a:moveTo>
                      <a:pt x="70" y="85"/>
                    </a:moveTo>
                    <a:lnTo>
                      <a:pt x="73" y="89"/>
                    </a:lnTo>
                    <a:lnTo>
                      <a:pt x="70" y="92"/>
                    </a:lnTo>
                    <a:lnTo>
                      <a:pt x="68" y="89"/>
                    </a:lnTo>
                    <a:lnTo>
                      <a:pt x="70" y="85"/>
                    </a:lnTo>
                    <a:close/>
                    <a:moveTo>
                      <a:pt x="70" y="92"/>
                    </a:moveTo>
                    <a:lnTo>
                      <a:pt x="10" y="175"/>
                    </a:lnTo>
                    <a:lnTo>
                      <a:pt x="6" y="168"/>
                    </a:lnTo>
                    <a:lnTo>
                      <a:pt x="66" y="85"/>
                    </a:lnTo>
                    <a:lnTo>
                      <a:pt x="70" y="92"/>
                    </a:lnTo>
                    <a:close/>
                    <a:moveTo>
                      <a:pt x="5" y="171"/>
                    </a:moveTo>
                    <a:lnTo>
                      <a:pt x="5" y="169"/>
                    </a:lnTo>
                    <a:lnTo>
                      <a:pt x="6" y="168"/>
                    </a:lnTo>
                    <a:lnTo>
                      <a:pt x="8" y="171"/>
                    </a:lnTo>
                    <a:lnTo>
                      <a:pt x="5" y="171"/>
                    </a:lnTo>
                    <a:close/>
                    <a:moveTo>
                      <a:pt x="11" y="171"/>
                    </a:moveTo>
                    <a:lnTo>
                      <a:pt x="11" y="194"/>
                    </a:lnTo>
                    <a:lnTo>
                      <a:pt x="6" y="195"/>
                    </a:lnTo>
                    <a:lnTo>
                      <a:pt x="5" y="171"/>
                    </a:lnTo>
                    <a:lnTo>
                      <a:pt x="11" y="171"/>
                    </a:lnTo>
                    <a:close/>
                    <a:moveTo>
                      <a:pt x="7" y="198"/>
                    </a:moveTo>
                    <a:lnTo>
                      <a:pt x="6" y="197"/>
                    </a:lnTo>
                    <a:lnTo>
                      <a:pt x="6" y="195"/>
                    </a:lnTo>
                    <a:lnTo>
                      <a:pt x="9" y="195"/>
                    </a:lnTo>
                    <a:lnTo>
                      <a:pt x="7" y="198"/>
                    </a:lnTo>
                    <a:close/>
                    <a:moveTo>
                      <a:pt x="11" y="191"/>
                    </a:moveTo>
                    <a:lnTo>
                      <a:pt x="73" y="286"/>
                    </a:lnTo>
                    <a:lnTo>
                      <a:pt x="69" y="293"/>
                    </a:lnTo>
                    <a:lnTo>
                      <a:pt x="7" y="198"/>
                    </a:lnTo>
                    <a:lnTo>
                      <a:pt x="11" y="191"/>
                    </a:lnTo>
                    <a:close/>
                    <a:moveTo>
                      <a:pt x="73" y="286"/>
                    </a:moveTo>
                    <a:lnTo>
                      <a:pt x="75" y="289"/>
                    </a:lnTo>
                    <a:lnTo>
                      <a:pt x="73" y="293"/>
                    </a:lnTo>
                    <a:lnTo>
                      <a:pt x="71" y="290"/>
                    </a:lnTo>
                    <a:lnTo>
                      <a:pt x="73" y="286"/>
                    </a:lnTo>
                    <a:close/>
                    <a:moveTo>
                      <a:pt x="73" y="293"/>
                    </a:moveTo>
                    <a:lnTo>
                      <a:pt x="11" y="405"/>
                    </a:lnTo>
                    <a:lnTo>
                      <a:pt x="7" y="399"/>
                    </a:lnTo>
                    <a:lnTo>
                      <a:pt x="69" y="287"/>
                    </a:lnTo>
                    <a:lnTo>
                      <a:pt x="73" y="293"/>
                    </a:lnTo>
                    <a:close/>
                    <a:moveTo>
                      <a:pt x="6" y="402"/>
                    </a:moveTo>
                    <a:lnTo>
                      <a:pt x="6" y="400"/>
                    </a:lnTo>
                    <a:lnTo>
                      <a:pt x="7" y="399"/>
                    </a:lnTo>
                    <a:lnTo>
                      <a:pt x="9" y="402"/>
                    </a:lnTo>
                    <a:lnTo>
                      <a:pt x="6" y="402"/>
                    </a:lnTo>
                    <a:close/>
                    <a:moveTo>
                      <a:pt x="12" y="402"/>
                    </a:moveTo>
                    <a:lnTo>
                      <a:pt x="12" y="418"/>
                    </a:lnTo>
                    <a:lnTo>
                      <a:pt x="6" y="418"/>
                    </a:lnTo>
                    <a:lnTo>
                      <a:pt x="6" y="402"/>
                    </a:lnTo>
                    <a:lnTo>
                      <a:pt x="12" y="402"/>
                    </a:lnTo>
                    <a:close/>
                    <a:moveTo>
                      <a:pt x="7" y="421"/>
                    </a:moveTo>
                    <a:lnTo>
                      <a:pt x="6" y="420"/>
                    </a:lnTo>
                    <a:lnTo>
                      <a:pt x="6" y="418"/>
                    </a:lnTo>
                    <a:lnTo>
                      <a:pt x="9" y="418"/>
                    </a:lnTo>
                    <a:lnTo>
                      <a:pt x="7" y="421"/>
                    </a:lnTo>
                    <a:close/>
                  </a:path>
                </a:pathLst>
              </a:custGeom>
              <a:solidFill>
                <a:srgbClr val="003D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7" name="Freeform 67">
                <a:extLst>
                  <a:ext uri="{FF2B5EF4-FFF2-40B4-BE49-F238E27FC236}">
                    <a16:creationId xmlns:a16="http://schemas.microsoft.com/office/drawing/2014/main" id="{1D9576B9-6B50-4AA2-A6E1-6E95874BBF50}"/>
                  </a:ext>
                </a:extLst>
              </p:cNvPr>
              <p:cNvSpPr>
                <a:spLocks/>
              </p:cNvSpPr>
              <p:nvPr/>
            </p:nvSpPr>
            <p:spPr bwMode="auto">
              <a:xfrm>
                <a:off x="1361" y="2169"/>
                <a:ext cx="220" cy="2122"/>
              </a:xfrm>
              <a:custGeom>
                <a:avLst/>
                <a:gdLst>
                  <a:gd name="T0" fmla="*/ 2147483647 w 72"/>
                  <a:gd name="T1" fmla="*/ 2147483647 h 824"/>
                  <a:gd name="T2" fmla="*/ 2147483647 w 72"/>
                  <a:gd name="T3" fmla="*/ 2147483647 h 824"/>
                  <a:gd name="T4" fmla="*/ 2147483647 w 72"/>
                  <a:gd name="T5" fmla="*/ 2147483647 h 824"/>
                  <a:gd name="T6" fmla="*/ 2147483647 w 72"/>
                  <a:gd name="T7" fmla="*/ 2147483647 h 824"/>
                  <a:gd name="T8" fmla="*/ 2147483647 w 72"/>
                  <a:gd name="T9" fmla="*/ 2147483647 h 824"/>
                  <a:gd name="T10" fmla="*/ 2147483647 w 72"/>
                  <a:gd name="T11" fmla="*/ 2147483647 h 824"/>
                  <a:gd name="T12" fmla="*/ 2147483647 w 72"/>
                  <a:gd name="T13" fmla="*/ 2147483647 h 824"/>
                  <a:gd name="T14" fmla="*/ 2147483647 w 72"/>
                  <a:gd name="T15" fmla="*/ 2147483647 h 824"/>
                  <a:gd name="T16" fmla="*/ 0 w 72"/>
                  <a:gd name="T17" fmla="*/ 2147483647 h 824"/>
                  <a:gd name="T18" fmla="*/ 0 w 72"/>
                  <a:gd name="T19" fmla="*/ 2147483647 h 824"/>
                  <a:gd name="T20" fmla="*/ 2147483647 w 72"/>
                  <a:gd name="T21" fmla="*/ 2147483647 h 824"/>
                  <a:gd name="T22" fmla="*/ 0 w 72"/>
                  <a:gd name="T23" fmla="*/ 2147483647 h 824"/>
                  <a:gd name="T24" fmla="*/ 0 w 72"/>
                  <a:gd name="T25" fmla="*/ 2147483647 h 824"/>
                  <a:gd name="T26" fmla="*/ 2147483647 w 72"/>
                  <a:gd name="T27" fmla="*/ 2147483647 h 824"/>
                  <a:gd name="T28" fmla="*/ 0 w 72"/>
                  <a:gd name="T29" fmla="*/ 2147483647 h 824"/>
                  <a:gd name="T30" fmla="*/ 0 w 72"/>
                  <a:gd name="T31" fmla="*/ 2147483647 h 824"/>
                  <a:gd name="T32" fmla="*/ 2147483647 w 72"/>
                  <a:gd name="T33" fmla="*/ 2147483647 h 824"/>
                  <a:gd name="T34" fmla="*/ 0 w 72"/>
                  <a:gd name="T35" fmla="*/ 2147483647 h 824"/>
                  <a:gd name="T36" fmla="*/ 0 w 72"/>
                  <a:gd name="T37" fmla="*/ 2147483647 h 824"/>
                  <a:gd name="T38" fmla="*/ 2147483647 w 72"/>
                  <a:gd name="T39" fmla="*/ 2147483647 h 824"/>
                  <a:gd name="T40" fmla="*/ 2147483647 w 72"/>
                  <a:gd name="T41" fmla="*/ 0 h 824"/>
                  <a:gd name="T42" fmla="*/ 2147483647 w 72"/>
                  <a:gd name="T43" fmla="*/ 2147483647 h 824"/>
                  <a:gd name="T44" fmla="*/ 2147483647 w 72"/>
                  <a:gd name="T45" fmla="*/ 2147483647 h 824"/>
                  <a:gd name="T46" fmla="*/ 2147483647 w 72"/>
                  <a:gd name="T47" fmla="*/ 2147483647 h 824"/>
                  <a:gd name="T48" fmla="*/ 2147483647 w 72"/>
                  <a:gd name="T49" fmla="*/ 2147483647 h 824"/>
                  <a:gd name="T50" fmla="*/ 2147483647 w 72"/>
                  <a:gd name="T51" fmla="*/ 2147483647 h 8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2"/>
                  <a:gd name="T79" fmla="*/ 0 h 824"/>
                  <a:gd name="T80" fmla="*/ 72 w 72"/>
                  <a:gd name="T81" fmla="*/ 824 h 82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2" h="824">
                    <a:moveTo>
                      <a:pt x="71" y="404"/>
                    </a:moveTo>
                    <a:lnTo>
                      <a:pt x="72" y="417"/>
                    </a:lnTo>
                    <a:lnTo>
                      <a:pt x="5" y="507"/>
                    </a:lnTo>
                    <a:lnTo>
                      <a:pt x="72" y="583"/>
                    </a:lnTo>
                    <a:lnTo>
                      <a:pt x="72" y="606"/>
                    </a:lnTo>
                    <a:lnTo>
                      <a:pt x="7" y="701"/>
                    </a:lnTo>
                    <a:lnTo>
                      <a:pt x="71" y="824"/>
                    </a:lnTo>
                    <a:lnTo>
                      <a:pt x="61" y="824"/>
                    </a:lnTo>
                    <a:lnTo>
                      <a:pt x="0" y="712"/>
                    </a:lnTo>
                    <a:lnTo>
                      <a:pt x="0" y="687"/>
                    </a:lnTo>
                    <a:lnTo>
                      <a:pt x="64" y="597"/>
                    </a:lnTo>
                    <a:lnTo>
                      <a:pt x="0" y="517"/>
                    </a:lnTo>
                    <a:lnTo>
                      <a:pt x="0" y="500"/>
                    </a:lnTo>
                    <a:lnTo>
                      <a:pt x="61" y="411"/>
                    </a:lnTo>
                    <a:lnTo>
                      <a:pt x="0" y="299"/>
                    </a:lnTo>
                    <a:lnTo>
                      <a:pt x="0" y="273"/>
                    </a:lnTo>
                    <a:lnTo>
                      <a:pt x="64" y="183"/>
                    </a:lnTo>
                    <a:lnTo>
                      <a:pt x="0" y="104"/>
                    </a:lnTo>
                    <a:lnTo>
                      <a:pt x="0" y="86"/>
                    </a:lnTo>
                    <a:lnTo>
                      <a:pt x="54" y="1"/>
                    </a:lnTo>
                    <a:lnTo>
                      <a:pt x="72" y="0"/>
                    </a:lnTo>
                    <a:lnTo>
                      <a:pt x="5" y="94"/>
                    </a:lnTo>
                    <a:lnTo>
                      <a:pt x="72" y="170"/>
                    </a:lnTo>
                    <a:lnTo>
                      <a:pt x="72" y="193"/>
                    </a:lnTo>
                    <a:lnTo>
                      <a:pt x="7" y="288"/>
                    </a:lnTo>
                    <a:lnTo>
                      <a:pt x="71" y="404"/>
                    </a:lnTo>
                    <a:close/>
                  </a:path>
                </a:pathLst>
              </a:custGeom>
              <a:solidFill>
                <a:srgbClr val="EA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8" name="Freeform 68">
                <a:extLst>
                  <a:ext uri="{FF2B5EF4-FFF2-40B4-BE49-F238E27FC236}">
                    <a16:creationId xmlns:a16="http://schemas.microsoft.com/office/drawing/2014/main" id="{C4327771-19C0-41CF-A220-A0EE83699535}"/>
                  </a:ext>
                </a:extLst>
              </p:cNvPr>
              <p:cNvSpPr>
                <a:spLocks noEditPoints="1"/>
              </p:cNvSpPr>
              <p:nvPr/>
            </p:nvSpPr>
            <p:spPr bwMode="auto">
              <a:xfrm>
                <a:off x="1352" y="2157"/>
                <a:ext cx="253" cy="2147"/>
              </a:xfrm>
              <a:custGeom>
                <a:avLst/>
                <a:gdLst>
                  <a:gd name="T0" fmla="*/ 2147483647 w 83"/>
                  <a:gd name="T1" fmla="*/ 2147483647 h 834"/>
                  <a:gd name="T2" fmla="*/ 2147483647 w 83"/>
                  <a:gd name="T3" fmla="*/ 2147483647 h 834"/>
                  <a:gd name="T4" fmla="*/ 2147483647 w 83"/>
                  <a:gd name="T5" fmla="*/ 2147483647 h 834"/>
                  <a:gd name="T6" fmla="*/ 2147483647 w 83"/>
                  <a:gd name="T7" fmla="*/ 2147483647 h 834"/>
                  <a:gd name="T8" fmla="*/ 2147483647 w 83"/>
                  <a:gd name="T9" fmla="*/ 2147483647 h 834"/>
                  <a:gd name="T10" fmla="*/ 2147483647 w 83"/>
                  <a:gd name="T11" fmla="*/ 2147483647 h 834"/>
                  <a:gd name="T12" fmla="*/ 2147483647 w 83"/>
                  <a:gd name="T13" fmla="*/ 2147483647 h 834"/>
                  <a:gd name="T14" fmla="*/ 2147483647 w 83"/>
                  <a:gd name="T15" fmla="*/ 2147483647 h 834"/>
                  <a:gd name="T16" fmla="*/ 2147483647 w 83"/>
                  <a:gd name="T17" fmla="*/ 2147483647 h 834"/>
                  <a:gd name="T18" fmla="*/ 2147483647 w 83"/>
                  <a:gd name="T19" fmla="*/ 2147483647 h 834"/>
                  <a:gd name="T20" fmla="*/ 2147483647 w 83"/>
                  <a:gd name="T21" fmla="*/ 2147483647 h 834"/>
                  <a:gd name="T22" fmla="*/ 2147483647 w 83"/>
                  <a:gd name="T23" fmla="*/ 2147483647 h 834"/>
                  <a:gd name="T24" fmla="*/ 2147483647 w 83"/>
                  <a:gd name="T25" fmla="*/ 2147483647 h 834"/>
                  <a:gd name="T26" fmla="*/ 2147483647 w 83"/>
                  <a:gd name="T27" fmla="*/ 2147483647 h 834"/>
                  <a:gd name="T28" fmla="*/ 2147483647 w 83"/>
                  <a:gd name="T29" fmla="*/ 2147483647 h 834"/>
                  <a:gd name="T30" fmla="*/ 2147483647 w 83"/>
                  <a:gd name="T31" fmla="*/ 2147483647 h 834"/>
                  <a:gd name="T32" fmla="*/ 2147483647 w 83"/>
                  <a:gd name="T33" fmla="*/ 2147483647 h 834"/>
                  <a:gd name="T34" fmla="*/ 0 w 83"/>
                  <a:gd name="T35" fmla="*/ 2147483647 h 834"/>
                  <a:gd name="T36" fmla="*/ 0 w 83"/>
                  <a:gd name="T37" fmla="*/ 2147483647 h 834"/>
                  <a:gd name="T38" fmla="*/ 0 w 83"/>
                  <a:gd name="T39" fmla="*/ 2147483647 h 834"/>
                  <a:gd name="T40" fmla="*/ 2147483647 w 83"/>
                  <a:gd name="T41" fmla="*/ 2147483647 h 834"/>
                  <a:gd name="T42" fmla="*/ 2147483647 w 83"/>
                  <a:gd name="T43" fmla="*/ 2147483647 h 834"/>
                  <a:gd name="T44" fmla="*/ 2147483647 w 83"/>
                  <a:gd name="T45" fmla="*/ 2147483647 h 834"/>
                  <a:gd name="T46" fmla="*/ 2147483647 w 83"/>
                  <a:gd name="T47" fmla="*/ 2147483647 h 834"/>
                  <a:gd name="T48" fmla="*/ 2147483647 w 83"/>
                  <a:gd name="T49" fmla="*/ 2147483647 h 834"/>
                  <a:gd name="T50" fmla="*/ 2147483647 w 83"/>
                  <a:gd name="T51" fmla="*/ 2147483647 h 834"/>
                  <a:gd name="T52" fmla="*/ 0 w 83"/>
                  <a:gd name="T53" fmla="*/ 2147483647 h 834"/>
                  <a:gd name="T54" fmla="*/ 0 w 83"/>
                  <a:gd name="T55" fmla="*/ 2147483647 h 834"/>
                  <a:gd name="T56" fmla="*/ 0 w 83"/>
                  <a:gd name="T57" fmla="*/ 2147483647 h 834"/>
                  <a:gd name="T58" fmla="*/ 0 w 83"/>
                  <a:gd name="T59" fmla="*/ 2147483647 h 834"/>
                  <a:gd name="T60" fmla="*/ 2147483647 w 83"/>
                  <a:gd name="T61" fmla="*/ 2147483647 h 834"/>
                  <a:gd name="T62" fmla="*/ 2147483647 w 83"/>
                  <a:gd name="T63" fmla="*/ 2147483647 h 834"/>
                  <a:gd name="T64" fmla="*/ 0 w 83"/>
                  <a:gd name="T65" fmla="*/ 2147483647 h 834"/>
                  <a:gd name="T66" fmla="*/ 0 w 83"/>
                  <a:gd name="T67" fmla="*/ 2147483647 h 834"/>
                  <a:gd name="T68" fmla="*/ 0 w 83"/>
                  <a:gd name="T69" fmla="*/ 2147483647 h 834"/>
                  <a:gd name="T70" fmla="*/ 2147483647 w 83"/>
                  <a:gd name="T71" fmla="*/ 2147483647 h 834"/>
                  <a:gd name="T72" fmla="*/ 2147483647 w 83"/>
                  <a:gd name="T73" fmla="*/ 2147483647 h 834"/>
                  <a:gd name="T74" fmla="*/ 2147483647 w 83"/>
                  <a:gd name="T75" fmla="*/ 2147483647 h 834"/>
                  <a:gd name="T76" fmla="*/ 2147483647 w 83"/>
                  <a:gd name="T77" fmla="*/ 2147483647 h 834"/>
                  <a:gd name="T78" fmla="*/ 2147483647 w 83"/>
                  <a:gd name="T79" fmla="*/ 2147483647 h 834"/>
                  <a:gd name="T80" fmla="*/ 2147483647 w 83"/>
                  <a:gd name="T81" fmla="*/ 2147483647 h 834"/>
                  <a:gd name="T82" fmla="*/ 0 w 83"/>
                  <a:gd name="T83" fmla="*/ 2147483647 h 834"/>
                  <a:gd name="T84" fmla="*/ 0 w 83"/>
                  <a:gd name="T85" fmla="*/ 2147483647 h 834"/>
                  <a:gd name="T86" fmla="*/ 0 w 83"/>
                  <a:gd name="T87" fmla="*/ 2147483647 h 834"/>
                  <a:gd name="T88" fmla="*/ 0 w 83"/>
                  <a:gd name="T89" fmla="*/ 2147483647 h 834"/>
                  <a:gd name="T90" fmla="*/ 2147483647 w 83"/>
                  <a:gd name="T91" fmla="*/ 2147483647 h 834"/>
                  <a:gd name="T92" fmla="*/ 2147483647 w 83"/>
                  <a:gd name="T93" fmla="*/ 2147483647 h 834"/>
                  <a:gd name="T94" fmla="*/ 2147483647 w 83"/>
                  <a:gd name="T95" fmla="*/ 0 h 834"/>
                  <a:gd name="T96" fmla="*/ 2147483647 w 83"/>
                  <a:gd name="T97" fmla="*/ 0 h 834"/>
                  <a:gd name="T98" fmla="*/ 2147483647 w 83"/>
                  <a:gd name="T99" fmla="*/ 0 h 834"/>
                  <a:gd name="T100" fmla="*/ 2147483647 w 83"/>
                  <a:gd name="T101" fmla="*/ 2147483647 h 834"/>
                  <a:gd name="T102" fmla="*/ 2147483647 w 83"/>
                  <a:gd name="T103" fmla="*/ 2147483647 h 834"/>
                  <a:gd name="T104" fmla="*/ 2147483647 w 83"/>
                  <a:gd name="T105" fmla="*/ 2147483647 h 834"/>
                  <a:gd name="T106" fmla="*/ 2147483647 w 83"/>
                  <a:gd name="T107" fmla="*/ 2147483647 h 834"/>
                  <a:gd name="T108" fmla="*/ 2147483647 w 83"/>
                  <a:gd name="T109" fmla="*/ 2147483647 h 834"/>
                  <a:gd name="T110" fmla="*/ 2147483647 w 83"/>
                  <a:gd name="T111" fmla="*/ 2147483647 h 834"/>
                  <a:gd name="T112" fmla="*/ 2147483647 w 83"/>
                  <a:gd name="T113" fmla="*/ 2147483647 h 834"/>
                  <a:gd name="T114" fmla="*/ 2147483647 w 83"/>
                  <a:gd name="T115" fmla="*/ 2147483647 h 834"/>
                  <a:gd name="T116" fmla="*/ 2147483647 w 83"/>
                  <a:gd name="T117" fmla="*/ 2147483647 h 834"/>
                  <a:gd name="T118" fmla="*/ 2147483647 w 83"/>
                  <a:gd name="T119" fmla="*/ 2147483647 h 834"/>
                  <a:gd name="T120" fmla="*/ 2147483647 w 83"/>
                  <a:gd name="T121" fmla="*/ 2147483647 h 834"/>
                  <a:gd name="T122" fmla="*/ 2147483647 w 83"/>
                  <a:gd name="T123" fmla="*/ 2147483647 h 8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3"/>
                  <a:gd name="T187" fmla="*/ 0 h 834"/>
                  <a:gd name="T188" fmla="*/ 83 w 83"/>
                  <a:gd name="T189" fmla="*/ 834 h 83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3" h="834">
                    <a:moveTo>
                      <a:pt x="77" y="408"/>
                    </a:moveTo>
                    <a:lnTo>
                      <a:pt x="78" y="421"/>
                    </a:lnTo>
                    <a:lnTo>
                      <a:pt x="72" y="422"/>
                    </a:lnTo>
                    <a:lnTo>
                      <a:pt x="71" y="409"/>
                    </a:lnTo>
                    <a:lnTo>
                      <a:pt x="77" y="408"/>
                    </a:lnTo>
                    <a:close/>
                    <a:moveTo>
                      <a:pt x="78" y="421"/>
                    </a:moveTo>
                    <a:lnTo>
                      <a:pt x="78" y="424"/>
                    </a:lnTo>
                    <a:lnTo>
                      <a:pt x="77" y="425"/>
                    </a:lnTo>
                    <a:lnTo>
                      <a:pt x="75" y="422"/>
                    </a:lnTo>
                    <a:lnTo>
                      <a:pt x="78" y="421"/>
                    </a:lnTo>
                    <a:close/>
                    <a:moveTo>
                      <a:pt x="77" y="425"/>
                    </a:moveTo>
                    <a:lnTo>
                      <a:pt x="10" y="516"/>
                    </a:lnTo>
                    <a:lnTo>
                      <a:pt x="7" y="509"/>
                    </a:lnTo>
                    <a:lnTo>
                      <a:pt x="73" y="418"/>
                    </a:lnTo>
                    <a:lnTo>
                      <a:pt x="77" y="425"/>
                    </a:lnTo>
                    <a:close/>
                    <a:moveTo>
                      <a:pt x="7" y="516"/>
                    </a:moveTo>
                    <a:lnTo>
                      <a:pt x="4" y="513"/>
                    </a:lnTo>
                    <a:lnTo>
                      <a:pt x="7" y="509"/>
                    </a:lnTo>
                    <a:lnTo>
                      <a:pt x="8" y="512"/>
                    </a:lnTo>
                    <a:lnTo>
                      <a:pt x="7" y="516"/>
                    </a:lnTo>
                    <a:close/>
                    <a:moveTo>
                      <a:pt x="10" y="508"/>
                    </a:moveTo>
                    <a:lnTo>
                      <a:pt x="77" y="584"/>
                    </a:lnTo>
                    <a:lnTo>
                      <a:pt x="73" y="592"/>
                    </a:lnTo>
                    <a:lnTo>
                      <a:pt x="7" y="516"/>
                    </a:lnTo>
                    <a:lnTo>
                      <a:pt x="10" y="508"/>
                    </a:lnTo>
                    <a:close/>
                    <a:moveTo>
                      <a:pt x="77" y="584"/>
                    </a:moveTo>
                    <a:lnTo>
                      <a:pt x="78" y="585"/>
                    </a:lnTo>
                    <a:lnTo>
                      <a:pt x="78" y="588"/>
                    </a:lnTo>
                    <a:lnTo>
                      <a:pt x="75" y="588"/>
                    </a:lnTo>
                    <a:lnTo>
                      <a:pt x="77" y="584"/>
                    </a:lnTo>
                    <a:close/>
                    <a:moveTo>
                      <a:pt x="78" y="588"/>
                    </a:moveTo>
                    <a:lnTo>
                      <a:pt x="78" y="611"/>
                    </a:lnTo>
                    <a:lnTo>
                      <a:pt x="72" y="611"/>
                    </a:lnTo>
                    <a:lnTo>
                      <a:pt x="72" y="588"/>
                    </a:lnTo>
                    <a:lnTo>
                      <a:pt x="78" y="588"/>
                    </a:lnTo>
                    <a:close/>
                    <a:moveTo>
                      <a:pt x="78" y="611"/>
                    </a:moveTo>
                    <a:lnTo>
                      <a:pt x="78" y="613"/>
                    </a:lnTo>
                    <a:lnTo>
                      <a:pt x="77" y="615"/>
                    </a:lnTo>
                    <a:lnTo>
                      <a:pt x="75" y="611"/>
                    </a:lnTo>
                    <a:lnTo>
                      <a:pt x="78" y="611"/>
                    </a:lnTo>
                    <a:close/>
                    <a:moveTo>
                      <a:pt x="77" y="615"/>
                    </a:moveTo>
                    <a:lnTo>
                      <a:pt x="12" y="710"/>
                    </a:lnTo>
                    <a:lnTo>
                      <a:pt x="8" y="703"/>
                    </a:lnTo>
                    <a:lnTo>
                      <a:pt x="73" y="607"/>
                    </a:lnTo>
                    <a:lnTo>
                      <a:pt x="77" y="615"/>
                    </a:lnTo>
                    <a:close/>
                    <a:moveTo>
                      <a:pt x="8" y="710"/>
                    </a:moveTo>
                    <a:lnTo>
                      <a:pt x="6" y="706"/>
                    </a:lnTo>
                    <a:lnTo>
                      <a:pt x="8" y="703"/>
                    </a:lnTo>
                    <a:lnTo>
                      <a:pt x="10" y="706"/>
                    </a:lnTo>
                    <a:lnTo>
                      <a:pt x="8" y="710"/>
                    </a:lnTo>
                    <a:close/>
                    <a:moveTo>
                      <a:pt x="12" y="703"/>
                    </a:moveTo>
                    <a:lnTo>
                      <a:pt x="76" y="826"/>
                    </a:lnTo>
                    <a:lnTo>
                      <a:pt x="71" y="832"/>
                    </a:lnTo>
                    <a:lnTo>
                      <a:pt x="8" y="710"/>
                    </a:lnTo>
                    <a:lnTo>
                      <a:pt x="12" y="703"/>
                    </a:lnTo>
                    <a:close/>
                    <a:moveTo>
                      <a:pt x="76" y="826"/>
                    </a:moveTo>
                    <a:lnTo>
                      <a:pt x="80" y="834"/>
                    </a:lnTo>
                    <a:lnTo>
                      <a:pt x="73" y="834"/>
                    </a:lnTo>
                    <a:lnTo>
                      <a:pt x="74" y="829"/>
                    </a:lnTo>
                    <a:lnTo>
                      <a:pt x="76" y="826"/>
                    </a:lnTo>
                    <a:close/>
                    <a:moveTo>
                      <a:pt x="73" y="834"/>
                    </a:moveTo>
                    <a:lnTo>
                      <a:pt x="64" y="833"/>
                    </a:lnTo>
                    <a:lnTo>
                      <a:pt x="64" y="824"/>
                    </a:lnTo>
                    <a:lnTo>
                      <a:pt x="74" y="825"/>
                    </a:lnTo>
                    <a:lnTo>
                      <a:pt x="73" y="834"/>
                    </a:lnTo>
                    <a:close/>
                    <a:moveTo>
                      <a:pt x="64" y="833"/>
                    </a:moveTo>
                    <a:lnTo>
                      <a:pt x="62" y="833"/>
                    </a:lnTo>
                    <a:lnTo>
                      <a:pt x="61" y="832"/>
                    </a:lnTo>
                    <a:lnTo>
                      <a:pt x="64" y="829"/>
                    </a:lnTo>
                    <a:lnTo>
                      <a:pt x="64" y="833"/>
                    </a:lnTo>
                    <a:close/>
                    <a:moveTo>
                      <a:pt x="61" y="832"/>
                    </a:moveTo>
                    <a:lnTo>
                      <a:pt x="0" y="721"/>
                    </a:lnTo>
                    <a:lnTo>
                      <a:pt x="5" y="714"/>
                    </a:lnTo>
                    <a:lnTo>
                      <a:pt x="66" y="826"/>
                    </a:lnTo>
                    <a:lnTo>
                      <a:pt x="61" y="832"/>
                    </a:lnTo>
                    <a:close/>
                    <a:moveTo>
                      <a:pt x="0" y="721"/>
                    </a:moveTo>
                    <a:lnTo>
                      <a:pt x="0" y="719"/>
                    </a:lnTo>
                    <a:lnTo>
                      <a:pt x="0" y="717"/>
                    </a:lnTo>
                    <a:lnTo>
                      <a:pt x="3" y="717"/>
                    </a:lnTo>
                    <a:lnTo>
                      <a:pt x="0" y="721"/>
                    </a:lnTo>
                    <a:close/>
                    <a:moveTo>
                      <a:pt x="0" y="717"/>
                    </a:moveTo>
                    <a:lnTo>
                      <a:pt x="0" y="692"/>
                    </a:lnTo>
                    <a:lnTo>
                      <a:pt x="5" y="692"/>
                    </a:lnTo>
                    <a:lnTo>
                      <a:pt x="5" y="717"/>
                    </a:lnTo>
                    <a:lnTo>
                      <a:pt x="0" y="717"/>
                    </a:lnTo>
                    <a:close/>
                    <a:moveTo>
                      <a:pt x="0" y="692"/>
                    </a:moveTo>
                    <a:lnTo>
                      <a:pt x="0" y="689"/>
                    </a:lnTo>
                    <a:lnTo>
                      <a:pt x="1" y="688"/>
                    </a:lnTo>
                    <a:lnTo>
                      <a:pt x="3" y="692"/>
                    </a:lnTo>
                    <a:lnTo>
                      <a:pt x="0" y="692"/>
                    </a:lnTo>
                    <a:close/>
                    <a:moveTo>
                      <a:pt x="1" y="688"/>
                    </a:moveTo>
                    <a:lnTo>
                      <a:pt x="66" y="598"/>
                    </a:lnTo>
                    <a:lnTo>
                      <a:pt x="69" y="605"/>
                    </a:lnTo>
                    <a:lnTo>
                      <a:pt x="4" y="695"/>
                    </a:lnTo>
                    <a:lnTo>
                      <a:pt x="1" y="688"/>
                    </a:lnTo>
                    <a:close/>
                    <a:moveTo>
                      <a:pt x="69" y="598"/>
                    </a:moveTo>
                    <a:lnTo>
                      <a:pt x="72" y="602"/>
                    </a:lnTo>
                    <a:lnTo>
                      <a:pt x="69" y="605"/>
                    </a:lnTo>
                    <a:lnTo>
                      <a:pt x="67" y="602"/>
                    </a:lnTo>
                    <a:lnTo>
                      <a:pt x="69" y="598"/>
                    </a:lnTo>
                    <a:close/>
                    <a:moveTo>
                      <a:pt x="66" y="606"/>
                    </a:moveTo>
                    <a:lnTo>
                      <a:pt x="1" y="526"/>
                    </a:lnTo>
                    <a:lnTo>
                      <a:pt x="4" y="518"/>
                    </a:lnTo>
                    <a:lnTo>
                      <a:pt x="69" y="598"/>
                    </a:lnTo>
                    <a:lnTo>
                      <a:pt x="66" y="606"/>
                    </a:lnTo>
                    <a:close/>
                    <a:moveTo>
                      <a:pt x="1" y="526"/>
                    </a:moveTo>
                    <a:lnTo>
                      <a:pt x="0" y="524"/>
                    </a:lnTo>
                    <a:lnTo>
                      <a:pt x="0" y="522"/>
                    </a:lnTo>
                    <a:lnTo>
                      <a:pt x="3" y="522"/>
                    </a:lnTo>
                    <a:lnTo>
                      <a:pt x="1" y="526"/>
                    </a:lnTo>
                    <a:close/>
                    <a:moveTo>
                      <a:pt x="0" y="522"/>
                    </a:moveTo>
                    <a:lnTo>
                      <a:pt x="0" y="505"/>
                    </a:lnTo>
                    <a:lnTo>
                      <a:pt x="5" y="505"/>
                    </a:lnTo>
                    <a:lnTo>
                      <a:pt x="5" y="522"/>
                    </a:lnTo>
                    <a:lnTo>
                      <a:pt x="0" y="522"/>
                    </a:lnTo>
                    <a:close/>
                    <a:moveTo>
                      <a:pt x="0" y="505"/>
                    </a:moveTo>
                    <a:lnTo>
                      <a:pt x="0" y="503"/>
                    </a:lnTo>
                    <a:lnTo>
                      <a:pt x="1" y="501"/>
                    </a:lnTo>
                    <a:lnTo>
                      <a:pt x="3" y="505"/>
                    </a:lnTo>
                    <a:lnTo>
                      <a:pt x="0" y="505"/>
                    </a:lnTo>
                    <a:close/>
                    <a:moveTo>
                      <a:pt x="1" y="501"/>
                    </a:moveTo>
                    <a:lnTo>
                      <a:pt x="62" y="413"/>
                    </a:lnTo>
                    <a:lnTo>
                      <a:pt x="66" y="420"/>
                    </a:lnTo>
                    <a:lnTo>
                      <a:pt x="5" y="508"/>
                    </a:lnTo>
                    <a:lnTo>
                      <a:pt x="1" y="501"/>
                    </a:lnTo>
                    <a:close/>
                    <a:moveTo>
                      <a:pt x="66" y="413"/>
                    </a:moveTo>
                    <a:lnTo>
                      <a:pt x="68" y="417"/>
                    </a:lnTo>
                    <a:lnTo>
                      <a:pt x="66" y="420"/>
                    </a:lnTo>
                    <a:lnTo>
                      <a:pt x="64" y="416"/>
                    </a:lnTo>
                    <a:lnTo>
                      <a:pt x="66" y="413"/>
                    </a:lnTo>
                    <a:close/>
                    <a:moveTo>
                      <a:pt x="62" y="419"/>
                    </a:moveTo>
                    <a:lnTo>
                      <a:pt x="0" y="307"/>
                    </a:lnTo>
                    <a:lnTo>
                      <a:pt x="5" y="301"/>
                    </a:lnTo>
                    <a:lnTo>
                      <a:pt x="66" y="413"/>
                    </a:lnTo>
                    <a:lnTo>
                      <a:pt x="62" y="419"/>
                    </a:lnTo>
                    <a:close/>
                    <a:moveTo>
                      <a:pt x="0" y="307"/>
                    </a:moveTo>
                    <a:lnTo>
                      <a:pt x="0" y="306"/>
                    </a:lnTo>
                    <a:lnTo>
                      <a:pt x="0" y="304"/>
                    </a:lnTo>
                    <a:lnTo>
                      <a:pt x="3" y="304"/>
                    </a:lnTo>
                    <a:lnTo>
                      <a:pt x="0" y="307"/>
                    </a:lnTo>
                    <a:close/>
                    <a:moveTo>
                      <a:pt x="0" y="304"/>
                    </a:moveTo>
                    <a:lnTo>
                      <a:pt x="0" y="278"/>
                    </a:lnTo>
                    <a:lnTo>
                      <a:pt x="5" y="278"/>
                    </a:lnTo>
                    <a:lnTo>
                      <a:pt x="5" y="304"/>
                    </a:lnTo>
                    <a:lnTo>
                      <a:pt x="0" y="304"/>
                    </a:lnTo>
                    <a:close/>
                    <a:moveTo>
                      <a:pt x="0" y="278"/>
                    </a:moveTo>
                    <a:lnTo>
                      <a:pt x="0" y="276"/>
                    </a:lnTo>
                    <a:lnTo>
                      <a:pt x="1" y="275"/>
                    </a:lnTo>
                    <a:lnTo>
                      <a:pt x="3" y="278"/>
                    </a:lnTo>
                    <a:lnTo>
                      <a:pt x="0" y="278"/>
                    </a:lnTo>
                    <a:close/>
                    <a:moveTo>
                      <a:pt x="1" y="275"/>
                    </a:moveTo>
                    <a:lnTo>
                      <a:pt x="66" y="185"/>
                    </a:lnTo>
                    <a:lnTo>
                      <a:pt x="69" y="192"/>
                    </a:lnTo>
                    <a:lnTo>
                      <a:pt x="4" y="282"/>
                    </a:lnTo>
                    <a:lnTo>
                      <a:pt x="1" y="275"/>
                    </a:lnTo>
                    <a:close/>
                    <a:moveTo>
                      <a:pt x="69" y="185"/>
                    </a:moveTo>
                    <a:lnTo>
                      <a:pt x="72" y="188"/>
                    </a:lnTo>
                    <a:lnTo>
                      <a:pt x="69" y="192"/>
                    </a:lnTo>
                    <a:lnTo>
                      <a:pt x="67" y="188"/>
                    </a:lnTo>
                    <a:lnTo>
                      <a:pt x="69" y="185"/>
                    </a:lnTo>
                    <a:close/>
                    <a:moveTo>
                      <a:pt x="66" y="192"/>
                    </a:moveTo>
                    <a:lnTo>
                      <a:pt x="1" y="113"/>
                    </a:lnTo>
                    <a:lnTo>
                      <a:pt x="4" y="105"/>
                    </a:lnTo>
                    <a:lnTo>
                      <a:pt x="69" y="185"/>
                    </a:lnTo>
                    <a:lnTo>
                      <a:pt x="66" y="192"/>
                    </a:lnTo>
                    <a:close/>
                    <a:moveTo>
                      <a:pt x="1" y="113"/>
                    </a:moveTo>
                    <a:lnTo>
                      <a:pt x="0" y="111"/>
                    </a:lnTo>
                    <a:lnTo>
                      <a:pt x="0" y="109"/>
                    </a:lnTo>
                    <a:lnTo>
                      <a:pt x="3" y="109"/>
                    </a:lnTo>
                    <a:lnTo>
                      <a:pt x="1" y="113"/>
                    </a:lnTo>
                    <a:close/>
                    <a:moveTo>
                      <a:pt x="0" y="109"/>
                    </a:moveTo>
                    <a:lnTo>
                      <a:pt x="0" y="91"/>
                    </a:lnTo>
                    <a:lnTo>
                      <a:pt x="5" y="91"/>
                    </a:lnTo>
                    <a:lnTo>
                      <a:pt x="5" y="109"/>
                    </a:lnTo>
                    <a:lnTo>
                      <a:pt x="0" y="109"/>
                    </a:lnTo>
                    <a:close/>
                    <a:moveTo>
                      <a:pt x="0" y="91"/>
                    </a:moveTo>
                    <a:lnTo>
                      <a:pt x="0" y="89"/>
                    </a:lnTo>
                    <a:lnTo>
                      <a:pt x="0" y="88"/>
                    </a:lnTo>
                    <a:lnTo>
                      <a:pt x="3" y="91"/>
                    </a:lnTo>
                    <a:lnTo>
                      <a:pt x="0" y="91"/>
                    </a:lnTo>
                    <a:close/>
                    <a:moveTo>
                      <a:pt x="0" y="88"/>
                    </a:moveTo>
                    <a:lnTo>
                      <a:pt x="55" y="2"/>
                    </a:lnTo>
                    <a:lnTo>
                      <a:pt x="59" y="9"/>
                    </a:lnTo>
                    <a:lnTo>
                      <a:pt x="5" y="95"/>
                    </a:lnTo>
                    <a:lnTo>
                      <a:pt x="0" y="88"/>
                    </a:lnTo>
                    <a:close/>
                    <a:moveTo>
                      <a:pt x="55" y="2"/>
                    </a:moveTo>
                    <a:lnTo>
                      <a:pt x="55" y="1"/>
                    </a:lnTo>
                    <a:lnTo>
                      <a:pt x="57" y="1"/>
                    </a:lnTo>
                    <a:lnTo>
                      <a:pt x="57" y="6"/>
                    </a:lnTo>
                    <a:lnTo>
                      <a:pt x="55" y="2"/>
                    </a:lnTo>
                    <a:close/>
                    <a:moveTo>
                      <a:pt x="57" y="1"/>
                    </a:moveTo>
                    <a:lnTo>
                      <a:pt x="75" y="0"/>
                    </a:lnTo>
                    <a:lnTo>
                      <a:pt x="75" y="10"/>
                    </a:lnTo>
                    <a:lnTo>
                      <a:pt x="57" y="10"/>
                    </a:lnTo>
                    <a:lnTo>
                      <a:pt x="57" y="1"/>
                    </a:lnTo>
                    <a:close/>
                    <a:moveTo>
                      <a:pt x="75" y="0"/>
                    </a:moveTo>
                    <a:lnTo>
                      <a:pt x="83" y="0"/>
                    </a:lnTo>
                    <a:lnTo>
                      <a:pt x="77" y="8"/>
                    </a:lnTo>
                    <a:lnTo>
                      <a:pt x="75" y="5"/>
                    </a:lnTo>
                    <a:lnTo>
                      <a:pt x="75" y="0"/>
                    </a:lnTo>
                    <a:close/>
                    <a:moveTo>
                      <a:pt x="77" y="8"/>
                    </a:moveTo>
                    <a:lnTo>
                      <a:pt x="10" y="102"/>
                    </a:lnTo>
                    <a:lnTo>
                      <a:pt x="6" y="95"/>
                    </a:lnTo>
                    <a:lnTo>
                      <a:pt x="73" y="1"/>
                    </a:lnTo>
                    <a:lnTo>
                      <a:pt x="77" y="8"/>
                    </a:lnTo>
                    <a:close/>
                    <a:moveTo>
                      <a:pt x="7" y="103"/>
                    </a:moveTo>
                    <a:lnTo>
                      <a:pt x="4" y="99"/>
                    </a:lnTo>
                    <a:lnTo>
                      <a:pt x="6" y="95"/>
                    </a:lnTo>
                    <a:lnTo>
                      <a:pt x="8" y="99"/>
                    </a:lnTo>
                    <a:lnTo>
                      <a:pt x="7" y="103"/>
                    </a:lnTo>
                    <a:close/>
                    <a:moveTo>
                      <a:pt x="10" y="95"/>
                    </a:moveTo>
                    <a:lnTo>
                      <a:pt x="77" y="171"/>
                    </a:lnTo>
                    <a:lnTo>
                      <a:pt x="73" y="178"/>
                    </a:lnTo>
                    <a:lnTo>
                      <a:pt x="7" y="103"/>
                    </a:lnTo>
                    <a:lnTo>
                      <a:pt x="10" y="95"/>
                    </a:lnTo>
                    <a:close/>
                    <a:moveTo>
                      <a:pt x="77" y="171"/>
                    </a:moveTo>
                    <a:lnTo>
                      <a:pt x="78" y="172"/>
                    </a:lnTo>
                    <a:lnTo>
                      <a:pt x="78" y="175"/>
                    </a:lnTo>
                    <a:lnTo>
                      <a:pt x="75" y="175"/>
                    </a:lnTo>
                    <a:lnTo>
                      <a:pt x="77" y="171"/>
                    </a:lnTo>
                    <a:close/>
                    <a:moveTo>
                      <a:pt x="78" y="175"/>
                    </a:moveTo>
                    <a:lnTo>
                      <a:pt x="78" y="198"/>
                    </a:lnTo>
                    <a:lnTo>
                      <a:pt x="72" y="198"/>
                    </a:lnTo>
                    <a:lnTo>
                      <a:pt x="72" y="174"/>
                    </a:lnTo>
                    <a:lnTo>
                      <a:pt x="78" y="175"/>
                    </a:lnTo>
                    <a:close/>
                    <a:moveTo>
                      <a:pt x="78" y="198"/>
                    </a:moveTo>
                    <a:lnTo>
                      <a:pt x="78" y="200"/>
                    </a:lnTo>
                    <a:lnTo>
                      <a:pt x="77" y="201"/>
                    </a:lnTo>
                    <a:lnTo>
                      <a:pt x="75" y="198"/>
                    </a:lnTo>
                    <a:lnTo>
                      <a:pt x="78" y="198"/>
                    </a:lnTo>
                    <a:close/>
                    <a:moveTo>
                      <a:pt x="77" y="201"/>
                    </a:moveTo>
                    <a:lnTo>
                      <a:pt x="12" y="297"/>
                    </a:lnTo>
                    <a:lnTo>
                      <a:pt x="8" y="290"/>
                    </a:lnTo>
                    <a:lnTo>
                      <a:pt x="73" y="194"/>
                    </a:lnTo>
                    <a:lnTo>
                      <a:pt x="77" y="201"/>
                    </a:lnTo>
                    <a:close/>
                    <a:moveTo>
                      <a:pt x="8" y="296"/>
                    </a:moveTo>
                    <a:lnTo>
                      <a:pt x="6" y="293"/>
                    </a:lnTo>
                    <a:lnTo>
                      <a:pt x="8" y="290"/>
                    </a:lnTo>
                    <a:lnTo>
                      <a:pt x="10" y="293"/>
                    </a:lnTo>
                    <a:lnTo>
                      <a:pt x="8" y="296"/>
                    </a:lnTo>
                    <a:close/>
                    <a:moveTo>
                      <a:pt x="12" y="290"/>
                    </a:moveTo>
                    <a:lnTo>
                      <a:pt x="76" y="406"/>
                    </a:lnTo>
                    <a:lnTo>
                      <a:pt x="72" y="412"/>
                    </a:lnTo>
                    <a:lnTo>
                      <a:pt x="8" y="296"/>
                    </a:lnTo>
                    <a:lnTo>
                      <a:pt x="12" y="290"/>
                    </a:lnTo>
                    <a:close/>
                    <a:moveTo>
                      <a:pt x="76" y="406"/>
                    </a:moveTo>
                    <a:lnTo>
                      <a:pt x="77" y="407"/>
                    </a:lnTo>
                    <a:lnTo>
                      <a:pt x="77" y="408"/>
                    </a:lnTo>
                    <a:lnTo>
                      <a:pt x="74" y="409"/>
                    </a:lnTo>
                    <a:lnTo>
                      <a:pt x="76" y="406"/>
                    </a:lnTo>
                    <a:close/>
                  </a:path>
                </a:pathLst>
              </a:custGeom>
              <a:solidFill>
                <a:srgbClr val="003D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pic>
          <p:nvPicPr>
            <p:cNvPr id="9" name="Picture 70" descr="big5">
              <a:extLst>
                <a:ext uri="{FF2B5EF4-FFF2-40B4-BE49-F238E27FC236}">
                  <a16:creationId xmlns:a16="http://schemas.microsoft.com/office/drawing/2014/main" id="{1C8D386C-D395-4C64-981D-F9E1F8091D3E}"/>
                </a:ext>
              </a:extLst>
            </p:cNvPr>
            <p:cNvPicPr>
              <a:picLocks noChangeAspect="1" noChangeArrowheads="1"/>
            </p:cNvPicPr>
            <p:nvPr/>
          </p:nvPicPr>
          <p:blipFill>
            <a:blip r:embed="rId3" cstate="print"/>
            <a:srcRect/>
            <a:stretch>
              <a:fillRect/>
            </a:stretch>
          </p:blipFill>
          <p:spPr bwMode="auto">
            <a:xfrm>
              <a:off x="-6920" y="1209300"/>
              <a:ext cx="1547051" cy="1182275"/>
            </a:xfrm>
            <a:prstGeom prst="rect">
              <a:avLst/>
            </a:prstGeom>
            <a:noFill/>
          </p:spPr>
        </p:pic>
        <p:pic>
          <p:nvPicPr>
            <p:cNvPr id="11" name="Picture 10" descr="http://t3.gstatic.com/images?q=tbn:ANd9GcTjPF-E82--kNc3GIH7GwW4wcVBL9R425wEkmU0QPeoxt2C5Se96w">
              <a:hlinkClick r:id="rId4"/>
              <a:extLst>
                <a:ext uri="{FF2B5EF4-FFF2-40B4-BE49-F238E27FC236}">
                  <a16:creationId xmlns:a16="http://schemas.microsoft.com/office/drawing/2014/main" id="{9AE07B35-F373-4186-97B8-16CDAE0A942B}"/>
                </a:ext>
              </a:extLst>
            </p:cNvPr>
            <p:cNvPicPr/>
            <p:nvPr/>
          </p:nvPicPr>
          <p:blipFill>
            <a:blip r:embed="rId5"/>
            <a:srcRect/>
            <a:stretch>
              <a:fillRect/>
            </a:stretch>
          </p:blipFill>
          <p:spPr bwMode="auto">
            <a:xfrm>
              <a:off x="0" y="5684838"/>
              <a:ext cx="1541369" cy="1173162"/>
            </a:xfrm>
            <a:prstGeom prst="rect">
              <a:avLst/>
            </a:prstGeom>
            <a:noFill/>
          </p:spPr>
        </p:pic>
        <p:pic>
          <p:nvPicPr>
            <p:cNvPr id="12" name="Picture 11" descr="024">
              <a:extLst>
                <a:ext uri="{FF2B5EF4-FFF2-40B4-BE49-F238E27FC236}">
                  <a16:creationId xmlns:a16="http://schemas.microsoft.com/office/drawing/2014/main" id="{A550B666-422D-4009-893D-FA82C983D017}"/>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3586239"/>
              <a:ext cx="1539586" cy="949249"/>
            </a:xfrm>
            <a:prstGeom prst="rect">
              <a:avLst/>
            </a:prstGeom>
            <a:noFill/>
            <a:ln>
              <a:noFill/>
            </a:ln>
          </p:spPr>
        </p:pic>
        <p:sp>
          <p:nvSpPr>
            <p:cNvPr id="14" name="TextBox 13">
              <a:extLst>
                <a:ext uri="{FF2B5EF4-FFF2-40B4-BE49-F238E27FC236}">
                  <a16:creationId xmlns:a16="http://schemas.microsoft.com/office/drawing/2014/main" id="{CB5C7B0B-C1BE-4DAC-A297-E866C970E5F9}"/>
                </a:ext>
              </a:extLst>
            </p:cNvPr>
            <p:cNvSpPr txBox="1"/>
            <p:nvPr/>
          </p:nvSpPr>
          <p:spPr>
            <a:xfrm>
              <a:off x="606414" y="5383669"/>
              <a:ext cx="1056526"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800" b="0" i="0" u="none" strike="noStrike" kern="1200" cap="none" spc="0" normalizeH="0" baseline="0" noProof="0" dirty="0">
                  <a:ln>
                    <a:noFill/>
                  </a:ln>
                  <a:solidFill>
                    <a:prstClr val="black"/>
                  </a:solidFill>
                  <a:effectLst/>
                  <a:uLnTx/>
                  <a:uFillTx/>
                  <a:latin typeface="Century Gothic" panose="020B0502020202020204"/>
                  <a:ea typeface="+mn-ea"/>
                  <a:cs typeface="+mn-cs"/>
                </a:rPr>
                <a:t>uKhahlamba WHS</a:t>
              </a:r>
            </a:p>
          </p:txBody>
        </p:sp>
      </p:grpSp>
      <p:pic>
        <p:nvPicPr>
          <p:cNvPr id="84" name="Picture 3" descr="ZAR_0768a.jpg">
            <a:extLst>
              <a:ext uri="{FF2B5EF4-FFF2-40B4-BE49-F238E27FC236}">
                <a16:creationId xmlns:a16="http://schemas.microsoft.com/office/drawing/2014/main" id="{84B52235-74BE-4EC9-A093-A2B7124CD1E8}"/>
              </a:ext>
            </a:extLst>
          </p:cNvPr>
          <p:cNvPicPr>
            <a:picLocks noChangeAspect="1"/>
          </p:cNvPicPr>
          <p:nvPr/>
        </p:nvPicPr>
        <p:blipFill>
          <a:blip r:embed="rId7" cstate="screen"/>
          <a:srcRect/>
          <a:stretch>
            <a:fillRect/>
          </a:stretch>
        </p:blipFill>
        <p:spPr bwMode="auto">
          <a:xfrm>
            <a:off x="0" y="24112"/>
            <a:ext cx="1547050" cy="1225249"/>
          </a:xfrm>
          <a:prstGeom prst="rect">
            <a:avLst/>
          </a:prstGeom>
          <a:noFill/>
          <a:ln w="9525">
            <a:noFill/>
            <a:miter lim="800000"/>
            <a:headEnd/>
            <a:tailEnd/>
          </a:ln>
        </p:spPr>
      </p:pic>
      <p:pic>
        <p:nvPicPr>
          <p:cNvPr id="85" name="Picture 84">
            <a:extLst>
              <a:ext uri="{FF2B5EF4-FFF2-40B4-BE49-F238E27FC236}">
                <a16:creationId xmlns:a16="http://schemas.microsoft.com/office/drawing/2014/main" id="{AD01248D-9E4C-4BC0-B779-34ADC8802D6A}"/>
              </a:ext>
            </a:extLst>
          </p:cNvPr>
          <p:cNvPicPr>
            <a:picLocks noChangeAspect="1"/>
          </p:cNvPicPr>
          <p:nvPr/>
        </p:nvPicPr>
        <p:blipFill>
          <a:blip r:embed="rId8"/>
          <a:stretch>
            <a:fillRect/>
          </a:stretch>
        </p:blipFill>
        <p:spPr>
          <a:xfrm>
            <a:off x="-26075" y="2412213"/>
            <a:ext cx="1546448" cy="1144212"/>
          </a:xfrm>
          <a:prstGeom prst="rect">
            <a:avLst/>
          </a:prstGeom>
        </p:spPr>
      </p:pic>
      <p:pic>
        <p:nvPicPr>
          <p:cNvPr id="86" name="Picture 85">
            <a:extLst>
              <a:ext uri="{FF2B5EF4-FFF2-40B4-BE49-F238E27FC236}">
                <a16:creationId xmlns:a16="http://schemas.microsoft.com/office/drawing/2014/main" id="{5196EF81-B93E-41FA-B1AB-97B4E51D6B10}"/>
              </a:ext>
            </a:extLst>
          </p:cNvPr>
          <p:cNvPicPr>
            <a:picLocks noChangeAspect="1"/>
          </p:cNvPicPr>
          <p:nvPr/>
        </p:nvPicPr>
        <p:blipFill>
          <a:blip r:embed="rId9"/>
          <a:stretch>
            <a:fillRect/>
          </a:stretch>
        </p:blipFill>
        <p:spPr>
          <a:xfrm>
            <a:off x="-3215" y="4444642"/>
            <a:ext cx="1533239" cy="1214797"/>
          </a:xfrm>
          <a:prstGeom prst="rect">
            <a:avLst/>
          </a:prstGeom>
        </p:spPr>
      </p:pic>
      <p:sp>
        <p:nvSpPr>
          <p:cNvPr id="4" name="TextBox 3">
            <a:extLst>
              <a:ext uri="{FF2B5EF4-FFF2-40B4-BE49-F238E27FC236}">
                <a16:creationId xmlns:a16="http://schemas.microsoft.com/office/drawing/2014/main" id="{1959F684-4C47-384C-BFE0-D0C97FF1C8BC}"/>
              </a:ext>
            </a:extLst>
          </p:cNvPr>
          <p:cNvSpPr txBox="1"/>
          <p:nvPr/>
        </p:nvSpPr>
        <p:spPr>
          <a:xfrm>
            <a:off x="1844431" y="1365389"/>
            <a:ext cx="10025516" cy="3964740"/>
          </a:xfrm>
          <a:prstGeom prst="rect">
            <a:avLst/>
          </a:prstGeom>
          <a:noFill/>
        </p:spPr>
        <p:txBody>
          <a:bodyPr wrap="square">
            <a:spAutoFit/>
          </a:bodyPr>
          <a:lstStyle/>
          <a:p>
            <a:pPr marR="0" lvl="0" fontAlgn="auto">
              <a:lnSpc>
                <a:spcPct val="200000"/>
              </a:lnSpc>
              <a:spcBef>
                <a:spcPct val="20000"/>
              </a:spcBef>
              <a:spcAft>
                <a:spcPts val="0"/>
              </a:spcAft>
              <a:buClrTx/>
              <a:buSzTx/>
              <a:tabLst/>
              <a:defRPr/>
            </a:pPr>
            <a:r>
              <a:rPr lang="en-GB" sz="2400" b="1" dirty="0"/>
              <a:t>Contents:</a:t>
            </a:r>
          </a:p>
          <a:p>
            <a:pPr marR="0" lvl="1" indent="-457200" fontAlgn="auto">
              <a:lnSpc>
                <a:spcPct val="200000"/>
              </a:lnSpc>
              <a:spcBef>
                <a:spcPct val="20000"/>
              </a:spcBef>
              <a:spcAft>
                <a:spcPts val="0"/>
              </a:spcAft>
              <a:buClrTx/>
              <a:buSzTx/>
              <a:buFont typeface="+mj-lt"/>
              <a:buAutoNum type="alphaUcPeriod"/>
              <a:tabLst/>
              <a:defRPr/>
            </a:pPr>
            <a:r>
              <a:rPr lang="en-GB" sz="2400" dirty="0"/>
              <a:t>Introduction</a:t>
            </a:r>
          </a:p>
          <a:p>
            <a:pPr marR="0" lvl="1" indent="-457200" fontAlgn="auto">
              <a:lnSpc>
                <a:spcPct val="200000"/>
              </a:lnSpc>
              <a:spcBef>
                <a:spcPct val="20000"/>
              </a:spcBef>
              <a:spcAft>
                <a:spcPts val="0"/>
              </a:spcAft>
              <a:buClrTx/>
              <a:buSzTx/>
              <a:buFont typeface="+mj-lt"/>
              <a:buAutoNum type="alphaUcPeriod"/>
              <a:tabLst/>
              <a:defRPr/>
            </a:pPr>
            <a:r>
              <a:rPr lang="en-GB" sz="2400" dirty="0"/>
              <a:t>Project Objectives</a:t>
            </a:r>
          </a:p>
          <a:p>
            <a:pPr marR="0" lvl="1" indent="-457200" fontAlgn="auto">
              <a:lnSpc>
                <a:spcPct val="200000"/>
              </a:lnSpc>
              <a:spcBef>
                <a:spcPct val="20000"/>
              </a:spcBef>
              <a:spcAft>
                <a:spcPts val="0"/>
              </a:spcAft>
              <a:buClrTx/>
              <a:buSzTx/>
              <a:buFont typeface="+mj-lt"/>
              <a:buAutoNum type="alphaUcPeriod"/>
              <a:tabLst/>
              <a:defRPr/>
            </a:pPr>
            <a:r>
              <a:rPr lang="en-GB" sz="2400" dirty="0"/>
              <a:t>PPP Opportunity</a:t>
            </a:r>
          </a:p>
          <a:p>
            <a:pPr marR="0" lvl="1" indent="-457200" fontAlgn="auto">
              <a:lnSpc>
                <a:spcPct val="200000"/>
              </a:lnSpc>
              <a:spcBef>
                <a:spcPct val="20000"/>
              </a:spcBef>
              <a:spcAft>
                <a:spcPts val="0"/>
              </a:spcAft>
              <a:buClrTx/>
              <a:buSzTx/>
              <a:buFont typeface="+mj-lt"/>
              <a:buAutoNum type="alphaUcPeriod"/>
              <a:tabLst/>
              <a:defRPr/>
            </a:pPr>
            <a:r>
              <a:rPr lang="en-GB" sz="2400" dirty="0"/>
              <a:t>Question &amp; Answers</a:t>
            </a:r>
          </a:p>
        </p:txBody>
      </p:sp>
    </p:spTree>
    <p:extLst>
      <p:ext uri="{BB962C8B-B14F-4D97-AF65-F5344CB8AC3E}">
        <p14:creationId xmlns:p14="http://schemas.microsoft.com/office/powerpoint/2010/main" val="1876699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05E1191-7999-40D4-B189-A6B43C0EA522}"/>
              </a:ext>
            </a:extLst>
          </p:cNvPr>
          <p:cNvSpPr>
            <a:spLocks noGrp="1"/>
          </p:cNvSpPr>
          <p:nvPr>
            <p:ph type="title"/>
          </p:nvPr>
        </p:nvSpPr>
        <p:spPr>
          <a:xfrm>
            <a:off x="179109" y="147461"/>
            <a:ext cx="10249161" cy="808304"/>
          </a:xfrm>
          <a:solidFill>
            <a:schemeClr val="tx2">
              <a:lumMod val="50000"/>
            </a:schemeClr>
          </a:solidFill>
          <a:ln>
            <a:solidFill>
              <a:schemeClr val="accent1"/>
            </a:solidFill>
          </a:ln>
        </p:spPr>
        <p:txBody>
          <a:bodyPr/>
          <a:lstStyle/>
          <a:p>
            <a:r>
              <a:rPr lang="en-US" sz="2800" b="1" dirty="0">
                <a:solidFill>
                  <a:schemeClr val="tx1"/>
                </a:solidFill>
              </a:rPr>
              <a:t>Introduction</a:t>
            </a:r>
            <a:endParaRPr lang="en-ZA" sz="2800" b="1" dirty="0">
              <a:solidFill>
                <a:schemeClr val="tx1"/>
              </a:solidFill>
            </a:endParaRPr>
          </a:p>
        </p:txBody>
      </p:sp>
      <p:sp>
        <p:nvSpPr>
          <p:cNvPr id="2" name="Slide Number Placeholder 1"/>
          <p:cNvSpPr>
            <a:spLocks noGrp="1"/>
          </p:cNvSpPr>
          <p:nvPr>
            <p:ph type="sldNum" sz="quarter" idx="12"/>
          </p:nvPr>
        </p:nvSpPr>
        <p:spPr>
          <a:xfrm>
            <a:off x="10352540" y="295729"/>
            <a:ext cx="838199" cy="45841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34CBC24-1614-497D-88B1-3F4BA274FF76}" type="slidenum">
              <a:rPr kumimoji="0" lang="en-ZA" sz="280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11</a:t>
            </a:fld>
            <a:endParaRPr kumimoji="0" lang="en-ZA" sz="280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
        <p:nvSpPr>
          <p:cNvPr id="4" name="TextBox 3">
            <a:extLst>
              <a:ext uri="{FF2B5EF4-FFF2-40B4-BE49-F238E27FC236}">
                <a16:creationId xmlns:a16="http://schemas.microsoft.com/office/drawing/2014/main" id="{2C6A1CA6-3CE0-31F3-143A-862DCD070E93}"/>
              </a:ext>
            </a:extLst>
          </p:cNvPr>
          <p:cNvSpPr txBox="1"/>
          <p:nvPr/>
        </p:nvSpPr>
        <p:spPr>
          <a:xfrm>
            <a:off x="179109" y="1114260"/>
            <a:ext cx="11345782" cy="5478423"/>
          </a:xfrm>
          <a:prstGeom prst="rect">
            <a:avLst/>
          </a:prstGeom>
          <a:noFill/>
        </p:spPr>
        <p:txBody>
          <a:bodyPr wrap="square">
            <a:spAutoFit/>
          </a:bodyPr>
          <a:lstStyle/>
          <a:p>
            <a:pPr marL="342900" lvl="0" indent="-342900" algn="just" fontAlgn="base" hangingPunct="0">
              <a:spcAft>
                <a:spcPts val="1200"/>
              </a:spcAft>
              <a:buSzPts val="1100"/>
              <a:buFont typeface="Wingdings" panose="05000000000000000000" pitchFamily="2" charset="2"/>
              <a:buChar char="q"/>
              <a:tabLst>
                <a:tab pos="457200" algn="l"/>
                <a:tab pos="540385" algn="l"/>
              </a:tabLst>
            </a:pPr>
            <a:r>
              <a:rPr lang="en-GB" sz="2000" dirty="0">
                <a:latin typeface="Century Gothic" panose="020B0502020202020204" pitchFamily="34" charset="0"/>
                <a:ea typeface="Times New Roman" panose="02020603050405020304" pitchFamily="18" charset="0"/>
                <a:cs typeface="Arial" panose="020B0604020202020204" pitchFamily="34" charset="0"/>
              </a:rPr>
              <a:t>In the Kosi Bay section of the Park, Kosi Bay Resort is located as one of the ten duels; </a:t>
            </a:r>
          </a:p>
          <a:p>
            <a:pPr marL="342900" lvl="0" indent="-342900" algn="just" fontAlgn="base" hangingPunct="0">
              <a:spcAft>
                <a:spcPts val="1200"/>
              </a:spcAft>
              <a:buSzPts val="1100"/>
              <a:buFont typeface="Wingdings" panose="05000000000000000000" pitchFamily="2" charset="2"/>
              <a:buChar char="q"/>
              <a:tabLst>
                <a:tab pos="457200" algn="l"/>
                <a:tab pos="540385" algn="l"/>
              </a:tabLst>
            </a:pPr>
            <a:r>
              <a:rPr lang="en-GB" sz="2000" dirty="0">
                <a:latin typeface="Century Gothic" panose="020B0502020202020204" pitchFamily="34" charset="0"/>
                <a:ea typeface="Times New Roman" panose="02020603050405020304" pitchFamily="18" charset="0"/>
                <a:cs typeface="Arial" panose="020B0604020202020204" pitchFamily="34" charset="0"/>
              </a:rPr>
              <a:t>Kosi Bay is known for its pristine beaches, coastal forests, and vibrant birdlife;</a:t>
            </a:r>
          </a:p>
          <a:p>
            <a:pPr marL="342900" lvl="0" indent="-342900" algn="just" fontAlgn="base" hangingPunct="0">
              <a:spcAft>
                <a:spcPts val="1200"/>
              </a:spcAft>
              <a:buSzPts val="1100"/>
              <a:buFont typeface="Wingdings" panose="05000000000000000000" pitchFamily="2" charset="2"/>
              <a:buChar char="q"/>
              <a:tabLst>
                <a:tab pos="457200" algn="l"/>
                <a:tab pos="540385" algn="l"/>
              </a:tabLst>
            </a:pPr>
            <a:r>
              <a:rPr lang="en-GB" sz="2000" dirty="0">
                <a:latin typeface="Century Gothic" panose="020B0502020202020204" pitchFamily="34" charset="0"/>
                <a:ea typeface="Times New Roman" panose="02020603050405020304" pitchFamily="18" charset="0"/>
                <a:cs typeface="Arial" panose="020B0604020202020204" pitchFamily="34" charset="0"/>
              </a:rPr>
              <a:t>iSimangaliso intends to procure investors to redevelop and operate the resort on a PPP basis, </a:t>
            </a:r>
          </a:p>
          <a:p>
            <a:pPr marL="342900" lvl="0" indent="-342900" algn="just" fontAlgn="base" hangingPunct="0">
              <a:spcAft>
                <a:spcPts val="1200"/>
              </a:spcAft>
              <a:buSzPts val="1100"/>
              <a:buFont typeface="Wingdings" panose="05000000000000000000" pitchFamily="2" charset="2"/>
              <a:buChar char="q"/>
              <a:tabLst>
                <a:tab pos="457200" algn="l"/>
                <a:tab pos="540385" algn="l"/>
              </a:tabLst>
            </a:pPr>
            <a:r>
              <a:rPr lang="en-GB" sz="2000" dirty="0">
                <a:ea typeface="Times New Roman" panose="02020603050405020304" pitchFamily="18" charset="0"/>
                <a:cs typeface="Arial" panose="020B0604020202020204" pitchFamily="34" charset="0"/>
              </a:rPr>
              <a:t>Located on the coast in the top north-east corner of Kwa-Zulu Natal and forms part of the Park;</a:t>
            </a:r>
          </a:p>
          <a:p>
            <a:pPr marL="342900" lvl="0" indent="-342900" algn="just" fontAlgn="base" hangingPunct="0">
              <a:spcAft>
                <a:spcPts val="1200"/>
              </a:spcAft>
              <a:buSzPts val="1100"/>
              <a:buFont typeface="Wingdings" panose="05000000000000000000" pitchFamily="2" charset="2"/>
              <a:buChar char="q"/>
              <a:tabLst>
                <a:tab pos="457200" algn="l"/>
                <a:tab pos="540385" algn="l"/>
              </a:tabLst>
            </a:pPr>
            <a:r>
              <a:rPr lang="en-GB" sz="2000" dirty="0">
                <a:ea typeface="Times New Roman" panose="02020603050405020304" pitchFamily="18" charset="0"/>
                <a:cs typeface="Arial" panose="020B0604020202020204" pitchFamily="34" charset="0"/>
              </a:rPr>
              <a:t>Kosi Bay is approx. 440 km from Durban and 160 km from Maputo;</a:t>
            </a:r>
          </a:p>
          <a:p>
            <a:pPr marL="342900" lvl="0" indent="-342900" algn="just" fontAlgn="base" hangingPunct="0">
              <a:spcAft>
                <a:spcPts val="1200"/>
              </a:spcAft>
              <a:buSzPts val="1100"/>
              <a:buFont typeface="Wingdings" panose="05000000000000000000" pitchFamily="2" charset="2"/>
              <a:buChar char="q"/>
              <a:tabLst>
                <a:tab pos="457200" algn="l"/>
                <a:tab pos="540385" algn="l"/>
              </a:tabLst>
            </a:pPr>
            <a:r>
              <a:rPr lang="en-GB" sz="2000" dirty="0">
                <a:ea typeface="Times New Roman" panose="02020603050405020304" pitchFamily="18" charset="0"/>
                <a:cs typeface="Arial" panose="020B0604020202020204" pitchFamily="34" charset="0"/>
              </a:rPr>
              <a:t>Approx. 20 km from the Kosi Bay Mouth Beach;</a:t>
            </a:r>
          </a:p>
          <a:p>
            <a:pPr marL="342900" lvl="0" indent="-342900" algn="just" fontAlgn="base" hangingPunct="0">
              <a:spcAft>
                <a:spcPts val="1200"/>
              </a:spcAft>
              <a:buSzPts val="1100"/>
              <a:buFont typeface="Wingdings" panose="05000000000000000000" pitchFamily="2" charset="2"/>
              <a:buChar char="q"/>
              <a:tabLst>
                <a:tab pos="457200" algn="l"/>
                <a:tab pos="540385" algn="l"/>
              </a:tabLst>
            </a:pPr>
            <a:r>
              <a:rPr lang="en-GB" sz="2000" dirty="0">
                <a:ea typeface="Times New Roman" panose="02020603050405020304" pitchFamily="18" charset="0"/>
                <a:cs typeface="Arial" panose="020B0604020202020204" pitchFamily="34" charset="0"/>
              </a:rPr>
              <a:t>Home to a large variety of birds and animals including hippopotamus and crocodile;</a:t>
            </a:r>
          </a:p>
          <a:p>
            <a:pPr marL="342900" lvl="0" indent="-342900" algn="just" fontAlgn="base" hangingPunct="0">
              <a:spcAft>
                <a:spcPts val="1200"/>
              </a:spcAft>
              <a:buSzPts val="1100"/>
              <a:buFont typeface="Wingdings" panose="05000000000000000000" pitchFamily="2" charset="2"/>
              <a:buChar char="q"/>
              <a:tabLst>
                <a:tab pos="457200" algn="l"/>
                <a:tab pos="540385" algn="l"/>
              </a:tabLst>
            </a:pPr>
            <a:r>
              <a:rPr lang="en-GB" sz="2000" dirty="0">
                <a:ea typeface="Times New Roman" panose="02020603050405020304" pitchFamily="18" charset="0"/>
                <a:cs typeface="Arial" panose="020B0604020202020204" pitchFamily="34" charset="0"/>
              </a:rPr>
              <a:t>Kosi bay is made up of six large lakes, two smaller lakes and one conserved estuary on the Indian Ocean coastline;</a:t>
            </a:r>
          </a:p>
          <a:p>
            <a:pPr marL="342900" lvl="0" indent="-342900" algn="just" fontAlgn="base" hangingPunct="0">
              <a:spcAft>
                <a:spcPts val="1200"/>
              </a:spcAft>
              <a:buSzPts val="1100"/>
              <a:buFont typeface="Wingdings" panose="05000000000000000000" pitchFamily="2" charset="2"/>
              <a:buChar char="q"/>
              <a:tabLst>
                <a:tab pos="457200" algn="l"/>
                <a:tab pos="540385" algn="l"/>
              </a:tabLst>
            </a:pPr>
            <a:r>
              <a:rPr lang="en-GB" sz="2000" dirty="0">
                <a:ea typeface="Times New Roman" panose="02020603050405020304" pitchFamily="18" charset="0"/>
                <a:cs typeface="Arial" panose="020B0604020202020204" pitchFamily="34" charset="0"/>
              </a:rPr>
              <a:t>Offers 15 shady open campsites that can accommodate 7 guests each; </a:t>
            </a:r>
          </a:p>
          <a:p>
            <a:pPr marL="342900" lvl="0" indent="-342900" algn="just" fontAlgn="base" hangingPunct="0">
              <a:spcAft>
                <a:spcPts val="1200"/>
              </a:spcAft>
              <a:buSzPts val="1100"/>
              <a:buFont typeface="Wingdings" panose="05000000000000000000" pitchFamily="2" charset="2"/>
              <a:buChar char="q"/>
              <a:tabLst>
                <a:tab pos="457200" algn="l"/>
                <a:tab pos="540385" algn="l"/>
              </a:tabLst>
            </a:pPr>
            <a:r>
              <a:rPr lang="en-GB" sz="2000" dirty="0">
                <a:ea typeface="Times New Roman" panose="02020603050405020304" pitchFamily="18" charset="0"/>
                <a:cs typeface="Arial" panose="020B0604020202020204" pitchFamily="34" charset="0"/>
              </a:rPr>
              <a:t>Each site has running water, barbecue facilities and a plug point.</a:t>
            </a:r>
          </a:p>
        </p:txBody>
      </p:sp>
    </p:spTree>
    <p:extLst>
      <p:ext uri="{BB962C8B-B14F-4D97-AF65-F5344CB8AC3E}">
        <p14:creationId xmlns:p14="http://schemas.microsoft.com/office/powerpoint/2010/main" val="3471636406"/>
      </p:ext>
    </p:extLst>
  </p:cSld>
  <p:clrMapOvr>
    <a:masterClrMapping/>
  </p:clrMapOvr>
  <mc:AlternateContent xmlns:mc="http://schemas.openxmlformats.org/markup-compatibility/2006" xmlns:p14="http://schemas.microsoft.com/office/powerpoint/2010/main">
    <mc:Choice Requires="p14">
      <p:transition p14:dur="0" advTm="6064"/>
    </mc:Choice>
    <mc:Fallback xmlns="">
      <p:transition advTm="6064"/>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05E1191-7999-40D4-B189-A6B43C0EA522}"/>
              </a:ext>
            </a:extLst>
          </p:cNvPr>
          <p:cNvSpPr>
            <a:spLocks noGrp="1"/>
          </p:cNvSpPr>
          <p:nvPr>
            <p:ph type="title"/>
          </p:nvPr>
        </p:nvSpPr>
        <p:spPr>
          <a:xfrm>
            <a:off x="179109" y="147461"/>
            <a:ext cx="10249161" cy="808304"/>
          </a:xfrm>
          <a:solidFill>
            <a:schemeClr val="tx2">
              <a:lumMod val="50000"/>
            </a:schemeClr>
          </a:solidFill>
          <a:ln>
            <a:solidFill>
              <a:schemeClr val="accent1"/>
            </a:solidFill>
          </a:ln>
        </p:spPr>
        <p:txBody>
          <a:bodyPr/>
          <a:lstStyle/>
          <a:p>
            <a:r>
              <a:rPr lang="en-US" sz="2800" b="1" dirty="0">
                <a:solidFill>
                  <a:schemeClr val="tx1"/>
                </a:solidFill>
              </a:rPr>
              <a:t>Introduction</a:t>
            </a:r>
            <a:endParaRPr lang="en-ZA" sz="2800" b="1" dirty="0">
              <a:solidFill>
                <a:schemeClr val="tx1"/>
              </a:solidFill>
            </a:endParaRPr>
          </a:p>
        </p:txBody>
      </p:sp>
      <p:sp>
        <p:nvSpPr>
          <p:cNvPr id="2" name="Slide Number Placeholder 1"/>
          <p:cNvSpPr>
            <a:spLocks noGrp="1"/>
          </p:cNvSpPr>
          <p:nvPr>
            <p:ph type="sldNum" sz="quarter" idx="12"/>
          </p:nvPr>
        </p:nvSpPr>
        <p:spPr>
          <a:xfrm>
            <a:off x="10352540" y="295729"/>
            <a:ext cx="838199" cy="45841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34CBC24-1614-497D-88B1-3F4BA274FF76}" type="slidenum">
              <a:rPr kumimoji="0" lang="en-ZA" sz="280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12</a:t>
            </a:fld>
            <a:endParaRPr kumimoji="0" lang="en-ZA" sz="280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
        <p:nvSpPr>
          <p:cNvPr id="4" name="TextBox 3">
            <a:extLst>
              <a:ext uri="{FF2B5EF4-FFF2-40B4-BE49-F238E27FC236}">
                <a16:creationId xmlns:a16="http://schemas.microsoft.com/office/drawing/2014/main" id="{2C6A1CA6-3CE0-31F3-143A-862DCD070E93}"/>
              </a:ext>
            </a:extLst>
          </p:cNvPr>
          <p:cNvSpPr txBox="1"/>
          <p:nvPr/>
        </p:nvSpPr>
        <p:spPr>
          <a:xfrm>
            <a:off x="179109" y="1114260"/>
            <a:ext cx="11345782" cy="2246769"/>
          </a:xfrm>
          <a:prstGeom prst="rect">
            <a:avLst/>
          </a:prstGeom>
          <a:noFill/>
        </p:spPr>
        <p:txBody>
          <a:bodyPr wrap="square">
            <a:spAutoFit/>
          </a:bodyPr>
          <a:lstStyle/>
          <a:p>
            <a:pPr marL="342900" lvl="0" indent="-342900" algn="just" fontAlgn="base" hangingPunct="0">
              <a:spcAft>
                <a:spcPts val="1200"/>
              </a:spcAft>
              <a:buSzPts val="1100"/>
              <a:buFont typeface="Wingdings" panose="05000000000000000000" pitchFamily="2" charset="2"/>
              <a:buChar char="q"/>
              <a:tabLst>
                <a:tab pos="457200" algn="l"/>
                <a:tab pos="540385" algn="l"/>
              </a:tabLst>
            </a:pPr>
            <a:r>
              <a:rPr lang="en-GB" sz="2000" dirty="0">
                <a:ea typeface="Times New Roman" panose="02020603050405020304" pitchFamily="18" charset="0"/>
                <a:cs typeface="Arial" panose="020B0604020202020204" pitchFamily="34" charset="0"/>
              </a:rPr>
              <a:t>An existing concession area;</a:t>
            </a:r>
          </a:p>
          <a:p>
            <a:pPr marL="342900" lvl="0" indent="-342900" algn="just" fontAlgn="base" hangingPunct="0">
              <a:spcAft>
                <a:spcPts val="1200"/>
              </a:spcAft>
              <a:buSzPts val="1100"/>
              <a:buFont typeface="Wingdings" panose="05000000000000000000" pitchFamily="2" charset="2"/>
              <a:buChar char="q"/>
              <a:tabLst>
                <a:tab pos="457200" algn="l"/>
                <a:tab pos="540385" algn="l"/>
              </a:tabLst>
            </a:pPr>
            <a:r>
              <a:rPr lang="en-GB" sz="2000" dirty="0">
                <a:ea typeface="Times New Roman" panose="02020603050405020304" pitchFamily="18" charset="0"/>
                <a:cs typeface="Arial" panose="020B0604020202020204" pitchFamily="34" charset="0"/>
              </a:rPr>
              <a:t>The site is a 2x4 access, via manned Kosi Bay access control gate;</a:t>
            </a:r>
          </a:p>
          <a:p>
            <a:pPr marL="342900" lvl="0" indent="-342900" algn="just" fontAlgn="base" hangingPunct="0">
              <a:spcAft>
                <a:spcPts val="1200"/>
              </a:spcAft>
              <a:buSzPts val="1100"/>
              <a:buFont typeface="Wingdings" panose="05000000000000000000" pitchFamily="2" charset="2"/>
              <a:buChar char="q"/>
              <a:tabLst>
                <a:tab pos="457200" algn="l"/>
                <a:tab pos="540385" algn="l"/>
              </a:tabLst>
            </a:pPr>
            <a:r>
              <a:rPr lang="en-GB" sz="2000" dirty="0">
                <a:ea typeface="Times New Roman" panose="02020603050405020304" pitchFamily="18" charset="0"/>
                <a:cs typeface="Arial" panose="020B0604020202020204" pitchFamily="34" charset="0"/>
              </a:rPr>
              <a:t>The access road is tarred;</a:t>
            </a:r>
          </a:p>
          <a:p>
            <a:pPr marL="342900" lvl="0" indent="-342900" algn="just" fontAlgn="base" hangingPunct="0">
              <a:spcAft>
                <a:spcPts val="1200"/>
              </a:spcAft>
              <a:buSzPts val="1100"/>
              <a:buFont typeface="Wingdings" panose="05000000000000000000" pitchFamily="2" charset="2"/>
              <a:buChar char="q"/>
              <a:tabLst>
                <a:tab pos="457200" algn="l"/>
                <a:tab pos="540385" algn="l"/>
              </a:tabLst>
            </a:pPr>
            <a:r>
              <a:rPr lang="en-GB" sz="2000" dirty="0">
                <a:ea typeface="Times New Roman" panose="02020603050405020304" pitchFamily="18" charset="0"/>
                <a:cs typeface="Arial" panose="020B0604020202020204" pitchFamily="34" charset="0"/>
              </a:rPr>
              <a:t>All access gates into the Wetland Park are controlled and managed by iSimangaliso;</a:t>
            </a:r>
          </a:p>
          <a:p>
            <a:pPr marL="342900" lvl="0" indent="-342900" algn="just" fontAlgn="base" hangingPunct="0">
              <a:spcAft>
                <a:spcPts val="1200"/>
              </a:spcAft>
              <a:buSzPts val="1100"/>
              <a:buFont typeface="Wingdings" panose="05000000000000000000" pitchFamily="2" charset="2"/>
              <a:buChar char="q"/>
              <a:tabLst>
                <a:tab pos="457200" algn="l"/>
                <a:tab pos="540385" algn="l"/>
              </a:tabLst>
            </a:pPr>
            <a:r>
              <a:rPr lang="en-GB" sz="2000" dirty="0">
                <a:ea typeface="Times New Roman" panose="02020603050405020304" pitchFamily="18" charset="0"/>
                <a:cs typeface="Arial" panose="020B0604020202020204" pitchFamily="34" charset="0"/>
              </a:rPr>
              <a:t>The Resort comprise of the following:</a:t>
            </a:r>
          </a:p>
        </p:txBody>
      </p:sp>
      <p:graphicFrame>
        <p:nvGraphicFramePr>
          <p:cNvPr id="8" name="Content Placeholder 6">
            <a:extLst>
              <a:ext uri="{FF2B5EF4-FFF2-40B4-BE49-F238E27FC236}">
                <a16:creationId xmlns:a16="http://schemas.microsoft.com/office/drawing/2014/main" id="{7A62376E-F432-490F-BCCE-D94600216E96}"/>
              </a:ext>
            </a:extLst>
          </p:cNvPr>
          <p:cNvGraphicFramePr>
            <a:graphicFrameLocks noGrp="1"/>
          </p:cNvGraphicFramePr>
          <p:nvPr>
            <p:ph idx="1"/>
            <p:extLst>
              <p:ext uri="{D42A27DB-BD31-4B8C-83A1-F6EECF244321}">
                <p14:modId xmlns:p14="http://schemas.microsoft.com/office/powerpoint/2010/main" val="1866757398"/>
              </p:ext>
            </p:extLst>
          </p:nvPr>
        </p:nvGraphicFramePr>
        <p:xfrm>
          <a:off x="583981" y="3519524"/>
          <a:ext cx="7606493" cy="2433010"/>
        </p:xfrm>
        <a:graphic>
          <a:graphicData uri="http://schemas.openxmlformats.org/drawingml/2006/table">
            <a:tbl>
              <a:tblPr firstRow="1" firstCol="1" bandRow="1">
                <a:tableStyleId>{5C22544A-7EE6-4342-B048-85BDC9FD1C3A}</a:tableStyleId>
              </a:tblPr>
              <a:tblGrid>
                <a:gridCol w="637568">
                  <a:extLst>
                    <a:ext uri="{9D8B030D-6E8A-4147-A177-3AD203B41FA5}">
                      <a16:colId xmlns:a16="http://schemas.microsoft.com/office/drawing/2014/main" val="2980386463"/>
                    </a:ext>
                  </a:extLst>
                </a:gridCol>
                <a:gridCol w="5494571">
                  <a:extLst>
                    <a:ext uri="{9D8B030D-6E8A-4147-A177-3AD203B41FA5}">
                      <a16:colId xmlns:a16="http://schemas.microsoft.com/office/drawing/2014/main" val="1456192909"/>
                    </a:ext>
                  </a:extLst>
                </a:gridCol>
                <a:gridCol w="1474354">
                  <a:extLst>
                    <a:ext uri="{9D8B030D-6E8A-4147-A177-3AD203B41FA5}">
                      <a16:colId xmlns:a16="http://schemas.microsoft.com/office/drawing/2014/main" val="2377147156"/>
                    </a:ext>
                  </a:extLst>
                </a:gridCol>
              </a:tblGrid>
              <a:tr h="408214">
                <a:tc>
                  <a:txBody>
                    <a:bodyPr/>
                    <a:lstStyle/>
                    <a:p>
                      <a:pPr marL="177800" indent="0" algn="l">
                        <a:lnSpc>
                          <a:spcPct val="150000"/>
                        </a:lnSpc>
                        <a:buNone/>
                      </a:pPr>
                      <a:r>
                        <a:rPr lang="en-GB" sz="2000" dirty="0">
                          <a:effectLst/>
                          <a:latin typeface="+mn-lt"/>
                        </a:rPr>
                        <a:t>#</a:t>
                      </a:r>
                      <a:endParaRPr lang="en-ZA" sz="2000" dirty="0">
                        <a:effectLst/>
                        <a:latin typeface="+mn-lt"/>
                        <a:ea typeface="Times New Roman" panose="02020603050405020304" pitchFamily="18" charset="0"/>
                      </a:endParaRPr>
                    </a:p>
                  </a:txBody>
                  <a:tcPr marL="68580" marR="68580" marT="0" marB="0" anchor="ctr"/>
                </a:tc>
                <a:tc>
                  <a:txBody>
                    <a:bodyPr/>
                    <a:lstStyle/>
                    <a:p>
                      <a:pPr marL="177800" indent="0" algn="l">
                        <a:lnSpc>
                          <a:spcPct val="150000"/>
                        </a:lnSpc>
                        <a:buNone/>
                      </a:pPr>
                      <a:r>
                        <a:rPr lang="en-GB" sz="2000" dirty="0">
                          <a:effectLst/>
                          <a:latin typeface="+mn-lt"/>
                        </a:rPr>
                        <a:t>Description</a:t>
                      </a:r>
                      <a:endParaRPr lang="en-ZA" sz="2000" dirty="0">
                        <a:effectLst/>
                        <a:latin typeface="+mn-lt"/>
                        <a:ea typeface="Times New Roman" panose="02020603050405020304" pitchFamily="18" charset="0"/>
                      </a:endParaRPr>
                    </a:p>
                  </a:txBody>
                  <a:tcPr marL="68580" marR="68580" marT="0" marB="0" anchor="ctr"/>
                </a:tc>
                <a:tc>
                  <a:txBody>
                    <a:bodyPr/>
                    <a:lstStyle/>
                    <a:p>
                      <a:pPr marL="0" indent="0" algn="l">
                        <a:lnSpc>
                          <a:spcPct val="150000"/>
                        </a:lnSpc>
                        <a:buNone/>
                      </a:pPr>
                      <a:r>
                        <a:rPr lang="en-GB" sz="2000" dirty="0">
                          <a:effectLst/>
                          <a:latin typeface="+mn-lt"/>
                        </a:rPr>
                        <a:t>Quantity</a:t>
                      </a:r>
                      <a:endParaRPr lang="en-ZA" sz="2000" dirty="0">
                        <a:effectLst/>
                        <a:latin typeface="+mn-lt"/>
                        <a:ea typeface="Times New Roman" panose="02020603050405020304" pitchFamily="18" charset="0"/>
                      </a:endParaRPr>
                    </a:p>
                  </a:txBody>
                  <a:tcPr marL="68580" marR="68580" marT="0" marB="0" anchor="ctr"/>
                </a:tc>
                <a:extLst>
                  <a:ext uri="{0D108BD9-81ED-4DB2-BD59-A6C34878D82A}">
                    <a16:rowId xmlns:a16="http://schemas.microsoft.com/office/drawing/2014/main" val="3714555317"/>
                  </a:ext>
                </a:extLst>
              </a:tr>
              <a:tr h="431708">
                <a:tc>
                  <a:txBody>
                    <a:bodyPr/>
                    <a:lstStyle/>
                    <a:p>
                      <a:pPr marL="177800" indent="0" algn="l">
                        <a:lnSpc>
                          <a:spcPct val="150000"/>
                        </a:lnSpc>
                        <a:buNone/>
                      </a:pPr>
                      <a:r>
                        <a:rPr lang="en-GB" sz="2000" dirty="0">
                          <a:effectLst/>
                          <a:latin typeface="+mn-lt"/>
                          <a:ea typeface="Times New Roman" panose="02020603050405020304" pitchFamily="18" charset="0"/>
                        </a:rPr>
                        <a:t>1.</a:t>
                      </a:r>
                      <a:endParaRPr lang="en-ZA" sz="2000" dirty="0">
                        <a:effectLst/>
                        <a:latin typeface="+mn-lt"/>
                        <a:ea typeface="Times New Roman" panose="02020603050405020304" pitchFamily="18" charset="0"/>
                      </a:endParaRPr>
                    </a:p>
                  </a:txBody>
                  <a:tcPr marL="68580" marR="68580" marT="0" marB="0"/>
                </a:tc>
                <a:tc>
                  <a:txBody>
                    <a:bodyPr/>
                    <a:lstStyle/>
                    <a:p>
                      <a:pPr marL="74295" marR="57150">
                        <a:lnSpc>
                          <a:spcPct val="115000"/>
                        </a:lnSpc>
                        <a:spcAft>
                          <a:spcPts val="800"/>
                        </a:spcAft>
                      </a:pPr>
                      <a:r>
                        <a:rPr lang="en-ZA" sz="2000" dirty="0">
                          <a:effectLst/>
                          <a:latin typeface="+mn-lt"/>
                          <a:ea typeface="Arial Narrow" panose="020B0606020202030204" pitchFamily="34" charset="0"/>
                          <a:cs typeface="Arial" panose="020B0604020202020204" pitchFamily="34" charset="0"/>
                        </a:rPr>
                        <a:t>5 Bed Unit - Lodge</a:t>
                      </a:r>
                      <a:endParaRPr lang="en-ZA" sz="20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158115" marR="60960" algn="ctr">
                        <a:lnSpc>
                          <a:spcPct val="115000"/>
                        </a:lnSpc>
                        <a:spcAft>
                          <a:spcPts val="800"/>
                        </a:spcAft>
                      </a:pPr>
                      <a:r>
                        <a:rPr lang="en-ZA" sz="2000" dirty="0">
                          <a:effectLst/>
                          <a:latin typeface="+mn-lt"/>
                          <a:ea typeface="Arial Narrow" panose="020B0606020202030204" pitchFamily="34" charset="0"/>
                          <a:cs typeface="Arial" panose="020B0604020202020204" pitchFamily="34" charset="0"/>
                        </a:rPr>
                        <a:t>1</a:t>
                      </a:r>
                      <a:endParaRPr lang="en-ZA" sz="20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393132730"/>
                  </a:ext>
                </a:extLst>
              </a:tr>
              <a:tr h="369721">
                <a:tc>
                  <a:txBody>
                    <a:bodyPr/>
                    <a:lstStyle/>
                    <a:p>
                      <a:pPr marL="177800" indent="0" algn="l">
                        <a:lnSpc>
                          <a:spcPct val="150000"/>
                        </a:lnSpc>
                        <a:buNone/>
                      </a:pPr>
                      <a:r>
                        <a:rPr lang="en-GB" sz="2000" dirty="0">
                          <a:effectLst/>
                          <a:latin typeface="+mn-lt"/>
                          <a:ea typeface="Times New Roman" panose="02020603050405020304" pitchFamily="18" charset="0"/>
                        </a:rPr>
                        <a:t>2.</a:t>
                      </a:r>
                      <a:endParaRPr lang="en-ZA" sz="2000" dirty="0">
                        <a:effectLst/>
                        <a:latin typeface="+mn-lt"/>
                        <a:ea typeface="Times New Roman" panose="02020603050405020304" pitchFamily="18" charset="0"/>
                      </a:endParaRPr>
                    </a:p>
                  </a:txBody>
                  <a:tcPr marL="68580" marR="68580" marT="0" marB="0"/>
                </a:tc>
                <a:tc>
                  <a:txBody>
                    <a:bodyPr/>
                    <a:lstStyle/>
                    <a:p>
                      <a:pPr marL="74295" marR="57150">
                        <a:lnSpc>
                          <a:spcPct val="115000"/>
                        </a:lnSpc>
                        <a:spcAft>
                          <a:spcPts val="800"/>
                        </a:spcAft>
                      </a:pPr>
                      <a:r>
                        <a:rPr lang="en-ZA" sz="2000" dirty="0">
                          <a:effectLst/>
                          <a:latin typeface="+mn-lt"/>
                          <a:ea typeface="Arial Narrow" panose="020B0606020202030204" pitchFamily="34" charset="0"/>
                          <a:cs typeface="Arial" panose="020B0604020202020204" pitchFamily="34" charset="0"/>
                        </a:rPr>
                        <a:t>6 Bed Unit - Lodge</a:t>
                      </a:r>
                      <a:endParaRPr lang="en-ZA" sz="20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158115" marR="60960" algn="ctr">
                        <a:lnSpc>
                          <a:spcPct val="115000"/>
                        </a:lnSpc>
                        <a:spcAft>
                          <a:spcPts val="800"/>
                        </a:spcAft>
                      </a:pPr>
                      <a:r>
                        <a:rPr lang="en-ZA" sz="2000" dirty="0">
                          <a:effectLst/>
                          <a:latin typeface="+mn-lt"/>
                          <a:ea typeface="Arial Narrow" panose="020B0606020202030204" pitchFamily="34" charset="0"/>
                          <a:cs typeface="Arial" panose="020B0604020202020204" pitchFamily="34" charset="0"/>
                        </a:rPr>
                        <a:t>1</a:t>
                      </a:r>
                      <a:endParaRPr lang="en-ZA" sz="20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809488558"/>
                  </a:ext>
                </a:extLst>
              </a:tr>
              <a:tr h="369721">
                <a:tc>
                  <a:txBody>
                    <a:bodyPr/>
                    <a:lstStyle/>
                    <a:p>
                      <a:pPr marL="177800" indent="0" algn="l">
                        <a:lnSpc>
                          <a:spcPct val="150000"/>
                        </a:lnSpc>
                        <a:buNone/>
                      </a:pPr>
                      <a:r>
                        <a:rPr lang="en-GB" sz="2000" dirty="0">
                          <a:effectLst/>
                          <a:latin typeface="+mn-lt"/>
                          <a:ea typeface="Times New Roman" panose="02020603050405020304" pitchFamily="18" charset="0"/>
                        </a:rPr>
                        <a:t>3.</a:t>
                      </a:r>
                      <a:endParaRPr lang="en-ZA" sz="2000" dirty="0">
                        <a:effectLst/>
                        <a:latin typeface="+mn-lt"/>
                        <a:ea typeface="Times New Roman" panose="02020603050405020304" pitchFamily="18" charset="0"/>
                      </a:endParaRPr>
                    </a:p>
                  </a:txBody>
                  <a:tcPr marL="68580" marR="68580" marT="0" marB="0"/>
                </a:tc>
                <a:tc>
                  <a:txBody>
                    <a:bodyPr/>
                    <a:lstStyle/>
                    <a:p>
                      <a:pPr marL="74295" marR="57150">
                        <a:lnSpc>
                          <a:spcPct val="115000"/>
                        </a:lnSpc>
                        <a:spcAft>
                          <a:spcPts val="800"/>
                        </a:spcAft>
                      </a:pPr>
                      <a:r>
                        <a:rPr lang="en-ZA" sz="2000">
                          <a:effectLst/>
                          <a:latin typeface="+mn-lt"/>
                          <a:ea typeface="Arial Narrow" panose="020B0606020202030204" pitchFamily="34" charset="0"/>
                          <a:cs typeface="Arial" panose="020B0604020202020204" pitchFamily="34" charset="0"/>
                        </a:rPr>
                        <a:t>2 Bed </a:t>
                      </a:r>
                      <a:r>
                        <a:rPr lang="en-ZA" sz="2000" dirty="0">
                          <a:effectLst/>
                          <a:latin typeface="+mn-lt"/>
                          <a:ea typeface="Arial Narrow" panose="020B0606020202030204" pitchFamily="34" charset="0"/>
                          <a:cs typeface="Arial" panose="020B0604020202020204" pitchFamily="34" charset="0"/>
                        </a:rPr>
                        <a:t>Unit - Chalets</a:t>
                      </a:r>
                      <a:endParaRPr lang="en-ZA" sz="20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158115" marR="60960" algn="ctr">
                        <a:lnSpc>
                          <a:spcPct val="115000"/>
                        </a:lnSpc>
                        <a:spcAft>
                          <a:spcPts val="800"/>
                        </a:spcAft>
                      </a:pPr>
                      <a:r>
                        <a:rPr lang="en-ZA" sz="2000" dirty="0">
                          <a:effectLst/>
                          <a:latin typeface="+mn-lt"/>
                          <a:ea typeface="Arial Narrow" panose="020B0606020202030204" pitchFamily="34" charset="0"/>
                          <a:cs typeface="Arial" panose="020B0604020202020204" pitchFamily="34" charset="0"/>
                        </a:rPr>
                        <a:t>1</a:t>
                      </a:r>
                      <a:endParaRPr lang="en-ZA" sz="20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697486016"/>
                  </a:ext>
                </a:extLst>
              </a:tr>
              <a:tr h="369721">
                <a:tc>
                  <a:txBody>
                    <a:bodyPr/>
                    <a:lstStyle/>
                    <a:p>
                      <a:pPr marL="177800" indent="0" algn="l">
                        <a:lnSpc>
                          <a:spcPct val="150000"/>
                        </a:lnSpc>
                        <a:buNone/>
                      </a:pPr>
                      <a:r>
                        <a:rPr lang="en-GB" sz="2000" dirty="0">
                          <a:effectLst/>
                          <a:latin typeface="+mn-lt"/>
                          <a:ea typeface="Times New Roman" panose="02020603050405020304" pitchFamily="18" charset="0"/>
                        </a:rPr>
                        <a:t>4.</a:t>
                      </a:r>
                      <a:endParaRPr lang="en-ZA" sz="2000" dirty="0">
                        <a:effectLst/>
                        <a:latin typeface="+mn-lt"/>
                        <a:ea typeface="Times New Roman" panose="02020603050405020304" pitchFamily="18" charset="0"/>
                      </a:endParaRPr>
                    </a:p>
                  </a:txBody>
                  <a:tcPr marL="68580" marR="68580" marT="0" marB="0"/>
                </a:tc>
                <a:tc>
                  <a:txBody>
                    <a:bodyPr/>
                    <a:lstStyle/>
                    <a:p>
                      <a:pPr marL="74295" marR="57150">
                        <a:lnSpc>
                          <a:spcPct val="115000"/>
                        </a:lnSpc>
                        <a:spcAft>
                          <a:spcPts val="800"/>
                        </a:spcAft>
                      </a:pPr>
                      <a:r>
                        <a:rPr lang="en-ZA" sz="2000" dirty="0">
                          <a:effectLst/>
                          <a:latin typeface="+mn-lt"/>
                          <a:ea typeface="Arial Narrow" panose="020B0606020202030204" pitchFamily="34" charset="0"/>
                          <a:cs typeface="Arial" panose="020B0604020202020204" pitchFamily="34" charset="0"/>
                        </a:rPr>
                        <a:t>Camping sites with power</a:t>
                      </a:r>
                      <a:endParaRPr lang="en-ZA" sz="20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158115" marR="60960" algn="ctr">
                        <a:lnSpc>
                          <a:spcPct val="115000"/>
                        </a:lnSpc>
                        <a:spcAft>
                          <a:spcPts val="800"/>
                        </a:spcAft>
                      </a:pPr>
                      <a:r>
                        <a:rPr lang="en-ZA" sz="2000" dirty="0">
                          <a:effectLst/>
                          <a:latin typeface="+mn-lt"/>
                          <a:ea typeface="Arial Narrow" panose="020B0606020202030204" pitchFamily="34" charset="0"/>
                          <a:cs typeface="Arial" panose="020B0604020202020204" pitchFamily="34" charset="0"/>
                        </a:rPr>
                        <a:t>5</a:t>
                      </a:r>
                      <a:endParaRPr lang="en-ZA" sz="20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67043305"/>
                  </a:ext>
                </a:extLst>
              </a:tr>
              <a:tr h="369721">
                <a:tc>
                  <a:txBody>
                    <a:bodyPr/>
                    <a:lstStyle/>
                    <a:p>
                      <a:pPr marL="177800" indent="0" algn="l">
                        <a:lnSpc>
                          <a:spcPct val="150000"/>
                        </a:lnSpc>
                        <a:buNone/>
                      </a:pPr>
                      <a:r>
                        <a:rPr lang="en-GB" sz="2000" dirty="0">
                          <a:effectLst/>
                          <a:latin typeface="+mn-lt"/>
                          <a:ea typeface="Times New Roman" panose="02020603050405020304" pitchFamily="18" charset="0"/>
                        </a:rPr>
                        <a:t>5.</a:t>
                      </a:r>
                      <a:endParaRPr lang="en-ZA" sz="2000" dirty="0">
                        <a:effectLst/>
                        <a:latin typeface="+mn-lt"/>
                        <a:ea typeface="Times New Roman" panose="02020603050405020304" pitchFamily="18" charset="0"/>
                      </a:endParaRPr>
                    </a:p>
                  </a:txBody>
                  <a:tcPr marL="68580" marR="68580" marT="0" marB="0"/>
                </a:tc>
                <a:tc>
                  <a:txBody>
                    <a:bodyPr/>
                    <a:lstStyle/>
                    <a:p>
                      <a:pPr marL="74295" marR="57150">
                        <a:lnSpc>
                          <a:spcPct val="115000"/>
                        </a:lnSpc>
                        <a:spcAft>
                          <a:spcPts val="800"/>
                        </a:spcAft>
                      </a:pPr>
                      <a:r>
                        <a:rPr lang="en-ZA" sz="2000" dirty="0">
                          <a:effectLst/>
                          <a:latin typeface="+mn-lt"/>
                          <a:ea typeface="Arial Narrow" panose="020B0606020202030204" pitchFamily="34" charset="0"/>
                          <a:cs typeface="Arial" panose="020B0604020202020204" pitchFamily="34" charset="0"/>
                        </a:rPr>
                        <a:t>Camping sites without power</a:t>
                      </a:r>
                      <a:endParaRPr lang="en-ZA" sz="20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158115" marR="60960" algn="ctr">
                        <a:lnSpc>
                          <a:spcPct val="115000"/>
                        </a:lnSpc>
                        <a:spcAft>
                          <a:spcPts val="800"/>
                        </a:spcAft>
                      </a:pPr>
                      <a:r>
                        <a:rPr lang="en-ZA" sz="2000" dirty="0">
                          <a:effectLst/>
                          <a:latin typeface="+mn-lt"/>
                          <a:ea typeface="Arial Narrow" panose="020B0606020202030204" pitchFamily="34" charset="0"/>
                          <a:cs typeface="Arial" panose="020B0604020202020204" pitchFamily="34" charset="0"/>
                        </a:rPr>
                        <a:t>10</a:t>
                      </a:r>
                      <a:endParaRPr lang="en-ZA" sz="20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233859777"/>
                  </a:ext>
                </a:extLst>
              </a:tr>
            </a:tbl>
          </a:graphicData>
        </a:graphic>
      </p:graphicFrame>
    </p:spTree>
    <p:extLst>
      <p:ext uri="{BB962C8B-B14F-4D97-AF65-F5344CB8AC3E}">
        <p14:creationId xmlns:p14="http://schemas.microsoft.com/office/powerpoint/2010/main" val="2423307043"/>
      </p:ext>
    </p:extLst>
  </p:cSld>
  <p:clrMapOvr>
    <a:masterClrMapping/>
  </p:clrMapOvr>
  <mc:AlternateContent xmlns:mc="http://schemas.openxmlformats.org/markup-compatibility/2006" xmlns:p14="http://schemas.microsoft.com/office/powerpoint/2010/main">
    <mc:Choice Requires="p14">
      <p:transition p14:dur="0" advTm="6064"/>
    </mc:Choice>
    <mc:Fallback xmlns="">
      <p:transition advTm="6064"/>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05E1191-7999-40D4-B189-A6B43C0EA522}"/>
              </a:ext>
            </a:extLst>
          </p:cNvPr>
          <p:cNvSpPr>
            <a:spLocks noGrp="1"/>
          </p:cNvSpPr>
          <p:nvPr>
            <p:ph type="title"/>
          </p:nvPr>
        </p:nvSpPr>
        <p:spPr>
          <a:xfrm>
            <a:off x="179109" y="147461"/>
            <a:ext cx="10249161" cy="808304"/>
          </a:xfrm>
          <a:solidFill>
            <a:schemeClr val="tx2">
              <a:lumMod val="50000"/>
            </a:schemeClr>
          </a:solidFill>
          <a:ln>
            <a:solidFill>
              <a:schemeClr val="accent1"/>
            </a:solidFill>
          </a:ln>
        </p:spPr>
        <p:txBody>
          <a:bodyPr/>
          <a:lstStyle/>
          <a:p>
            <a:r>
              <a:rPr lang="en-US" sz="2800" b="1" dirty="0">
                <a:solidFill>
                  <a:schemeClr val="tx1"/>
                </a:solidFill>
              </a:rPr>
              <a:t>Introduction</a:t>
            </a:r>
            <a:endParaRPr lang="en-ZA" sz="2800" b="1" dirty="0">
              <a:solidFill>
                <a:schemeClr val="tx1"/>
              </a:solidFill>
            </a:endParaRPr>
          </a:p>
        </p:txBody>
      </p:sp>
      <p:sp>
        <p:nvSpPr>
          <p:cNvPr id="2" name="Slide Number Placeholder 1"/>
          <p:cNvSpPr>
            <a:spLocks noGrp="1"/>
          </p:cNvSpPr>
          <p:nvPr>
            <p:ph type="sldNum" sz="quarter" idx="12"/>
          </p:nvPr>
        </p:nvSpPr>
        <p:spPr>
          <a:xfrm>
            <a:off x="10352540" y="295729"/>
            <a:ext cx="838199" cy="45841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34CBC24-1614-497D-88B1-3F4BA274FF76}" type="slidenum">
              <a:rPr kumimoji="0" lang="en-ZA" sz="280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13</a:t>
            </a:fld>
            <a:endParaRPr kumimoji="0" lang="en-ZA" sz="280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
        <p:nvSpPr>
          <p:cNvPr id="4" name="TextBox 3">
            <a:extLst>
              <a:ext uri="{FF2B5EF4-FFF2-40B4-BE49-F238E27FC236}">
                <a16:creationId xmlns:a16="http://schemas.microsoft.com/office/drawing/2014/main" id="{2C6A1CA6-3CE0-31F3-143A-862DCD070E93}"/>
              </a:ext>
            </a:extLst>
          </p:cNvPr>
          <p:cNvSpPr txBox="1"/>
          <p:nvPr/>
        </p:nvSpPr>
        <p:spPr>
          <a:xfrm>
            <a:off x="179109" y="1114260"/>
            <a:ext cx="2500876" cy="707886"/>
          </a:xfrm>
          <a:prstGeom prst="rect">
            <a:avLst/>
          </a:prstGeom>
          <a:noFill/>
        </p:spPr>
        <p:txBody>
          <a:bodyPr wrap="square">
            <a:spAutoFit/>
          </a:bodyPr>
          <a:lstStyle/>
          <a:p>
            <a:pPr marL="342900" lvl="0" indent="-342900" algn="just" fontAlgn="base" hangingPunct="0">
              <a:spcAft>
                <a:spcPts val="1200"/>
              </a:spcAft>
              <a:buSzPts val="1100"/>
              <a:buFont typeface="Wingdings" panose="05000000000000000000" pitchFamily="2" charset="2"/>
              <a:buChar char="q"/>
              <a:tabLst>
                <a:tab pos="457200" algn="l"/>
                <a:tab pos="540385" algn="l"/>
              </a:tabLst>
            </a:pPr>
            <a:r>
              <a:rPr lang="en-GB" sz="2000" dirty="0">
                <a:ea typeface="Times New Roman" panose="02020603050405020304" pitchFamily="18" charset="0"/>
                <a:cs typeface="Arial" panose="020B0604020202020204" pitchFamily="34" charset="0"/>
              </a:rPr>
              <a:t>Layout of Kosi Bay Resort</a:t>
            </a:r>
          </a:p>
        </p:txBody>
      </p:sp>
      <p:pic>
        <p:nvPicPr>
          <p:cNvPr id="3" name="Picture 2">
            <a:extLst>
              <a:ext uri="{FF2B5EF4-FFF2-40B4-BE49-F238E27FC236}">
                <a16:creationId xmlns:a16="http://schemas.microsoft.com/office/drawing/2014/main" id="{9301D035-730E-480F-85B7-512425FF355B}"/>
              </a:ext>
            </a:extLst>
          </p:cNvPr>
          <p:cNvPicPr>
            <a:picLocks noChangeAspect="1"/>
          </p:cNvPicPr>
          <p:nvPr/>
        </p:nvPicPr>
        <p:blipFill>
          <a:blip r:embed="rId3"/>
          <a:stretch>
            <a:fillRect/>
          </a:stretch>
        </p:blipFill>
        <p:spPr>
          <a:xfrm>
            <a:off x="2679985" y="1176036"/>
            <a:ext cx="8510754" cy="5681964"/>
          </a:xfrm>
          <a:prstGeom prst="rect">
            <a:avLst/>
          </a:prstGeom>
        </p:spPr>
      </p:pic>
    </p:spTree>
    <p:extLst>
      <p:ext uri="{BB962C8B-B14F-4D97-AF65-F5344CB8AC3E}">
        <p14:creationId xmlns:p14="http://schemas.microsoft.com/office/powerpoint/2010/main" val="3371240486"/>
      </p:ext>
    </p:extLst>
  </p:cSld>
  <p:clrMapOvr>
    <a:masterClrMapping/>
  </p:clrMapOvr>
  <mc:AlternateContent xmlns:mc="http://schemas.openxmlformats.org/markup-compatibility/2006" xmlns:p14="http://schemas.microsoft.com/office/powerpoint/2010/main">
    <mc:Choice Requires="p14">
      <p:transition p14:dur="0" advTm="6064"/>
    </mc:Choice>
    <mc:Fallback xmlns="">
      <p:transition advTm="6064"/>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05E1191-7999-40D4-B189-A6B43C0EA522}"/>
              </a:ext>
            </a:extLst>
          </p:cNvPr>
          <p:cNvSpPr>
            <a:spLocks noGrp="1"/>
          </p:cNvSpPr>
          <p:nvPr>
            <p:ph type="title"/>
          </p:nvPr>
        </p:nvSpPr>
        <p:spPr>
          <a:xfrm>
            <a:off x="179109" y="147461"/>
            <a:ext cx="10249161" cy="808304"/>
          </a:xfrm>
          <a:solidFill>
            <a:schemeClr val="tx2">
              <a:lumMod val="50000"/>
            </a:schemeClr>
          </a:solidFill>
          <a:ln>
            <a:solidFill>
              <a:schemeClr val="accent1"/>
            </a:solidFill>
          </a:ln>
        </p:spPr>
        <p:txBody>
          <a:bodyPr/>
          <a:lstStyle/>
          <a:p>
            <a:r>
              <a:rPr lang="en-US" sz="2800" b="1" dirty="0">
                <a:solidFill>
                  <a:schemeClr val="tx1"/>
                </a:solidFill>
              </a:rPr>
              <a:t>Project Objectives</a:t>
            </a:r>
            <a:endParaRPr lang="en-ZA" sz="2800" b="1" dirty="0">
              <a:solidFill>
                <a:schemeClr val="tx1"/>
              </a:solidFill>
            </a:endParaRPr>
          </a:p>
        </p:txBody>
      </p:sp>
      <p:sp>
        <p:nvSpPr>
          <p:cNvPr id="2" name="Slide Number Placeholder 1"/>
          <p:cNvSpPr>
            <a:spLocks noGrp="1"/>
          </p:cNvSpPr>
          <p:nvPr>
            <p:ph type="sldNum" sz="quarter" idx="12"/>
          </p:nvPr>
        </p:nvSpPr>
        <p:spPr>
          <a:xfrm>
            <a:off x="10352540" y="295729"/>
            <a:ext cx="838199" cy="45841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34CBC24-1614-497D-88B1-3F4BA274FF76}" type="slidenum">
              <a:rPr kumimoji="0" lang="en-ZA" sz="280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14</a:t>
            </a:fld>
            <a:endParaRPr kumimoji="0" lang="en-ZA" sz="280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
        <p:nvSpPr>
          <p:cNvPr id="4" name="TextBox 3">
            <a:extLst>
              <a:ext uri="{FF2B5EF4-FFF2-40B4-BE49-F238E27FC236}">
                <a16:creationId xmlns:a16="http://schemas.microsoft.com/office/drawing/2014/main" id="{2C6A1CA6-3CE0-31F3-143A-862DCD070E93}"/>
              </a:ext>
            </a:extLst>
          </p:cNvPr>
          <p:cNvSpPr txBox="1"/>
          <p:nvPr/>
        </p:nvSpPr>
        <p:spPr>
          <a:xfrm>
            <a:off x="179109" y="1114260"/>
            <a:ext cx="11345782" cy="5632311"/>
          </a:xfrm>
          <a:prstGeom prst="rect">
            <a:avLst/>
          </a:prstGeom>
          <a:noFill/>
        </p:spPr>
        <p:txBody>
          <a:bodyPr wrap="square">
            <a:spAutoFit/>
          </a:bodyPr>
          <a:lstStyle/>
          <a:p>
            <a:pPr marL="342900" lvl="0" indent="-342900" algn="just" fontAlgn="base" hangingPunct="0">
              <a:spcAft>
                <a:spcPts val="1200"/>
              </a:spcAft>
              <a:buSzPts val="1100"/>
              <a:buFont typeface="Wingdings" panose="05000000000000000000" pitchFamily="2" charset="2"/>
              <a:buChar char="q"/>
              <a:tabLst>
                <a:tab pos="457200" algn="l"/>
                <a:tab pos="540385" algn="l"/>
              </a:tabLst>
            </a:pPr>
            <a:r>
              <a:rPr lang="en-GB" sz="2000" dirty="0">
                <a:latin typeface="Century Gothic" panose="020B0502020202020204" pitchFamily="34" charset="0"/>
                <a:ea typeface="Times New Roman" panose="02020603050405020304" pitchFamily="18" charset="0"/>
                <a:cs typeface="Arial" panose="020B0604020202020204" pitchFamily="34" charset="0"/>
              </a:rPr>
              <a:t>Undertake a PPP for the resort using the Toolkit for Tourism</a:t>
            </a:r>
          </a:p>
          <a:p>
            <a:pPr marL="342900" lvl="0" indent="-342900" algn="just" fontAlgn="base" hangingPunct="0">
              <a:spcAft>
                <a:spcPts val="1200"/>
              </a:spcAft>
              <a:buSzPts val="1100"/>
              <a:buFont typeface="Wingdings" panose="05000000000000000000" pitchFamily="2" charset="2"/>
              <a:buChar char="q"/>
              <a:tabLst>
                <a:tab pos="457200" algn="l"/>
                <a:tab pos="540385" algn="l"/>
              </a:tabLst>
            </a:pPr>
            <a:r>
              <a:rPr lang="en-GB" sz="2000" dirty="0">
                <a:latin typeface="Century Gothic" panose="020B0502020202020204" pitchFamily="34" charset="0"/>
                <a:ea typeface="Times New Roman" panose="02020603050405020304" pitchFamily="18" charset="0"/>
                <a:cs typeface="Arial" panose="020B0604020202020204" pitchFamily="34" charset="0"/>
              </a:rPr>
              <a:t>Compliance with the PFMA, World Heritage Act, and other prescripts of the law. </a:t>
            </a:r>
          </a:p>
          <a:p>
            <a:pPr marL="342900" lvl="0" indent="-342900" algn="just" fontAlgn="base" hangingPunct="0">
              <a:spcAft>
                <a:spcPts val="1200"/>
              </a:spcAft>
              <a:buSzPts val="1100"/>
              <a:buFont typeface="Wingdings" panose="05000000000000000000" pitchFamily="2" charset="2"/>
              <a:buChar char="q"/>
              <a:tabLst>
                <a:tab pos="457200" algn="l"/>
                <a:tab pos="540385" algn="l"/>
              </a:tabLst>
            </a:pPr>
            <a:r>
              <a:rPr lang="en-GB" sz="2000" dirty="0">
                <a:latin typeface="Century Gothic" panose="020B0502020202020204" pitchFamily="34" charset="0"/>
                <a:ea typeface="Times New Roman" panose="02020603050405020304" pitchFamily="18" charset="0"/>
                <a:cs typeface="Arial" panose="020B0604020202020204" pitchFamily="34" charset="0"/>
              </a:rPr>
              <a:t>Efficient use of the project site</a:t>
            </a:r>
          </a:p>
          <a:p>
            <a:pPr marL="342900" lvl="0" indent="-342900" algn="just" fontAlgn="base" hangingPunct="0">
              <a:spcAft>
                <a:spcPts val="1200"/>
              </a:spcAft>
              <a:buSzPts val="1100"/>
              <a:buFont typeface="Wingdings" panose="05000000000000000000" pitchFamily="2" charset="2"/>
              <a:buChar char="q"/>
              <a:tabLst>
                <a:tab pos="457200" algn="l"/>
                <a:tab pos="540385" algn="l"/>
              </a:tabLst>
            </a:pPr>
            <a:r>
              <a:rPr lang="en-GB" sz="2000" dirty="0">
                <a:latin typeface="Century Gothic" panose="020B0502020202020204" pitchFamily="34" charset="0"/>
                <a:ea typeface="Times New Roman" panose="02020603050405020304" pitchFamily="18" charset="0"/>
                <a:cs typeface="Arial" panose="020B0604020202020204" pitchFamily="34" charset="0"/>
              </a:rPr>
              <a:t>Enhance the attractiveness of the resort, increase tourist traffic and stay </a:t>
            </a:r>
          </a:p>
          <a:p>
            <a:pPr marL="342900" lvl="0" indent="-342900" algn="just" fontAlgn="base" hangingPunct="0">
              <a:spcAft>
                <a:spcPts val="1200"/>
              </a:spcAft>
              <a:buSzPts val="1100"/>
              <a:buFont typeface="Wingdings" panose="05000000000000000000" pitchFamily="2" charset="2"/>
              <a:buChar char="q"/>
              <a:tabLst>
                <a:tab pos="457200" algn="l"/>
                <a:tab pos="540385" algn="l"/>
              </a:tabLst>
            </a:pPr>
            <a:r>
              <a:rPr lang="en-GB" sz="2000" dirty="0">
                <a:latin typeface="Century Gothic" panose="020B0502020202020204" pitchFamily="34" charset="0"/>
                <a:ea typeface="Times New Roman" panose="02020603050405020304" pitchFamily="18" charset="0"/>
                <a:cs typeface="Arial" panose="020B0604020202020204" pitchFamily="34" charset="0"/>
              </a:rPr>
              <a:t>Facilitate and fast track the redevelopment of facilities at the resort, </a:t>
            </a:r>
          </a:p>
          <a:p>
            <a:pPr marL="342900" lvl="0" indent="-342900" algn="just" fontAlgn="base" hangingPunct="0">
              <a:spcAft>
                <a:spcPts val="1200"/>
              </a:spcAft>
              <a:buSzPts val="1100"/>
              <a:buFont typeface="Wingdings" panose="05000000000000000000" pitchFamily="2" charset="2"/>
              <a:buChar char="q"/>
              <a:tabLst>
                <a:tab pos="457200" algn="l"/>
                <a:tab pos="540385" algn="l"/>
              </a:tabLst>
            </a:pPr>
            <a:r>
              <a:rPr lang="en-GB" sz="2000" dirty="0">
                <a:latin typeface="Century Gothic" panose="020B0502020202020204" pitchFamily="34" charset="0"/>
                <a:ea typeface="Times New Roman" panose="02020603050405020304" pitchFamily="18" charset="0"/>
                <a:cs typeface="Arial" panose="020B0604020202020204" pitchFamily="34" charset="0"/>
              </a:rPr>
              <a:t>Ensure increased tourist numbers </a:t>
            </a:r>
          </a:p>
          <a:p>
            <a:pPr marL="342900" lvl="0" indent="-342900" algn="just" fontAlgn="base" hangingPunct="0">
              <a:spcAft>
                <a:spcPts val="1200"/>
              </a:spcAft>
              <a:buSzPts val="1100"/>
              <a:buFont typeface="Wingdings" panose="05000000000000000000" pitchFamily="2" charset="2"/>
              <a:buChar char="q"/>
              <a:tabLst>
                <a:tab pos="457200" algn="l"/>
                <a:tab pos="540385" algn="l"/>
              </a:tabLst>
            </a:pPr>
            <a:r>
              <a:rPr lang="en-GB" sz="2000" dirty="0">
                <a:latin typeface="Century Gothic" panose="020B0502020202020204" pitchFamily="34" charset="0"/>
                <a:ea typeface="Times New Roman" panose="02020603050405020304" pitchFamily="18" charset="0"/>
                <a:cs typeface="Arial" panose="020B0604020202020204" pitchFamily="34" charset="0"/>
              </a:rPr>
              <a:t>Contribution to increased revenue within the Park.</a:t>
            </a:r>
          </a:p>
          <a:p>
            <a:pPr marL="342900" lvl="0" indent="-342900" algn="just" fontAlgn="base" hangingPunct="0">
              <a:spcAft>
                <a:spcPts val="1200"/>
              </a:spcAft>
              <a:buSzPts val="1100"/>
              <a:buFont typeface="Wingdings" panose="05000000000000000000" pitchFamily="2" charset="2"/>
              <a:buChar char="q"/>
              <a:tabLst>
                <a:tab pos="457200" algn="l"/>
                <a:tab pos="540385" algn="l"/>
              </a:tabLst>
            </a:pPr>
            <a:r>
              <a:rPr lang="en-GB" sz="2000" dirty="0">
                <a:latin typeface="Century Gothic" panose="020B0502020202020204" pitchFamily="34" charset="0"/>
                <a:ea typeface="Times New Roman" panose="02020603050405020304" pitchFamily="18" charset="0"/>
                <a:cs typeface="Arial" panose="020B0604020202020204" pitchFamily="34" charset="0"/>
              </a:rPr>
              <a:t>Redevelop and upgrade facilities to support interpretation and enhance visitor experience.</a:t>
            </a:r>
          </a:p>
          <a:p>
            <a:pPr marL="342900" lvl="0" indent="-342900" algn="just" fontAlgn="base" hangingPunct="0">
              <a:spcAft>
                <a:spcPts val="1200"/>
              </a:spcAft>
              <a:buSzPts val="1100"/>
              <a:buFont typeface="Wingdings" panose="05000000000000000000" pitchFamily="2" charset="2"/>
              <a:buChar char="q"/>
              <a:tabLst>
                <a:tab pos="457200" algn="l"/>
                <a:tab pos="540385" algn="l"/>
              </a:tabLst>
            </a:pPr>
            <a:r>
              <a:rPr lang="en-GB" sz="2000" dirty="0">
                <a:latin typeface="Century Gothic" panose="020B0502020202020204" pitchFamily="34" charset="0"/>
                <a:ea typeface="Times New Roman" panose="02020603050405020304" pitchFamily="18" charset="0"/>
                <a:cs typeface="Arial" panose="020B0604020202020204" pitchFamily="34" charset="0"/>
              </a:rPr>
              <a:t>Improve visitor’s experience at an attractive destination and generate revenue within the Park.</a:t>
            </a:r>
          </a:p>
          <a:p>
            <a:pPr marL="342900" lvl="0" indent="-342900" algn="just" fontAlgn="base" hangingPunct="0">
              <a:spcAft>
                <a:spcPts val="1200"/>
              </a:spcAft>
              <a:buSzPts val="1100"/>
              <a:buFont typeface="Wingdings" panose="05000000000000000000" pitchFamily="2" charset="2"/>
              <a:buChar char="q"/>
              <a:tabLst>
                <a:tab pos="457200" algn="l"/>
                <a:tab pos="540385" algn="l"/>
              </a:tabLst>
            </a:pPr>
            <a:r>
              <a:rPr lang="en-GB" sz="2000" dirty="0">
                <a:latin typeface="Century Gothic" panose="020B0502020202020204" pitchFamily="34" charset="0"/>
                <a:ea typeface="Times New Roman" panose="02020603050405020304" pitchFamily="18" charset="0"/>
                <a:cs typeface="Arial" panose="020B0604020202020204" pitchFamily="34" charset="0"/>
              </a:rPr>
              <a:t>Redevelop and upgrade facilities that to provide 4-star lodge facilities.</a:t>
            </a:r>
          </a:p>
          <a:p>
            <a:pPr marL="342900" lvl="0" indent="-342900" algn="just" fontAlgn="base" hangingPunct="0">
              <a:spcAft>
                <a:spcPts val="1200"/>
              </a:spcAft>
              <a:buSzPts val="1100"/>
              <a:buFont typeface="Wingdings" panose="05000000000000000000" pitchFamily="2" charset="2"/>
              <a:buChar char="q"/>
              <a:tabLst>
                <a:tab pos="457200" algn="l"/>
                <a:tab pos="540385" algn="l"/>
              </a:tabLst>
            </a:pPr>
            <a:r>
              <a:rPr lang="en-GB" sz="2000" dirty="0">
                <a:latin typeface="Century Gothic" panose="020B0502020202020204" pitchFamily="34" charset="0"/>
                <a:ea typeface="Times New Roman" panose="02020603050405020304" pitchFamily="18" charset="0"/>
                <a:cs typeface="Arial" panose="020B0604020202020204" pitchFamily="34" charset="0"/>
              </a:rPr>
              <a:t>Support conservation management</a:t>
            </a:r>
          </a:p>
        </p:txBody>
      </p:sp>
    </p:spTree>
    <p:extLst>
      <p:ext uri="{BB962C8B-B14F-4D97-AF65-F5344CB8AC3E}">
        <p14:creationId xmlns:p14="http://schemas.microsoft.com/office/powerpoint/2010/main" val="1289587926"/>
      </p:ext>
    </p:extLst>
  </p:cSld>
  <p:clrMapOvr>
    <a:masterClrMapping/>
  </p:clrMapOvr>
  <mc:AlternateContent xmlns:mc="http://schemas.openxmlformats.org/markup-compatibility/2006" xmlns:p14="http://schemas.microsoft.com/office/powerpoint/2010/main">
    <mc:Choice Requires="p14">
      <p:transition p14:dur="0" advTm="6064"/>
    </mc:Choice>
    <mc:Fallback xmlns="">
      <p:transition advTm="6064"/>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05E1191-7999-40D4-B189-A6B43C0EA522}"/>
              </a:ext>
            </a:extLst>
          </p:cNvPr>
          <p:cNvSpPr>
            <a:spLocks noGrp="1"/>
          </p:cNvSpPr>
          <p:nvPr>
            <p:ph type="title"/>
          </p:nvPr>
        </p:nvSpPr>
        <p:spPr>
          <a:xfrm>
            <a:off x="179109" y="147461"/>
            <a:ext cx="10249161" cy="808304"/>
          </a:xfrm>
          <a:solidFill>
            <a:schemeClr val="tx2">
              <a:lumMod val="50000"/>
            </a:schemeClr>
          </a:solidFill>
          <a:ln>
            <a:solidFill>
              <a:schemeClr val="accent1"/>
            </a:solidFill>
          </a:ln>
        </p:spPr>
        <p:txBody>
          <a:bodyPr/>
          <a:lstStyle/>
          <a:p>
            <a:r>
              <a:rPr lang="en-US" sz="2800" b="1" dirty="0">
                <a:solidFill>
                  <a:schemeClr val="tx1"/>
                </a:solidFill>
              </a:rPr>
              <a:t>PPP Opportunity </a:t>
            </a:r>
            <a:endParaRPr lang="en-ZA" sz="2800" b="1" dirty="0">
              <a:solidFill>
                <a:schemeClr val="tx1"/>
              </a:solidFill>
            </a:endParaRPr>
          </a:p>
        </p:txBody>
      </p:sp>
      <p:sp>
        <p:nvSpPr>
          <p:cNvPr id="2" name="Slide Number Placeholder 1"/>
          <p:cNvSpPr>
            <a:spLocks noGrp="1"/>
          </p:cNvSpPr>
          <p:nvPr>
            <p:ph type="sldNum" sz="quarter" idx="12"/>
          </p:nvPr>
        </p:nvSpPr>
        <p:spPr>
          <a:xfrm>
            <a:off x="10352540" y="295729"/>
            <a:ext cx="838199" cy="45841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34CBC24-1614-497D-88B1-3F4BA274FF76}" type="slidenum">
              <a:rPr kumimoji="0" lang="en-ZA" sz="280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15</a:t>
            </a:fld>
            <a:endParaRPr kumimoji="0" lang="en-ZA" sz="280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
        <p:nvSpPr>
          <p:cNvPr id="4" name="TextBox 3">
            <a:extLst>
              <a:ext uri="{FF2B5EF4-FFF2-40B4-BE49-F238E27FC236}">
                <a16:creationId xmlns:a16="http://schemas.microsoft.com/office/drawing/2014/main" id="{2C6A1CA6-3CE0-31F3-143A-862DCD070E93}"/>
              </a:ext>
            </a:extLst>
          </p:cNvPr>
          <p:cNvSpPr txBox="1"/>
          <p:nvPr/>
        </p:nvSpPr>
        <p:spPr>
          <a:xfrm>
            <a:off x="179109" y="1114260"/>
            <a:ext cx="11250891" cy="2708434"/>
          </a:xfrm>
          <a:prstGeom prst="rect">
            <a:avLst/>
          </a:prstGeom>
          <a:noFill/>
        </p:spPr>
        <p:txBody>
          <a:bodyPr wrap="square">
            <a:spAutoFit/>
          </a:bodyPr>
          <a:lstStyle/>
          <a:p>
            <a:pPr marL="342900" lvl="0" indent="-342900" algn="just" fontAlgn="base" hangingPunct="0">
              <a:spcAft>
                <a:spcPts val="1200"/>
              </a:spcAft>
              <a:buSzPts val="1100"/>
              <a:buFont typeface="Wingdings" panose="05000000000000000000" pitchFamily="2" charset="2"/>
              <a:buChar char="q"/>
              <a:tabLst>
                <a:tab pos="457200" algn="l"/>
                <a:tab pos="540385" algn="l"/>
              </a:tabLst>
            </a:pPr>
            <a:r>
              <a:rPr lang="en-GB" sz="2000" dirty="0">
                <a:ea typeface="Times New Roman" panose="02020603050405020304" pitchFamily="18" charset="0"/>
                <a:cs typeface="Arial" panose="020B0604020202020204" pitchFamily="34" charset="0"/>
              </a:rPr>
              <a:t>iSimangaliso is inviting proposals through this RFP for the redevelopment of the Kosi Bay resort.</a:t>
            </a:r>
          </a:p>
          <a:p>
            <a:pPr marL="342900" lvl="0" indent="-342900" algn="just" fontAlgn="base" hangingPunct="0">
              <a:spcAft>
                <a:spcPts val="1200"/>
              </a:spcAft>
              <a:buSzPts val="1100"/>
              <a:buFont typeface="Wingdings" panose="05000000000000000000" pitchFamily="2" charset="2"/>
              <a:buChar char="q"/>
              <a:tabLst>
                <a:tab pos="457200" algn="l"/>
                <a:tab pos="540385" algn="l"/>
              </a:tabLst>
            </a:pPr>
            <a:r>
              <a:rPr lang="en-GB" sz="2000" dirty="0">
                <a:ea typeface="Times New Roman" panose="02020603050405020304" pitchFamily="18" charset="0"/>
                <a:cs typeface="Arial" panose="020B0604020202020204" pitchFamily="34" charset="0"/>
              </a:rPr>
              <a:t>Redevelopment to be a design, build, finance, operate and transfer (DBFOT) PPP and should deliver an attractive 4-star resort and tourist destination, </a:t>
            </a:r>
          </a:p>
          <a:p>
            <a:pPr marL="342900" lvl="0" indent="-342900" algn="just" fontAlgn="base" hangingPunct="0">
              <a:spcAft>
                <a:spcPts val="1200"/>
              </a:spcAft>
              <a:buSzPts val="1100"/>
              <a:buFont typeface="Wingdings" panose="05000000000000000000" pitchFamily="2" charset="2"/>
              <a:buChar char="q"/>
              <a:tabLst>
                <a:tab pos="457200" algn="l"/>
                <a:tab pos="540385" algn="l"/>
              </a:tabLst>
            </a:pPr>
            <a:r>
              <a:rPr lang="en-GB" sz="2000" dirty="0">
                <a:ea typeface="Times New Roman" panose="02020603050405020304" pitchFamily="18" charset="0"/>
                <a:cs typeface="Arial" panose="020B0604020202020204" pitchFamily="34" charset="0"/>
              </a:rPr>
              <a:t>Redevelopment is envisaged to be undertaken on a brownfield project site,</a:t>
            </a:r>
          </a:p>
          <a:p>
            <a:pPr marL="342900" lvl="0" indent="-342900" algn="just" fontAlgn="base" hangingPunct="0">
              <a:spcAft>
                <a:spcPts val="1200"/>
              </a:spcAft>
              <a:buSzPts val="1100"/>
              <a:buFont typeface="Wingdings" panose="05000000000000000000" pitchFamily="2" charset="2"/>
              <a:buChar char="q"/>
              <a:tabLst>
                <a:tab pos="457200" algn="l"/>
                <a:tab pos="540385" algn="l"/>
              </a:tabLst>
            </a:pPr>
            <a:r>
              <a:rPr lang="en-GB" sz="2000" dirty="0">
                <a:ea typeface="Times New Roman" panose="02020603050405020304" pitchFamily="18" charset="0"/>
                <a:cs typeface="Arial" panose="020B0604020202020204" pitchFamily="34" charset="0"/>
              </a:rPr>
              <a:t>Project Contract Term is twenty (20) years, including a development period of one (1) year and operations period of nineteen (19) years. </a:t>
            </a:r>
          </a:p>
        </p:txBody>
      </p:sp>
    </p:spTree>
    <p:extLst>
      <p:ext uri="{BB962C8B-B14F-4D97-AF65-F5344CB8AC3E}">
        <p14:creationId xmlns:p14="http://schemas.microsoft.com/office/powerpoint/2010/main" val="1104410975"/>
      </p:ext>
    </p:extLst>
  </p:cSld>
  <p:clrMapOvr>
    <a:masterClrMapping/>
  </p:clrMapOvr>
  <mc:AlternateContent xmlns:mc="http://schemas.openxmlformats.org/markup-compatibility/2006" xmlns:p14="http://schemas.microsoft.com/office/powerpoint/2010/main">
    <mc:Choice Requires="p14">
      <p:transition p14:dur="0" advTm="6064"/>
    </mc:Choice>
    <mc:Fallback xmlns="">
      <p:transition advTm="6064"/>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05E1191-7999-40D4-B189-A6B43C0EA522}"/>
              </a:ext>
            </a:extLst>
          </p:cNvPr>
          <p:cNvSpPr>
            <a:spLocks noGrp="1"/>
          </p:cNvSpPr>
          <p:nvPr>
            <p:ph type="title"/>
          </p:nvPr>
        </p:nvSpPr>
        <p:spPr>
          <a:xfrm>
            <a:off x="179109" y="147461"/>
            <a:ext cx="10249161" cy="808304"/>
          </a:xfrm>
          <a:solidFill>
            <a:schemeClr val="tx2">
              <a:lumMod val="50000"/>
            </a:schemeClr>
          </a:solidFill>
          <a:ln>
            <a:solidFill>
              <a:schemeClr val="accent1"/>
            </a:solidFill>
          </a:ln>
        </p:spPr>
        <p:txBody>
          <a:bodyPr/>
          <a:lstStyle/>
          <a:p>
            <a:r>
              <a:rPr lang="en-US" sz="2800" b="1" dirty="0">
                <a:solidFill>
                  <a:schemeClr val="tx1"/>
                </a:solidFill>
              </a:rPr>
              <a:t>PPP Opportunity </a:t>
            </a:r>
            <a:endParaRPr lang="en-ZA" sz="2800" b="1" dirty="0">
              <a:solidFill>
                <a:schemeClr val="tx1"/>
              </a:solidFill>
            </a:endParaRPr>
          </a:p>
        </p:txBody>
      </p:sp>
      <p:sp>
        <p:nvSpPr>
          <p:cNvPr id="2" name="Slide Number Placeholder 1"/>
          <p:cNvSpPr>
            <a:spLocks noGrp="1"/>
          </p:cNvSpPr>
          <p:nvPr>
            <p:ph type="sldNum" sz="quarter" idx="12"/>
          </p:nvPr>
        </p:nvSpPr>
        <p:spPr>
          <a:xfrm>
            <a:off x="10352540" y="295729"/>
            <a:ext cx="838199" cy="45841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34CBC24-1614-497D-88B1-3F4BA274FF76}" type="slidenum">
              <a:rPr kumimoji="0" lang="en-ZA" sz="280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16</a:t>
            </a:fld>
            <a:endParaRPr kumimoji="0" lang="en-ZA" sz="280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
        <p:nvSpPr>
          <p:cNvPr id="4" name="TextBox 3">
            <a:extLst>
              <a:ext uri="{FF2B5EF4-FFF2-40B4-BE49-F238E27FC236}">
                <a16:creationId xmlns:a16="http://schemas.microsoft.com/office/drawing/2014/main" id="{2C6A1CA6-3CE0-31F3-143A-862DCD070E93}"/>
              </a:ext>
            </a:extLst>
          </p:cNvPr>
          <p:cNvSpPr txBox="1"/>
          <p:nvPr/>
        </p:nvSpPr>
        <p:spPr>
          <a:xfrm>
            <a:off x="179109" y="1114260"/>
            <a:ext cx="11717616" cy="4093428"/>
          </a:xfrm>
          <a:prstGeom prst="rect">
            <a:avLst/>
          </a:prstGeom>
          <a:noFill/>
        </p:spPr>
        <p:txBody>
          <a:bodyPr wrap="square">
            <a:spAutoFit/>
          </a:bodyPr>
          <a:lstStyle/>
          <a:p>
            <a:pPr marL="342900" lvl="0" indent="-342900" algn="just" fontAlgn="base" hangingPunct="0">
              <a:spcAft>
                <a:spcPts val="1200"/>
              </a:spcAft>
              <a:buSzPts val="1100"/>
              <a:buFont typeface="Wingdings" panose="05000000000000000000" pitchFamily="2" charset="2"/>
              <a:buChar char="q"/>
              <a:tabLst>
                <a:tab pos="457200" algn="l"/>
                <a:tab pos="540385" algn="l"/>
              </a:tabLst>
            </a:pPr>
            <a:r>
              <a:rPr lang="en-GB" sz="2000" dirty="0">
                <a:ea typeface="Times New Roman" panose="02020603050405020304" pitchFamily="18" charset="0"/>
                <a:cs typeface="Arial" panose="020B0604020202020204" pitchFamily="34" charset="0"/>
              </a:rPr>
              <a:t>Bidders are required to submit their own comprehensive proposals which will include:</a:t>
            </a:r>
          </a:p>
          <a:p>
            <a:pPr marL="800100" lvl="1" indent="-342900" algn="just" fontAlgn="base" hangingPunct="0">
              <a:spcAft>
                <a:spcPts val="1200"/>
              </a:spcAft>
              <a:buSzPts val="1100"/>
              <a:buFont typeface="Wingdings" panose="05000000000000000000" pitchFamily="2" charset="2"/>
              <a:buChar char="v"/>
              <a:tabLst>
                <a:tab pos="457200" algn="l"/>
                <a:tab pos="540385" algn="l"/>
              </a:tabLst>
            </a:pPr>
            <a:r>
              <a:rPr lang="en-GB" sz="2000" dirty="0">
                <a:ea typeface="Times New Roman" panose="02020603050405020304" pitchFamily="18" charset="0"/>
                <a:cs typeface="Arial" panose="020B0604020202020204" pitchFamily="34" charset="0"/>
              </a:rPr>
              <a:t>Demand &amp; revenue assessment,</a:t>
            </a:r>
          </a:p>
          <a:p>
            <a:pPr marL="800100" lvl="1" indent="-342900" algn="just" fontAlgn="base" hangingPunct="0">
              <a:spcAft>
                <a:spcPts val="1200"/>
              </a:spcAft>
              <a:buSzPts val="1100"/>
              <a:buFont typeface="Wingdings" panose="05000000000000000000" pitchFamily="2" charset="2"/>
              <a:buChar char="v"/>
              <a:tabLst>
                <a:tab pos="457200" algn="l"/>
                <a:tab pos="540385" algn="l"/>
              </a:tabLst>
            </a:pPr>
            <a:r>
              <a:rPr lang="en-GB" sz="2000" dirty="0">
                <a:ea typeface="Times New Roman" panose="02020603050405020304" pitchFamily="18" charset="0"/>
                <a:cs typeface="Arial" panose="020B0604020202020204" pitchFamily="34" charset="0"/>
              </a:rPr>
              <a:t>Financial &amp; capital plans including a comprehensive financial model, NPV, IRR, ROI etc,</a:t>
            </a:r>
          </a:p>
          <a:p>
            <a:pPr marL="800100" lvl="1" indent="-342900" algn="just" fontAlgn="base" hangingPunct="0">
              <a:spcAft>
                <a:spcPts val="1200"/>
              </a:spcAft>
              <a:buSzPts val="1100"/>
              <a:buFont typeface="Wingdings" panose="05000000000000000000" pitchFamily="2" charset="2"/>
              <a:buChar char="v"/>
              <a:tabLst>
                <a:tab pos="457200" algn="l"/>
                <a:tab pos="540385" algn="l"/>
              </a:tabLst>
            </a:pPr>
            <a:r>
              <a:rPr lang="en-GB" sz="2000" dirty="0">
                <a:ea typeface="Times New Roman" panose="02020603050405020304" pitchFamily="18" charset="0"/>
                <a:cs typeface="Arial" panose="020B0604020202020204" pitchFamily="34" charset="0"/>
              </a:rPr>
              <a:t>Financial model to be submitted in an editable format i.e. MS Excel.</a:t>
            </a:r>
          </a:p>
          <a:p>
            <a:pPr marL="800100" lvl="1" indent="-342900" algn="just" fontAlgn="base" hangingPunct="0">
              <a:spcAft>
                <a:spcPts val="1200"/>
              </a:spcAft>
              <a:buSzPts val="1100"/>
              <a:buFont typeface="Wingdings" panose="05000000000000000000" pitchFamily="2" charset="2"/>
              <a:buChar char="v"/>
              <a:tabLst>
                <a:tab pos="457200" algn="l"/>
                <a:tab pos="540385" algn="l"/>
              </a:tabLst>
            </a:pPr>
            <a:r>
              <a:rPr lang="en-GB" sz="2000" dirty="0">
                <a:ea typeface="Times New Roman" panose="02020603050405020304" pitchFamily="18" charset="0"/>
                <a:cs typeface="Arial" panose="020B0604020202020204" pitchFamily="34" charset="0"/>
              </a:rPr>
              <a:t>Value for money outputs,</a:t>
            </a:r>
          </a:p>
          <a:p>
            <a:pPr marL="800100" lvl="1" indent="-342900" algn="just" fontAlgn="base" hangingPunct="0">
              <a:spcAft>
                <a:spcPts val="1200"/>
              </a:spcAft>
              <a:buSzPts val="1100"/>
              <a:buFont typeface="Wingdings" panose="05000000000000000000" pitchFamily="2" charset="2"/>
              <a:buChar char="v"/>
              <a:tabLst>
                <a:tab pos="457200" algn="l"/>
                <a:tab pos="540385" algn="l"/>
              </a:tabLst>
            </a:pPr>
            <a:r>
              <a:rPr lang="en-GB" sz="2000" dirty="0">
                <a:ea typeface="Times New Roman" panose="02020603050405020304" pitchFamily="18" charset="0"/>
                <a:cs typeface="Arial" panose="020B0604020202020204" pitchFamily="34" charset="0"/>
              </a:rPr>
              <a:t>Risk management plan including a risk matrix,</a:t>
            </a:r>
          </a:p>
          <a:p>
            <a:pPr marL="800100" lvl="1" indent="-342900" algn="just" fontAlgn="base" hangingPunct="0">
              <a:spcAft>
                <a:spcPts val="1200"/>
              </a:spcAft>
              <a:buSzPts val="1100"/>
              <a:buFont typeface="Wingdings" panose="05000000000000000000" pitchFamily="2" charset="2"/>
              <a:buChar char="v"/>
              <a:tabLst>
                <a:tab pos="457200" algn="l"/>
                <a:tab pos="540385" algn="l"/>
              </a:tabLst>
            </a:pPr>
            <a:r>
              <a:rPr lang="en-GB" sz="2000" dirty="0">
                <a:ea typeface="Times New Roman" panose="02020603050405020304" pitchFamily="18" charset="0"/>
                <a:cs typeface="Arial" panose="020B0604020202020204" pitchFamily="34" charset="0"/>
              </a:rPr>
              <a:t>Business &amp; operations plans including maintenance plan,</a:t>
            </a:r>
          </a:p>
          <a:p>
            <a:pPr marL="800100" lvl="1" indent="-342900" algn="just" fontAlgn="base" hangingPunct="0">
              <a:spcAft>
                <a:spcPts val="1200"/>
              </a:spcAft>
              <a:buSzPts val="1100"/>
              <a:buFont typeface="Wingdings" panose="05000000000000000000" pitchFamily="2" charset="2"/>
              <a:buChar char="v"/>
              <a:tabLst>
                <a:tab pos="457200" algn="l"/>
                <a:tab pos="540385" algn="l"/>
              </a:tabLst>
            </a:pPr>
            <a:r>
              <a:rPr lang="en-GB" sz="2000" dirty="0">
                <a:ea typeface="Times New Roman" panose="02020603050405020304" pitchFamily="18" charset="0"/>
                <a:cs typeface="Arial" panose="020B0604020202020204" pitchFamily="34" charset="0"/>
              </a:rPr>
              <a:t>Environmental plans,</a:t>
            </a:r>
          </a:p>
          <a:p>
            <a:pPr marL="800100" lvl="1" indent="-342900" algn="just" fontAlgn="base" hangingPunct="0">
              <a:spcAft>
                <a:spcPts val="1200"/>
              </a:spcAft>
              <a:buSzPts val="1100"/>
              <a:buFont typeface="Wingdings" panose="05000000000000000000" pitchFamily="2" charset="2"/>
              <a:buChar char="v"/>
              <a:tabLst>
                <a:tab pos="457200" algn="l"/>
                <a:tab pos="540385" algn="l"/>
              </a:tabLst>
            </a:pPr>
            <a:r>
              <a:rPr lang="en-GB" sz="2000" dirty="0">
                <a:ea typeface="Times New Roman" panose="02020603050405020304" pitchFamily="18" charset="0"/>
                <a:cs typeface="Arial" panose="020B0604020202020204" pitchFamily="34" charset="0"/>
              </a:rPr>
              <a:t>Marked-up PPP agreement,</a:t>
            </a:r>
          </a:p>
        </p:txBody>
      </p:sp>
    </p:spTree>
    <p:extLst>
      <p:ext uri="{BB962C8B-B14F-4D97-AF65-F5344CB8AC3E}">
        <p14:creationId xmlns:p14="http://schemas.microsoft.com/office/powerpoint/2010/main" val="4184885776"/>
      </p:ext>
    </p:extLst>
  </p:cSld>
  <p:clrMapOvr>
    <a:masterClrMapping/>
  </p:clrMapOvr>
  <mc:AlternateContent xmlns:mc="http://schemas.openxmlformats.org/markup-compatibility/2006" xmlns:p14="http://schemas.microsoft.com/office/powerpoint/2010/main">
    <mc:Choice Requires="p14">
      <p:transition p14:dur="0" advTm="6064"/>
    </mc:Choice>
    <mc:Fallback xmlns="">
      <p:transition advTm="6064"/>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34CBC24-1614-497D-88B1-3F4BA274FF76}" type="slidenum">
              <a:rPr kumimoji="0" lang="en-ZA" sz="280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17</a:t>
            </a:fld>
            <a:endParaRPr kumimoji="0" lang="en-ZA" sz="280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endParaRPr>
          </a:p>
        </p:txBody>
      </p:sp>
      <p:grpSp>
        <p:nvGrpSpPr>
          <p:cNvPr id="7" name="Group 6">
            <a:extLst>
              <a:ext uri="{FF2B5EF4-FFF2-40B4-BE49-F238E27FC236}">
                <a16:creationId xmlns:a16="http://schemas.microsoft.com/office/drawing/2014/main" id="{40A7EE9D-3171-43BF-9510-C1BE46BAFC83}"/>
              </a:ext>
            </a:extLst>
          </p:cNvPr>
          <p:cNvGrpSpPr/>
          <p:nvPr/>
        </p:nvGrpSpPr>
        <p:grpSpPr>
          <a:xfrm>
            <a:off x="-6920" y="0"/>
            <a:ext cx="1669860" cy="6858000"/>
            <a:chOff x="-6920" y="0"/>
            <a:chExt cx="1669860" cy="6858000"/>
          </a:xfrm>
        </p:grpSpPr>
        <p:grpSp>
          <p:nvGrpSpPr>
            <p:cNvPr id="8" name="Group 77">
              <a:extLst>
                <a:ext uri="{FF2B5EF4-FFF2-40B4-BE49-F238E27FC236}">
                  <a16:creationId xmlns:a16="http://schemas.microsoft.com/office/drawing/2014/main" id="{850BB1DA-0872-4EFC-B56F-E45450884536}"/>
                </a:ext>
              </a:extLst>
            </p:cNvPr>
            <p:cNvGrpSpPr>
              <a:grpSpLocks/>
            </p:cNvGrpSpPr>
            <p:nvPr/>
          </p:nvGrpSpPr>
          <p:grpSpPr bwMode="auto">
            <a:xfrm>
              <a:off x="1524827" y="0"/>
              <a:ext cx="138113" cy="6858000"/>
              <a:chOff x="1331" y="0"/>
              <a:chExt cx="279" cy="4320"/>
            </a:xfrm>
          </p:grpSpPr>
          <p:sp>
            <p:nvSpPr>
              <p:cNvPr id="15" name="AutoShape 5">
                <a:extLst>
                  <a:ext uri="{FF2B5EF4-FFF2-40B4-BE49-F238E27FC236}">
                    <a16:creationId xmlns:a16="http://schemas.microsoft.com/office/drawing/2014/main" id="{F34BE5AB-329F-4F64-BF03-594909CC2844}"/>
                  </a:ext>
                </a:extLst>
              </p:cNvPr>
              <p:cNvSpPr>
                <a:spLocks noChangeAspect="1" noChangeArrowheads="1" noTextEdit="1"/>
              </p:cNvSpPr>
              <p:nvPr/>
            </p:nvSpPr>
            <p:spPr bwMode="auto">
              <a:xfrm>
                <a:off x="1331" y="0"/>
                <a:ext cx="279" cy="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6" name="Rectangle 6">
                <a:extLst>
                  <a:ext uri="{FF2B5EF4-FFF2-40B4-BE49-F238E27FC236}">
                    <a16:creationId xmlns:a16="http://schemas.microsoft.com/office/drawing/2014/main" id="{99B04144-38F0-43C3-901A-0AA4D3794BB8}"/>
                  </a:ext>
                </a:extLst>
              </p:cNvPr>
              <p:cNvSpPr>
                <a:spLocks noChangeArrowheads="1"/>
              </p:cNvSpPr>
              <p:nvPr/>
            </p:nvSpPr>
            <p:spPr bwMode="auto">
              <a:xfrm>
                <a:off x="1349" y="5"/>
                <a:ext cx="244" cy="2158"/>
              </a:xfrm>
              <a:prstGeom prst="rect">
                <a:avLst/>
              </a:prstGeom>
              <a:solidFill>
                <a:srgbClr val="25221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 name="Freeform 7">
                <a:extLst>
                  <a:ext uri="{FF2B5EF4-FFF2-40B4-BE49-F238E27FC236}">
                    <a16:creationId xmlns:a16="http://schemas.microsoft.com/office/drawing/2014/main" id="{8F55A8C3-264D-4BED-B1C6-BCF2E335FF6F}"/>
                  </a:ext>
                </a:extLst>
              </p:cNvPr>
              <p:cNvSpPr>
                <a:spLocks noEditPoints="1"/>
              </p:cNvSpPr>
              <p:nvPr/>
            </p:nvSpPr>
            <p:spPr bwMode="auto">
              <a:xfrm>
                <a:off x="1346" y="3"/>
                <a:ext cx="250" cy="2162"/>
              </a:xfrm>
              <a:custGeom>
                <a:avLst/>
                <a:gdLst>
                  <a:gd name="T0" fmla="*/ 0 w 82"/>
                  <a:gd name="T1" fmla="*/ 2147483647 h 840"/>
                  <a:gd name="T2" fmla="*/ 0 w 82"/>
                  <a:gd name="T3" fmla="*/ 2147483647 h 840"/>
                  <a:gd name="T4" fmla="*/ 2147483647 w 82"/>
                  <a:gd name="T5" fmla="*/ 2147483647 h 840"/>
                  <a:gd name="T6" fmla="*/ 2147483647 w 82"/>
                  <a:gd name="T7" fmla="*/ 2147483647 h 840"/>
                  <a:gd name="T8" fmla="*/ 0 w 82"/>
                  <a:gd name="T9" fmla="*/ 2147483647 h 840"/>
                  <a:gd name="T10" fmla="*/ 0 w 82"/>
                  <a:gd name="T11" fmla="*/ 2147483647 h 840"/>
                  <a:gd name="T12" fmla="*/ 2147483647 w 82"/>
                  <a:gd name="T13" fmla="*/ 0 h 840"/>
                  <a:gd name="T14" fmla="*/ 2147483647 w 82"/>
                  <a:gd name="T15" fmla="*/ 2147483647 h 840"/>
                  <a:gd name="T16" fmla="*/ 0 w 82"/>
                  <a:gd name="T17" fmla="*/ 2147483647 h 840"/>
                  <a:gd name="T18" fmla="*/ 2147483647 w 82"/>
                  <a:gd name="T19" fmla="*/ 0 h 840"/>
                  <a:gd name="T20" fmla="*/ 2147483647 w 82"/>
                  <a:gd name="T21" fmla="*/ 0 h 840"/>
                  <a:gd name="T22" fmla="*/ 2147483647 w 82"/>
                  <a:gd name="T23" fmla="*/ 2147483647 h 840"/>
                  <a:gd name="T24" fmla="*/ 2147483647 w 82"/>
                  <a:gd name="T25" fmla="*/ 2147483647 h 840"/>
                  <a:gd name="T26" fmla="*/ 2147483647 w 82"/>
                  <a:gd name="T27" fmla="*/ 0 h 840"/>
                  <a:gd name="T28" fmla="*/ 2147483647 w 82"/>
                  <a:gd name="T29" fmla="*/ 0 h 840"/>
                  <a:gd name="T30" fmla="*/ 2147483647 w 82"/>
                  <a:gd name="T31" fmla="*/ 2147483647 h 840"/>
                  <a:gd name="T32" fmla="*/ 2147483647 w 82"/>
                  <a:gd name="T33" fmla="*/ 2147483647 h 840"/>
                  <a:gd name="T34" fmla="*/ 2147483647 w 82"/>
                  <a:gd name="T35" fmla="*/ 0 h 840"/>
                  <a:gd name="T36" fmla="*/ 2147483647 w 82"/>
                  <a:gd name="T37" fmla="*/ 2147483647 h 840"/>
                  <a:gd name="T38" fmla="*/ 2147483647 w 82"/>
                  <a:gd name="T39" fmla="*/ 2147483647 h 840"/>
                  <a:gd name="T40" fmla="*/ 2147483647 w 82"/>
                  <a:gd name="T41" fmla="*/ 2147483647 h 840"/>
                  <a:gd name="T42" fmla="*/ 2147483647 w 82"/>
                  <a:gd name="T43" fmla="*/ 2147483647 h 840"/>
                  <a:gd name="T44" fmla="*/ 2147483647 w 82"/>
                  <a:gd name="T45" fmla="*/ 2147483647 h 840"/>
                  <a:gd name="T46" fmla="*/ 2147483647 w 82"/>
                  <a:gd name="T47" fmla="*/ 2147483647 h 840"/>
                  <a:gd name="T48" fmla="*/ 2147483647 w 82"/>
                  <a:gd name="T49" fmla="*/ 2147483647 h 840"/>
                  <a:gd name="T50" fmla="*/ 2147483647 w 82"/>
                  <a:gd name="T51" fmla="*/ 2147483647 h 840"/>
                  <a:gd name="T52" fmla="*/ 2147483647 w 82"/>
                  <a:gd name="T53" fmla="*/ 2147483647 h 840"/>
                  <a:gd name="T54" fmla="*/ 2147483647 w 82"/>
                  <a:gd name="T55" fmla="*/ 2147483647 h 840"/>
                  <a:gd name="T56" fmla="*/ 2147483647 w 82"/>
                  <a:gd name="T57" fmla="*/ 2147483647 h 840"/>
                  <a:gd name="T58" fmla="*/ 2147483647 w 82"/>
                  <a:gd name="T59" fmla="*/ 2147483647 h 840"/>
                  <a:gd name="T60" fmla="*/ 2147483647 w 82"/>
                  <a:gd name="T61" fmla="*/ 2147483647 h 840"/>
                  <a:gd name="T62" fmla="*/ 2147483647 w 82"/>
                  <a:gd name="T63" fmla="*/ 2147483647 h 840"/>
                  <a:gd name="T64" fmla="*/ 2147483647 w 82"/>
                  <a:gd name="T65" fmla="*/ 2147483647 h 840"/>
                  <a:gd name="T66" fmla="*/ 0 w 82"/>
                  <a:gd name="T67" fmla="*/ 2147483647 h 840"/>
                  <a:gd name="T68" fmla="*/ 2147483647 w 82"/>
                  <a:gd name="T69" fmla="*/ 2147483647 h 840"/>
                  <a:gd name="T70" fmla="*/ 2147483647 w 82"/>
                  <a:gd name="T71" fmla="*/ 2147483647 h 8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840"/>
                  <a:gd name="T110" fmla="*/ 82 w 82"/>
                  <a:gd name="T111" fmla="*/ 840 h 8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840">
                    <a:moveTo>
                      <a:pt x="0" y="839"/>
                    </a:moveTo>
                    <a:lnTo>
                      <a:pt x="0" y="1"/>
                    </a:lnTo>
                    <a:lnTo>
                      <a:pt x="1" y="1"/>
                    </a:lnTo>
                    <a:lnTo>
                      <a:pt x="1" y="839"/>
                    </a:lnTo>
                    <a:lnTo>
                      <a:pt x="0" y="839"/>
                    </a:lnTo>
                    <a:close/>
                    <a:moveTo>
                      <a:pt x="0" y="1"/>
                    </a:moveTo>
                    <a:cubicBezTo>
                      <a:pt x="0" y="1"/>
                      <a:pt x="0" y="0"/>
                      <a:pt x="1" y="0"/>
                    </a:cubicBezTo>
                    <a:lnTo>
                      <a:pt x="1" y="1"/>
                    </a:lnTo>
                    <a:lnTo>
                      <a:pt x="0" y="1"/>
                    </a:lnTo>
                    <a:close/>
                    <a:moveTo>
                      <a:pt x="1" y="0"/>
                    </a:moveTo>
                    <a:lnTo>
                      <a:pt x="81" y="0"/>
                    </a:lnTo>
                    <a:lnTo>
                      <a:pt x="81" y="2"/>
                    </a:lnTo>
                    <a:lnTo>
                      <a:pt x="1" y="2"/>
                    </a:lnTo>
                    <a:lnTo>
                      <a:pt x="1" y="0"/>
                    </a:lnTo>
                    <a:close/>
                    <a:moveTo>
                      <a:pt x="81" y="0"/>
                    </a:moveTo>
                    <a:cubicBezTo>
                      <a:pt x="81" y="0"/>
                      <a:pt x="82" y="1"/>
                      <a:pt x="82" y="1"/>
                    </a:cubicBezTo>
                    <a:lnTo>
                      <a:pt x="81" y="1"/>
                    </a:lnTo>
                    <a:lnTo>
                      <a:pt x="81" y="0"/>
                    </a:lnTo>
                    <a:close/>
                    <a:moveTo>
                      <a:pt x="82" y="1"/>
                    </a:moveTo>
                    <a:lnTo>
                      <a:pt x="82" y="839"/>
                    </a:lnTo>
                    <a:lnTo>
                      <a:pt x="80" y="839"/>
                    </a:lnTo>
                    <a:lnTo>
                      <a:pt x="80" y="1"/>
                    </a:lnTo>
                    <a:lnTo>
                      <a:pt x="82" y="1"/>
                    </a:lnTo>
                    <a:close/>
                    <a:moveTo>
                      <a:pt x="82" y="839"/>
                    </a:moveTo>
                    <a:cubicBezTo>
                      <a:pt x="82" y="839"/>
                      <a:pt x="81" y="840"/>
                      <a:pt x="81" y="840"/>
                    </a:cubicBezTo>
                    <a:lnTo>
                      <a:pt x="81" y="839"/>
                    </a:lnTo>
                    <a:lnTo>
                      <a:pt x="82" y="839"/>
                    </a:lnTo>
                    <a:close/>
                    <a:moveTo>
                      <a:pt x="81" y="840"/>
                    </a:moveTo>
                    <a:lnTo>
                      <a:pt x="1" y="840"/>
                    </a:lnTo>
                    <a:lnTo>
                      <a:pt x="1" y="838"/>
                    </a:lnTo>
                    <a:lnTo>
                      <a:pt x="81" y="838"/>
                    </a:lnTo>
                    <a:lnTo>
                      <a:pt x="81" y="840"/>
                    </a:lnTo>
                    <a:close/>
                    <a:moveTo>
                      <a:pt x="1" y="840"/>
                    </a:moveTo>
                    <a:cubicBezTo>
                      <a:pt x="0" y="840"/>
                      <a:pt x="0" y="839"/>
                      <a:pt x="0" y="839"/>
                    </a:cubicBezTo>
                    <a:lnTo>
                      <a:pt x="1" y="839"/>
                    </a:lnTo>
                    <a:lnTo>
                      <a:pt x="1" y="840"/>
                    </a:lnTo>
                    <a:close/>
                  </a:path>
                </a:pathLst>
              </a:custGeom>
              <a:solidFill>
                <a:srgbClr val="25221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 name="Freeform 8">
                <a:extLst>
                  <a:ext uri="{FF2B5EF4-FFF2-40B4-BE49-F238E27FC236}">
                    <a16:creationId xmlns:a16="http://schemas.microsoft.com/office/drawing/2014/main" id="{7E3C3293-0F3B-4393-B2F0-6A4C7345C387}"/>
                  </a:ext>
                </a:extLst>
              </p:cNvPr>
              <p:cNvSpPr>
                <a:spLocks/>
              </p:cNvSpPr>
              <p:nvPr/>
            </p:nvSpPr>
            <p:spPr bwMode="auto">
              <a:xfrm>
                <a:off x="1368" y="1197"/>
                <a:ext cx="188" cy="232"/>
              </a:xfrm>
              <a:custGeom>
                <a:avLst/>
                <a:gdLst>
                  <a:gd name="T0" fmla="*/ 2147483647 w 62"/>
                  <a:gd name="T1" fmla="*/ 2147483647 h 90"/>
                  <a:gd name="T2" fmla="*/ 2147483647 w 62"/>
                  <a:gd name="T3" fmla="*/ 2147483647 h 90"/>
                  <a:gd name="T4" fmla="*/ 0 w 62"/>
                  <a:gd name="T5" fmla="*/ 2147483647 h 90"/>
                  <a:gd name="T6" fmla="*/ 2147483647 w 62"/>
                  <a:gd name="T7" fmla="*/ 0 h 90"/>
                  <a:gd name="T8" fmla="*/ 2147483647 w 62"/>
                  <a:gd name="T9" fmla="*/ 2147483647 h 90"/>
                  <a:gd name="T10" fmla="*/ 0 60000 65536"/>
                  <a:gd name="T11" fmla="*/ 0 60000 65536"/>
                  <a:gd name="T12" fmla="*/ 0 60000 65536"/>
                  <a:gd name="T13" fmla="*/ 0 60000 65536"/>
                  <a:gd name="T14" fmla="*/ 0 60000 65536"/>
                  <a:gd name="T15" fmla="*/ 0 w 62"/>
                  <a:gd name="T16" fmla="*/ 0 h 90"/>
                  <a:gd name="T17" fmla="*/ 62 w 62"/>
                  <a:gd name="T18" fmla="*/ 90 h 90"/>
                </a:gdLst>
                <a:ahLst/>
                <a:cxnLst>
                  <a:cxn ang="T10">
                    <a:pos x="T0" y="T1"/>
                  </a:cxn>
                  <a:cxn ang="T11">
                    <a:pos x="T2" y="T3"/>
                  </a:cxn>
                  <a:cxn ang="T12">
                    <a:pos x="T4" y="T5"/>
                  </a:cxn>
                  <a:cxn ang="T13">
                    <a:pos x="T6" y="T7"/>
                  </a:cxn>
                  <a:cxn ang="T14">
                    <a:pos x="T8" y="T9"/>
                  </a:cxn>
                </a:cxnLst>
                <a:rect l="T15" t="T16" r="T17" b="T18"/>
                <a:pathLst>
                  <a:path w="62" h="90">
                    <a:moveTo>
                      <a:pt x="62" y="44"/>
                    </a:moveTo>
                    <a:lnTo>
                      <a:pt x="31" y="90"/>
                    </a:lnTo>
                    <a:lnTo>
                      <a:pt x="0" y="50"/>
                    </a:lnTo>
                    <a:lnTo>
                      <a:pt x="33" y="0"/>
                    </a:lnTo>
                    <a:lnTo>
                      <a:pt x="62" y="4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9" name="Freeform 9">
                <a:extLst>
                  <a:ext uri="{FF2B5EF4-FFF2-40B4-BE49-F238E27FC236}">
                    <a16:creationId xmlns:a16="http://schemas.microsoft.com/office/drawing/2014/main" id="{1E1925EB-2462-401C-9BBF-054051A568EC}"/>
                  </a:ext>
                </a:extLst>
              </p:cNvPr>
              <p:cNvSpPr>
                <a:spLocks/>
              </p:cNvSpPr>
              <p:nvPr/>
            </p:nvSpPr>
            <p:spPr bwMode="auto">
              <a:xfrm>
                <a:off x="1368" y="134"/>
                <a:ext cx="188" cy="232"/>
              </a:xfrm>
              <a:custGeom>
                <a:avLst/>
                <a:gdLst>
                  <a:gd name="T0" fmla="*/ 2147483647 w 62"/>
                  <a:gd name="T1" fmla="*/ 2147483647 h 90"/>
                  <a:gd name="T2" fmla="*/ 2147483647 w 62"/>
                  <a:gd name="T3" fmla="*/ 2147483647 h 90"/>
                  <a:gd name="T4" fmla="*/ 0 w 62"/>
                  <a:gd name="T5" fmla="*/ 2147483647 h 90"/>
                  <a:gd name="T6" fmla="*/ 2147483647 w 62"/>
                  <a:gd name="T7" fmla="*/ 0 h 90"/>
                  <a:gd name="T8" fmla="*/ 2147483647 w 62"/>
                  <a:gd name="T9" fmla="*/ 2147483647 h 90"/>
                  <a:gd name="T10" fmla="*/ 0 60000 65536"/>
                  <a:gd name="T11" fmla="*/ 0 60000 65536"/>
                  <a:gd name="T12" fmla="*/ 0 60000 65536"/>
                  <a:gd name="T13" fmla="*/ 0 60000 65536"/>
                  <a:gd name="T14" fmla="*/ 0 60000 65536"/>
                  <a:gd name="T15" fmla="*/ 0 w 62"/>
                  <a:gd name="T16" fmla="*/ 0 h 90"/>
                  <a:gd name="T17" fmla="*/ 62 w 62"/>
                  <a:gd name="T18" fmla="*/ 90 h 90"/>
                </a:gdLst>
                <a:ahLst/>
                <a:cxnLst>
                  <a:cxn ang="T10">
                    <a:pos x="T0" y="T1"/>
                  </a:cxn>
                  <a:cxn ang="T11">
                    <a:pos x="T2" y="T3"/>
                  </a:cxn>
                  <a:cxn ang="T12">
                    <a:pos x="T4" y="T5"/>
                  </a:cxn>
                  <a:cxn ang="T13">
                    <a:pos x="T6" y="T7"/>
                  </a:cxn>
                  <a:cxn ang="T14">
                    <a:pos x="T8" y="T9"/>
                  </a:cxn>
                </a:cxnLst>
                <a:rect l="T15" t="T16" r="T17" b="T18"/>
                <a:pathLst>
                  <a:path w="62" h="90">
                    <a:moveTo>
                      <a:pt x="62" y="44"/>
                    </a:moveTo>
                    <a:lnTo>
                      <a:pt x="31" y="90"/>
                    </a:lnTo>
                    <a:lnTo>
                      <a:pt x="0" y="50"/>
                    </a:lnTo>
                    <a:lnTo>
                      <a:pt x="33" y="0"/>
                    </a:lnTo>
                    <a:lnTo>
                      <a:pt x="62" y="4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0" name="Freeform 10">
                <a:extLst>
                  <a:ext uri="{FF2B5EF4-FFF2-40B4-BE49-F238E27FC236}">
                    <a16:creationId xmlns:a16="http://schemas.microsoft.com/office/drawing/2014/main" id="{3CC2D836-2D51-4C25-96B1-4A790337CFDF}"/>
                  </a:ext>
                </a:extLst>
              </p:cNvPr>
              <p:cNvSpPr>
                <a:spLocks/>
              </p:cNvSpPr>
              <p:nvPr/>
            </p:nvSpPr>
            <p:spPr bwMode="auto">
              <a:xfrm>
                <a:off x="1361" y="1439"/>
                <a:ext cx="204" cy="240"/>
              </a:xfrm>
              <a:custGeom>
                <a:avLst/>
                <a:gdLst>
                  <a:gd name="T0" fmla="*/ 2147483647 w 67"/>
                  <a:gd name="T1" fmla="*/ 2147483647 h 93"/>
                  <a:gd name="T2" fmla="*/ 2147483647 w 67"/>
                  <a:gd name="T3" fmla="*/ 2147483647 h 93"/>
                  <a:gd name="T4" fmla="*/ 0 w 67"/>
                  <a:gd name="T5" fmla="*/ 2147483647 h 93"/>
                  <a:gd name="T6" fmla="*/ 2147483647 w 67"/>
                  <a:gd name="T7" fmla="*/ 0 h 93"/>
                  <a:gd name="T8" fmla="*/ 2147483647 w 67"/>
                  <a:gd name="T9" fmla="*/ 2147483647 h 93"/>
                  <a:gd name="T10" fmla="*/ 0 60000 65536"/>
                  <a:gd name="T11" fmla="*/ 0 60000 65536"/>
                  <a:gd name="T12" fmla="*/ 0 60000 65536"/>
                  <a:gd name="T13" fmla="*/ 0 60000 65536"/>
                  <a:gd name="T14" fmla="*/ 0 60000 65536"/>
                  <a:gd name="T15" fmla="*/ 0 w 67"/>
                  <a:gd name="T16" fmla="*/ 0 h 93"/>
                  <a:gd name="T17" fmla="*/ 67 w 67"/>
                  <a:gd name="T18" fmla="*/ 93 h 93"/>
                </a:gdLst>
                <a:ahLst/>
                <a:cxnLst>
                  <a:cxn ang="T10">
                    <a:pos x="T0" y="T1"/>
                  </a:cxn>
                  <a:cxn ang="T11">
                    <a:pos x="T2" y="T3"/>
                  </a:cxn>
                  <a:cxn ang="T12">
                    <a:pos x="T4" y="T5"/>
                  </a:cxn>
                  <a:cxn ang="T13">
                    <a:pos x="T6" y="T7"/>
                  </a:cxn>
                  <a:cxn ang="T14">
                    <a:pos x="T8" y="T9"/>
                  </a:cxn>
                </a:cxnLst>
                <a:rect l="T15" t="T16" r="T17" b="T18"/>
                <a:pathLst>
                  <a:path w="67" h="93">
                    <a:moveTo>
                      <a:pt x="67" y="44"/>
                    </a:moveTo>
                    <a:lnTo>
                      <a:pt x="35" y="93"/>
                    </a:lnTo>
                    <a:lnTo>
                      <a:pt x="0" y="49"/>
                    </a:lnTo>
                    <a:lnTo>
                      <a:pt x="31" y="0"/>
                    </a:lnTo>
                    <a:lnTo>
                      <a:pt x="67" y="44"/>
                    </a:lnTo>
                    <a:close/>
                  </a:path>
                </a:pathLst>
              </a:custGeom>
              <a:solidFill>
                <a:srgbClr val="9CA0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1" name="Freeform 11">
                <a:extLst>
                  <a:ext uri="{FF2B5EF4-FFF2-40B4-BE49-F238E27FC236}">
                    <a16:creationId xmlns:a16="http://schemas.microsoft.com/office/drawing/2014/main" id="{0987BD13-DB6B-411D-811F-4C906F0EC8E7}"/>
                  </a:ext>
                </a:extLst>
              </p:cNvPr>
              <p:cNvSpPr>
                <a:spLocks/>
              </p:cNvSpPr>
              <p:nvPr/>
            </p:nvSpPr>
            <p:spPr bwMode="auto">
              <a:xfrm>
                <a:off x="1361" y="376"/>
                <a:ext cx="204" cy="239"/>
              </a:xfrm>
              <a:custGeom>
                <a:avLst/>
                <a:gdLst>
                  <a:gd name="T0" fmla="*/ 2147483647 w 67"/>
                  <a:gd name="T1" fmla="*/ 2147483647 h 93"/>
                  <a:gd name="T2" fmla="*/ 2147483647 w 67"/>
                  <a:gd name="T3" fmla="*/ 2147483647 h 93"/>
                  <a:gd name="T4" fmla="*/ 0 w 67"/>
                  <a:gd name="T5" fmla="*/ 2147483647 h 93"/>
                  <a:gd name="T6" fmla="*/ 2147483647 w 67"/>
                  <a:gd name="T7" fmla="*/ 0 h 93"/>
                  <a:gd name="T8" fmla="*/ 2147483647 w 67"/>
                  <a:gd name="T9" fmla="*/ 2147483647 h 93"/>
                  <a:gd name="T10" fmla="*/ 0 60000 65536"/>
                  <a:gd name="T11" fmla="*/ 0 60000 65536"/>
                  <a:gd name="T12" fmla="*/ 0 60000 65536"/>
                  <a:gd name="T13" fmla="*/ 0 60000 65536"/>
                  <a:gd name="T14" fmla="*/ 0 60000 65536"/>
                  <a:gd name="T15" fmla="*/ 0 w 67"/>
                  <a:gd name="T16" fmla="*/ 0 h 93"/>
                  <a:gd name="T17" fmla="*/ 67 w 67"/>
                  <a:gd name="T18" fmla="*/ 93 h 93"/>
                </a:gdLst>
                <a:ahLst/>
                <a:cxnLst>
                  <a:cxn ang="T10">
                    <a:pos x="T0" y="T1"/>
                  </a:cxn>
                  <a:cxn ang="T11">
                    <a:pos x="T2" y="T3"/>
                  </a:cxn>
                  <a:cxn ang="T12">
                    <a:pos x="T4" y="T5"/>
                  </a:cxn>
                  <a:cxn ang="T13">
                    <a:pos x="T6" y="T7"/>
                  </a:cxn>
                  <a:cxn ang="T14">
                    <a:pos x="T8" y="T9"/>
                  </a:cxn>
                </a:cxnLst>
                <a:rect l="T15" t="T16" r="T17" b="T18"/>
                <a:pathLst>
                  <a:path w="67" h="93">
                    <a:moveTo>
                      <a:pt x="67" y="44"/>
                    </a:moveTo>
                    <a:lnTo>
                      <a:pt x="35" y="93"/>
                    </a:lnTo>
                    <a:lnTo>
                      <a:pt x="0" y="48"/>
                    </a:lnTo>
                    <a:lnTo>
                      <a:pt x="31" y="0"/>
                    </a:lnTo>
                    <a:lnTo>
                      <a:pt x="67" y="44"/>
                    </a:lnTo>
                    <a:close/>
                  </a:path>
                </a:pathLst>
              </a:custGeom>
              <a:solidFill>
                <a:srgbClr val="9CA0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Freeform 12">
                <a:extLst>
                  <a:ext uri="{FF2B5EF4-FFF2-40B4-BE49-F238E27FC236}">
                    <a16:creationId xmlns:a16="http://schemas.microsoft.com/office/drawing/2014/main" id="{1E065BF0-538E-4920-AD6A-5F3B8AF19506}"/>
                  </a:ext>
                </a:extLst>
              </p:cNvPr>
              <p:cNvSpPr>
                <a:spLocks/>
              </p:cNvSpPr>
              <p:nvPr/>
            </p:nvSpPr>
            <p:spPr bwMode="auto">
              <a:xfrm>
                <a:off x="1361" y="1692"/>
                <a:ext cx="204" cy="275"/>
              </a:xfrm>
              <a:custGeom>
                <a:avLst/>
                <a:gdLst>
                  <a:gd name="T0" fmla="*/ 2147483647 w 67"/>
                  <a:gd name="T1" fmla="*/ 2147483647 h 107"/>
                  <a:gd name="T2" fmla="*/ 2147483647 w 67"/>
                  <a:gd name="T3" fmla="*/ 2147483647 h 107"/>
                  <a:gd name="T4" fmla="*/ 0 w 67"/>
                  <a:gd name="T5" fmla="*/ 2147483647 h 107"/>
                  <a:gd name="T6" fmla="*/ 2147483647 w 67"/>
                  <a:gd name="T7" fmla="*/ 0 h 107"/>
                  <a:gd name="T8" fmla="*/ 2147483647 w 67"/>
                  <a:gd name="T9" fmla="*/ 2147483647 h 107"/>
                  <a:gd name="T10" fmla="*/ 0 60000 65536"/>
                  <a:gd name="T11" fmla="*/ 0 60000 65536"/>
                  <a:gd name="T12" fmla="*/ 0 60000 65536"/>
                  <a:gd name="T13" fmla="*/ 0 60000 65536"/>
                  <a:gd name="T14" fmla="*/ 0 60000 65536"/>
                  <a:gd name="T15" fmla="*/ 0 w 67"/>
                  <a:gd name="T16" fmla="*/ 0 h 107"/>
                  <a:gd name="T17" fmla="*/ 67 w 67"/>
                  <a:gd name="T18" fmla="*/ 107 h 107"/>
                </a:gdLst>
                <a:ahLst/>
                <a:cxnLst>
                  <a:cxn ang="T10">
                    <a:pos x="T0" y="T1"/>
                  </a:cxn>
                  <a:cxn ang="T11">
                    <a:pos x="T2" y="T3"/>
                  </a:cxn>
                  <a:cxn ang="T12">
                    <a:pos x="T4" y="T5"/>
                  </a:cxn>
                  <a:cxn ang="T13">
                    <a:pos x="T6" y="T7"/>
                  </a:cxn>
                  <a:cxn ang="T14">
                    <a:pos x="T8" y="T9"/>
                  </a:cxn>
                </a:cxnLst>
                <a:rect l="T15" t="T16" r="T17" b="T18"/>
                <a:pathLst>
                  <a:path w="67" h="107">
                    <a:moveTo>
                      <a:pt x="67" y="49"/>
                    </a:moveTo>
                    <a:lnTo>
                      <a:pt x="34" y="107"/>
                    </a:lnTo>
                    <a:lnTo>
                      <a:pt x="0" y="49"/>
                    </a:lnTo>
                    <a:lnTo>
                      <a:pt x="35" y="0"/>
                    </a:lnTo>
                    <a:lnTo>
                      <a:pt x="67" y="4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3" name="Freeform 13">
                <a:extLst>
                  <a:ext uri="{FF2B5EF4-FFF2-40B4-BE49-F238E27FC236}">
                    <a16:creationId xmlns:a16="http://schemas.microsoft.com/office/drawing/2014/main" id="{F8FE38F3-F6B4-4E63-AF5E-3C21745392C0}"/>
                  </a:ext>
                </a:extLst>
              </p:cNvPr>
              <p:cNvSpPr>
                <a:spLocks/>
              </p:cNvSpPr>
              <p:nvPr/>
            </p:nvSpPr>
            <p:spPr bwMode="auto">
              <a:xfrm>
                <a:off x="1361" y="626"/>
                <a:ext cx="204" cy="278"/>
              </a:xfrm>
              <a:custGeom>
                <a:avLst/>
                <a:gdLst>
                  <a:gd name="T0" fmla="*/ 2147483647 w 67"/>
                  <a:gd name="T1" fmla="*/ 2147483647 h 108"/>
                  <a:gd name="T2" fmla="*/ 2147483647 w 67"/>
                  <a:gd name="T3" fmla="*/ 2147483647 h 108"/>
                  <a:gd name="T4" fmla="*/ 0 w 67"/>
                  <a:gd name="T5" fmla="*/ 2147483647 h 108"/>
                  <a:gd name="T6" fmla="*/ 2147483647 w 67"/>
                  <a:gd name="T7" fmla="*/ 0 h 108"/>
                  <a:gd name="T8" fmla="*/ 2147483647 w 67"/>
                  <a:gd name="T9" fmla="*/ 2147483647 h 108"/>
                  <a:gd name="T10" fmla="*/ 0 60000 65536"/>
                  <a:gd name="T11" fmla="*/ 0 60000 65536"/>
                  <a:gd name="T12" fmla="*/ 0 60000 65536"/>
                  <a:gd name="T13" fmla="*/ 0 60000 65536"/>
                  <a:gd name="T14" fmla="*/ 0 60000 65536"/>
                  <a:gd name="T15" fmla="*/ 0 w 67"/>
                  <a:gd name="T16" fmla="*/ 0 h 108"/>
                  <a:gd name="T17" fmla="*/ 67 w 67"/>
                  <a:gd name="T18" fmla="*/ 108 h 108"/>
                </a:gdLst>
                <a:ahLst/>
                <a:cxnLst>
                  <a:cxn ang="T10">
                    <a:pos x="T0" y="T1"/>
                  </a:cxn>
                  <a:cxn ang="T11">
                    <a:pos x="T2" y="T3"/>
                  </a:cxn>
                  <a:cxn ang="T12">
                    <a:pos x="T4" y="T5"/>
                  </a:cxn>
                  <a:cxn ang="T13">
                    <a:pos x="T6" y="T7"/>
                  </a:cxn>
                  <a:cxn ang="T14">
                    <a:pos x="T8" y="T9"/>
                  </a:cxn>
                </a:cxnLst>
                <a:rect l="T15" t="T16" r="T17" b="T18"/>
                <a:pathLst>
                  <a:path w="67" h="108">
                    <a:moveTo>
                      <a:pt x="67" y="49"/>
                    </a:moveTo>
                    <a:lnTo>
                      <a:pt x="34" y="108"/>
                    </a:lnTo>
                    <a:lnTo>
                      <a:pt x="0" y="50"/>
                    </a:lnTo>
                    <a:lnTo>
                      <a:pt x="35" y="0"/>
                    </a:lnTo>
                    <a:lnTo>
                      <a:pt x="67" y="4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4" name="Freeform 14">
                <a:extLst>
                  <a:ext uri="{FF2B5EF4-FFF2-40B4-BE49-F238E27FC236}">
                    <a16:creationId xmlns:a16="http://schemas.microsoft.com/office/drawing/2014/main" id="{E7F44DC5-7BBB-49DA-B097-CA4662332E7A}"/>
                  </a:ext>
                </a:extLst>
              </p:cNvPr>
              <p:cNvSpPr>
                <a:spLocks/>
              </p:cNvSpPr>
              <p:nvPr/>
            </p:nvSpPr>
            <p:spPr bwMode="auto">
              <a:xfrm>
                <a:off x="1480" y="1082"/>
                <a:ext cx="101" cy="228"/>
              </a:xfrm>
              <a:custGeom>
                <a:avLst/>
                <a:gdLst>
                  <a:gd name="T0" fmla="*/ 2147483647 w 33"/>
                  <a:gd name="T1" fmla="*/ 2147483647 h 89"/>
                  <a:gd name="T2" fmla="*/ 0 w 33"/>
                  <a:gd name="T3" fmla="*/ 2147483647 h 89"/>
                  <a:gd name="T4" fmla="*/ 2147483647 w 33"/>
                  <a:gd name="T5" fmla="*/ 0 h 89"/>
                  <a:gd name="T6" fmla="*/ 2147483647 w 33"/>
                  <a:gd name="T7" fmla="*/ 2147483647 h 89"/>
                  <a:gd name="T8" fmla="*/ 0 60000 65536"/>
                  <a:gd name="T9" fmla="*/ 0 60000 65536"/>
                  <a:gd name="T10" fmla="*/ 0 60000 65536"/>
                  <a:gd name="T11" fmla="*/ 0 60000 65536"/>
                  <a:gd name="T12" fmla="*/ 0 w 33"/>
                  <a:gd name="T13" fmla="*/ 0 h 89"/>
                  <a:gd name="T14" fmla="*/ 33 w 33"/>
                  <a:gd name="T15" fmla="*/ 89 h 89"/>
                </a:gdLst>
                <a:ahLst/>
                <a:cxnLst>
                  <a:cxn ang="T8">
                    <a:pos x="T0" y="T1"/>
                  </a:cxn>
                  <a:cxn ang="T9">
                    <a:pos x="T2" y="T3"/>
                  </a:cxn>
                  <a:cxn ang="T10">
                    <a:pos x="T4" y="T5"/>
                  </a:cxn>
                  <a:cxn ang="T11">
                    <a:pos x="T6" y="T7"/>
                  </a:cxn>
                </a:cxnLst>
                <a:rect l="T12" t="T13" r="T14" b="T15"/>
                <a:pathLst>
                  <a:path w="33" h="89">
                    <a:moveTo>
                      <a:pt x="33" y="89"/>
                    </a:moveTo>
                    <a:lnTo>
                      <a:pt x="0" y="45"/>
                    </a:lnTo>
                    <a:lnTo>
                      <a:pt x="33" y="0"/>
                    </a:lnTo>
                    <a:lnTo>
                      <a:pt x="33" y="8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5" name="Freeform 15">
                <a:extLst>
                  <a:ext uri="{FF2B5EF4-FFF2-40B4-BE49-F238E27FC236}">
                    <a16:creationId xmlns:a16="http://schemas.microsoft.com/office/drawing/2014/main" id="{AD905299-FAAF-42FF-9942-DA8FF83D0B52}"/>
                  </a:ext>
                </a:extLst>
              </p:cNvPr>
              <p:cNvSpPr>
                <a:spLocks/>
              </p:cNvSpPr>
              <p:nvPr/>
            </p:nvSpPr>
            <p:spPr bwMode="auto">
              <a:xfrm>
                <a:off x="1480" y="15"/>
                <a:ext cx="101" cy="232"/>
              </a:xfrm>
              <a:custGeom>
                <a:avLst/>
                <a:gdLst>
                  <a:gd name="T0" fmla="*/ 2147483647 w 33"/>
                  <a:gd name="T1" fmla="*/ 2147483647 h 90"/>
                  <a:gd name="T2" fmla="*/ 0 w 33"/>
                  <a:gd name="T3" fmla="*/ 2147483647 h 90"/>
                  <a:gd name="T4" fmla="*/ 2147483647 w 33"/>
                  <a:gd name="T5" fmla="*/ 0 h 90"/>
                  <a:gd name="T6" fmla="*/ 2147483647 w 33"/>
                  <a:gd name="T7" fmla="*/ 2147483647 h 90"/>
                  <a:gd name="T8" fmla="*/ 0 60000 65536"/>
                  <a:gd name="T9" fmla="*/ 0 60000 65536"/>
                  <a:gd name="T10" fmla="*/ 0 60000 65536"/>
                  <a:gd name="T11" fmla="*/ 0 60000 65536"/>
                  <a:gd name="T12" fmla="*/ 0 w 33"/>
                  <a:gd name="T13" fmla="*/ 0 h 90"/>
                  <a:gd name="T14" fmla="*/ 33 w 33"/>
                  <a:gd name="T15" fmla="*/ 90 h 90"/>
                </a:gdLst>
                <a:ahLst/>
                <a:cxnLst>
                  <a:cxn ang="T8">
                    <a:pos x="T0" y="T1"/>
                  </a:cxn>
                  <a:cxn ang="T9">
                    <a:pos x="T2" y="T3"/>
                  </a:cxn>
                  <a:cxn ang="T10">
                    <a:pos x="T4" y="T5"/>
                  </a:cxn>
                  <a:cxn ang="T11">
                    <a:pos x="T6" y="T7"/>
                  </a:cxn>
                </a:cxnLst>
                <a:rect l="T12" t="T13" r="T14" b="T15"/>
                <a:pathLst>
                  <a:path w="33" h="90">
                    <a:moveTo>
                      <a:pt x="33" y="90"/>
                    </a:moveTo>
                    <a:lnTo>
                      <a:pt x="0" y="46"/>
                    </a:lnTo>
                    <a:lnTo>
                      <a:pt x="33" y="0"/>
                    </a:lnTo>
                    <a:lnTo>
                      <a:pt x="33" y="9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6" name="Freeform 16">
                <a:extLst>
                  <a:ext uri="{FF2B5EF4-FFF2-40B4-BE49-F238E27FC236}">
                    <a16:creationId xmlns:a16="http://schemas.microsoft.com/office/drawing/2014/main" id="{AF231AF6-6FA6-4834-9CB8-C1FB9997E980}"/>
                  </a:ext>
                </a:extLst>
              </p:cNvPr>
              <p:cNvSpPr>
                <a:spLocks/>
              </p:cNvSpPr>
              <p:nvPr/>
            </p:nvSpPr>
            <p:spPr bwMode="auto">
              <a:xfrm>
                <a:off x="1361" y="1082"/>
                <a:ext cx="92" cy="228"/>
              </a:xfrm>
              <a:custGeom>
                <a:avLst/>
                <a:gdLst>
                  <a:gd name="T0" fmla="*/ 0 w 30"/>
                  <a:gd name="T1" fmla="*/ 0 h 89"/>
                  <a:gd name="T2" fmla="*/ 2147483647 w 30"/>
                  <a:gd name="T3" fmla="*/ 2147483647 h 89"/>
                  <a:gd name="T4" fmla="*/ 0 w 30"/>
                  <a:gd name="T5" fmla="*/ 2147483647 h 89"/>
                  <a:gd name="T6" fmla="*/ 0 w 30"/>
                  <a:gd name="T7" fmla="*/ 0 h 89"/>
                  <a:gd name="T8" fmla="*/ 0 60000 65536"/>
                  <a:gd name="T9" fmla="*/ 0 60000 65536"/>
                  <a:gd name="T10" fmla="*/ 0 60000 65536"/>
                  <a:gd name="T11" fmla="*/ 0 60000 65536"/>
                  <a:gd name="T12" fmla="*/ 0 w 30"/>
                  <a:gd name="T13" fmla="*/ 0 h 89"/>
                  <a:gd name="T14" fmla="*/ 30 w 30"/>
                  <a:gd name="T15" fmla="*/ 89 h 89"/>
                </a:gdLst>
                <a:ahLst/>
                <a:cxnLst>
                  <a:cxn ang="T8">
                    <a:pos x="T0" y="T1"/>
                  </a:cxn>
                  <a:cxn ang="T9">
                    <a:pos x="T2" y="T3"/>
                  </a:cxn>
                  <a:cxn ang="T10">
                    <a:pos x="T4" y="T5"/>
                  </a:cxn>
                  <a:cxn ang="T11">
                    <a:pos x="T6" y="T7"/>
                  </a:cxn>
                </a:cxnLst>
                <a:rect l="T12" t="T13" r="T14" b="T15"/>
                <a:pathLst>
                  <a:path w="30" h="89">
                    <a:moveTo>
                      <a:pt x="0" y="0"/>
                    </a:moveTo>
                    <a:lnTo>
                      <a:pt x="30" y="44"/>
                    </a:lnTo>
                    <a:lnTo>
                      <a:pt x="0" y="89"/>
                    </a:lnTo>
                    <a:lnTo>
                      <a:pt x="0" y="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7" name="Freeform 17">
                <a:extLst>
                  <a:ext uri="{FF2B5EF4-FFF2-40B4-BE49-F238E27FC236}">
                    <a16:creationId xmlns:a16="http://schemas.microsoft.com/office/drawing/2014/main" id="{002473D0-8F88-43C5-8331-5BA6C8715B82}"/>
                  </a:ext>
                </a:extLst>
              </p:cNvPr>
              <p:cNvSpPr>
                <a:spLocks/>
              </p:cNvSpPr>
              <p:nvPr/>
            </p:nvSpPr>
            <p:spPr bwMode="auto">
              <a:xfrm>
                <a:off x="1361" y="15"/>
                <a:ext cx="92" cy="232"/>
              </a:xfrm>
              <a:custGeom>
                <a:avLst/>
                <a:gdLst>
                  <a:gd name="T0" fmla="*/ 0 w 30"/>
                  <a:gd name="T1" fmla="*/ 0 h 90"/>
                  <a:gd name="T2" fmla="*/ 2147483647 w 30"/>
                  <a:gd name="T3" fmla="*/ 2147483647 h 90"/>
                  <a:gd name="T4" fmla="*/ 0 w 30"/>
                  <a:gd name="T5" fmla="*/ 2147483647 h 90"/>
                  <a:gd name="T6" fmla="*/ 0 w 30"/>
                  <a:gd name="T7" fmla="*/ 0 h 90"/>
                  <a:gd name="T8" fmla="*/ 0 60000 65536"/>
                  <a:gd name="T9" fmla="*/ 0 60000 65536"/>
                  <a:gd name="T10" fmla="*/ 0 60000 65536"/>
                  <a:gd name="T11" fmla="*/ 0 60000 65536"/>
                  <a:gd name="T12" fmla="*/ 0 w 30"/>
                  <a:gd name="T13" fmla="*/ 0 h 90"/>
                  <a:gd name="T14" fmla="*/ 30 w 30"/>
                  <a:gd name="T15" fmla="*/ 90 h 90"/>
                </a:gdLst>
                <a:ahLst/>
                <a:cxnLst>
                  <a:cxn ang="T8">
                    <a:pos x="T0" y="T1"/>
                  </a:cxn>
                  <a:cxn ang="T9">
                    <a:pos x="T2" y="T3"/>
                  </a:cxn>
                  <a:cxn ang="T10">
                    <a:pos x="T4" y="T5"/>
                  </a:cxn>
                  <a:cxn ang="T11">
                    <a:pos x="T6" y="T7"/>
                  </a:cxn>
                </a:cxnLst>
                <a:rect l="T12" t="T13" r="T14" b="T15"/>
                <a:pathLst>
                  <a:path w="30" h="90">
                    <a:moveTo>
                      <a:pt x="0" y="0"/>
                    </a:moveTo>
                    <a:lnTo>
                      <a:pt x="30" y="45"/>
                    </a:lnTo>
                    <a:lnTo>
                      <a:pt x="0" y="90"/>
                    </a:lnTo>
                    <a:lnTo>
                      <a:pt x="0" y="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8" name="Freeform 18">
                <a:extLst>
                  <a:ext uri="{FF2B5EF4-FFF2-40B4-BE49-F238E27FC236}">
                    <a16:creationId xmlns:a16="http://schemas.microsoft.com/office/drawing/2014/main" id="{A6BA5E8A-1813-47DB-83E3-C92B4B26E372}"/>
                  </a:ext>
                </a:extLst>
              </p:cNvPr>
              <p:cNvSpPr>
                <a:spLocks/>
              </p:cNvSpPr>
              <p:nvPr/>
            </p:nvSpPr>
            <p:spPr bwMode="auto">
              <a:xfrm>
                <a:off x="1361" y="1339"/>
                <a:ext cx="86" cy="193"/>
              </a:xfrm>
              <a:custGeom>
                <a:avLst/>
                <a:gdLst>
                  <a:gd name="T0" fmla="*/ 0 w 28"/>
                  <a:gd name="T1" fmla="*/ 2147483647 h 75"/>
                  <a:gd name="T2" fmla="*/ 2147483647 w 28"/>
                  <a:gd name="T3" fmla="*/ 2147483647 h 75"/>
                  <a:gd name="T4" fmla="*/ 0 w 28"/>
                  <a:gd name="T5" fmla="*/ 0 h 75"/>
                  <a:gd name="T6" fmla="*/ 0 w 28"/>
                  <a:gd name="T7" fmla="*/ 2147483647 h 75"/>
                  <a:gd name="T8" fmla="*/ 0 60000 65536"/>
                  <a:gd name="T9" fmla="*/ 0 60000 65536"/>
                  <a:gd name="T10" fmla="*/ 0 60000 65536"/>
                  <a:gd name="T11" fmla="*/ 0 60000 65536"/>
                  <a:gd name="T12" fmla="*/ 0 w 28"/>
                  <a:gd name="T13" fmla="*/ 0 h 75"/>
                  <a:gd name="T14" fmla="*/ 28 w 28"/>
                  <a:gd name="T15" fmla="*/ 75 h 75"/>
                </a:gdLst>
                <a:ahLst/>
                <a:cxnLst>
                  <a:cxn ang="T8">
                    <a:pos x="T0" y="T1"/>
                  </a:cxn>
                  <a:cxn ang="T9">
                    <a:pos x="T2" y="T3"/>
                  </a:cxn>
                  <a:cxn ang="T10">
                    <a:pos x="T4" y="T5"/>
                  </a:cxn>
                  <a:cxn ang="T11">
                    <a:pos x="T6" y="T7"/>
                  </a:cxn>
                </a:cxnLst>
                <a:rect l="T12" t="T13" r="T14" b="T15"/>
                <a:pathLst>
                  <a:path w="28" h="75">
                    <a:moveTo>
                      <a:pt x="0" y="75"/>
                    </a:moveTo>
                    <a:lnTo>
                      <a:pt x="28" y="37"/>
                    </a:lnTo>
                    <a:lnTo>
                      <a:pt x="0" y="0"/>
                    </a:lnTo>
                    <a:lnTo>
                      <a:pt x="0" y="7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9" name="Freeform 19">
                <a:extLst>
                  <a:ext uri="{FF2B5EF4-FFF2-40B4-BE49-F238E27FC236}">
                    <a16:creationId xmlns:a16="http://schemas.microsoft.com/office/drawing/2014/main" id="{022E9FA7-B2D8-4C34-8E8F-FAEFEF998FAB}"/>
                  </a:ext>
                </a:extLst>
              </p:cNvPr>
              <p:cNvSpPr>
                <a:spLocks/>
              </p:cNvSpPr>
              <p:nvPr/>
            </p:nvSpPr>
            <p:spPr bwMode="auto">
              <a:xfrm>
                <a:off x="1361" y="275"/>
                <a:ext cx="86" cy="193"/>
              </a:xfrm>
              <a:custGeom>
                <a:avLst/>
                <a:gdLst>
                  <a:gd name="T0" fmla="*/ 0 w 28"/>
                  <a:gd name="T1" fmla="*/ 2147483647 h 75"/>
                  <a:gd name="T2" fmla="*/ 2147483647 w 28"/>
                  <a:gd name="T3" fmla="*/ 2147483647 h 75"/>
                  <a:gd name="T4" fmla="*/ 0 w 28"/>
                  <a:gd name="T5" fmla="*/ 0 h 75"/>
                  <a:gd name="T6" fmla="*/ 0 w 28"/>
                  <a:gd name="T7" fmla="*/ 2147483647 h 75"/>
                  <a:gd name="T8" fmla="*/ 0 60000 65536"/>
                  <a:gd name="T9" fmla="*/ 0 60000 65536"/>
                  <a:gd name="T10" fmla="*/ 0 60000 65536"/>
                  <a:gd name="T11" fmla="*/ 0 60000 65536"/>
                  <a:gd name="T12" fmla="*/ 0 w 28"/>
                  <a:gd name="T13" fmla="*/ 0 h 75"/>
                  <a:gd name="T14" fmla="*/ 28 w 28"/>
                  <a:gd name="T15" fmla="*/ 75 h 75"/>
                </a:gdLst>
                <a:ahLst/>
                <a:cxnLst>
                  <a:cxn ang="T8">
                    <a:pos x="T0" y="T1"/>
                  </a:cxn>
                  <a:cxn ang="T9">
                    <a:pos x="T2" y="T3"/>
                  </a:cxn>
                  <a:cxn ang="T10">
                    <a:pos x="T4" y="T5"/>
                  </a:cxn>
                  <a:cxn ang="T11">
                    <a:pos x="T6" y="T7"/>
                  </a:cxn>
                </a:cxnLst>
                <a:rect l="T12" t="T13" r="T14" b="T15"/>
                <a:pathLst>
                  <a:path w="28" h="75">
                    <a:moveTo>
                      <a:pt x="0" y="75"/>
                    </a:moveTo>
                    <a:lnTo>
                      <a:pt x="28" y="36"/>
                    </a:lnTo>
                    <a:lnTo>
                      <a:pt x="0" y="0"/>
                    </a:lnTo>
                    <a:lnTo>
                      <a:pt x="0" y="7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0" name="Freeform 20">
                <a:extLst>
                  <a:ext uri="{FF2B5EF4-FFF2-40B4-BE49-F238E27FC236}">
                    <a16:creationId xmlns:a16="http://schemas.microsoft.com/office/drawing/2014/main" id="{647B71B1-D5EE-4159-A17B-FC59CCBF3BD2}"/>
                  </a:ext>
                </a:extLst>
              </p:cNvPr>
              <p:cNvSpPr>
                <a:spLocks/>
              </p:cNvSpPr>
              <p:nvPr/>
            </p:nvSpPr>
            <p:spPr bwMode="auto">
              <a:xfrm>
                <a:off x="1486" y="1321"/>
                <a:ext cx="95" cy="204"/>
              </a:xfrm>
              <a:custGeom>
                <a:avLst/>
                <a:gdLst>
                  <a:gd name="T0" fmla="*/ 2147483647 w 31"/>
                  <a:gd name="T1" fmla="*/ 2147483647 h 79"/>
                  <a:gd name="T2" fmla="*/ 0 w 31"/>
                  <a:gd name="T3" fmla="*/ 2147483647 h 79"/>
                  <a:gd name="T4" fmla="*/ 2147483647 w 31"/>
                  <a:gd name="T5" fmla="*/ 0 h 79"/>
                  <a:gd name="T6" fmla="*/ 2147483647 w 31"/>
                  <a:gd name="T7" fmla="*/ 2147483647 h 79"/>
                  <a:gd name="T8" fmla="*/ 0 60000 65536"/>
                  <a:gd name="T9" fmla="*/ 0 60000 65536"/>
                  <a:gd name="T10" fmla="*/ 0 60000 65536"/>
                  <a:gd name="T11" fmla="*/ 0 60000 65536"/>
                  <a:gd name="T12" fmla="*/ 0 w 31"/>
                  <a:gd name="T13" fmla="*/ 0 h 79"/>
                  <a:gd name="T14" fmla="*/ 31 w 31"/>
                  <a:gd name="T15" fmla="*/ 79 h 79"/>
                </a:gdLst>
                <a:ahLst/>
                <a:cxnLst>
                  <a:cxn ang="T8">
                    <a:pos x="T0" y="T1"/>
                  </a:cxn>
                  <a:cxn ang="T9">
                    <a:pos x="T2" y="T3"/>
                  </a:cxn>
                  <a:cxn ang="T10">
                    <a:pos x="T4" y="T5"/>
                  </a:cxn>
                  <a:cxn ang="T11">
                    <a:pos x="T6" y="T7"/>
                  </a:cxn>
                </a:cxnLst>
                <a:rect l="T12" t="T13" r="T14" b="T15"/>
                <a:pathLst>
                  <a:path w="31" h="79">
                    <a:moveTo>
                      <a:pt x="31" y="79"/>
                    </a:moveTo>
                    <a:lnTo>
                      <a:pt x="0" y="43"/>
                    </a:lnTo>
                    <a:lnTo>
                      <a:pt x="31" y="0"/>
                    </a:lnTo>
                    <a:lnTo>
                      <a:pt x="31" y="7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1" name="Freeform 21">
                <a:extLst>
                  <a:ext uri="{FF2B5EF4-FFF2-40B4-BE49-F238E27FC236}">
                    <a16:creationId xmlns:a16="http://schemas.microsoft.com/office/drawing/2014/main" id="{3799D471-8DA6-4F8D-80D6-AFEC231D1D13}"/>
                  </a:ext>
                </a:extLst>
              </p:cNvPr>
              <p:cNvSpPr>
                <a:spLocks/>
              </p:cNvSpPr>
              <p:nvPr/>
            </p:nvSpPr>
            <p:spPr bwMode="auto">
              <a:xfrm>
                <a:off x="1486" y="258"/>
                <a:ext cx="95" cy="200"/>
              </a:xfrm>
              <a:custGeom>
                <a:avLst/>
                <a:gdLst>
                  <a:gd name="T0" fmla="*/ 2147483647 w 31"/>
                  <a:gd name="T1" fmla="*/ 2147483647 h 78"/>
                  <a:gd name="T2" fmla="*/ 0 w 31"/>
                  <a:gd name="T3" fmla="*/ 2147483647 h 78"/>
                  <a:gd name="T4" fmla="*/ 2147483647 w 31"/>
                  <a:gd name="T5" fmla="*/ 0 h 78"/>
                  <a:gd name="T6" fmla="*/ 2147483647 w 31"/>
                  <a:gd name="T7" fmla="*/ 2147483647 h 78"/>
                  <a:gd name="T8" fmla="*/ 0 60000 65536"/>
                  <a:gd name="T9" fmla="*/ 0 60000 65536"/>
                  <a:gd name="T10" fmla="*/ 0 60000 65536"/>
                  <a:gd name="T11" fmla="*/ 0 60000 65536"/>
                  <a:gd name="T12" fmla="*/ 0 w 31"/>
                  <a:gd name="T13" fmla="*/ 0 h 78"/>
                  <a:gd name="T14" fmla="*/ 31 w 31"/>
                  <a:gd name="T15" fmla="*/ 78 h 78"/>
                </a:gdLst>
                <a:ahLst/>
                <a:cxnLst>
                  <a:cxn ang="T8">
                    <a:pos x="T0" y="T1"/>
                  </a:cxn>
                  <a:cxn ang="T9">
                    <a:pos x="T2" y="T3"/>
                  </a:cxn>
                  <a:cxn ang="T10">
                    <a:pos x="T4" y="T5"/>
                  </a:cxn>
                  <a:cxn ang="T11">
                    <a:pos x="T6" y="T7"/>
                  </a:cxn>
                </a:cxnLst>
                <a:rect l="T12" t="T13" r="T14" b="T15"/>
                <a:pathLst>
                  <a:path w="31" h="78">
                    <a:moveTo>
                      <a:pt x="31" y="78"/>
                    </a:moveTo>
                    <a:lnTo>
                      <a:pt x="0" y="43"/>
                    </a:lnTo>
                    <a:lnTo>
                      <a:pt x="31" y="0"/>
                    </a:lnTo>
                    <a:lnTo>
                      <a:pt x="31" y="78"/>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2" name="Freeform 22">
                <a:extLst>
                  <a:ext uri="{FF2B5EF4-FFF2-40B4-BE49-F238E27FC236}">
                    <a16:creationId xmlns:a16="http://schemas.microsoft.com/office/drawing/2014/main" id="{4B597B25-5F72-475A-928C-F6C757B08B0E}"/>
                  </a:ext>
                </a:extLst>
              </p:cNvPr>
              <p:cNvSpPr>
                <a:spLocks/>
              </p:cNvSpPr>
              <p:nvPr/>
            </p:nvSpPr>
            <p:spPr bwMode="auto">
              <a:xfrm>
                <a:off x="1361" y="1597"/>
                <a:ext cx="89" cy="206"/>
              </a:xfrm>
              <a:custGeom>
                <a:avLst/>
                <a:gdLst>
                  <a:gd name="T0" fmla="*/ 0 w 29"/>
                  <a:gd name="T1" fmla="*/ 2147483647 h 80"/>
                  <a:gd name="T2" fmla="*/ 2147483647 w 29"/>
                  <a:gd name="T3" fmla="*/ 2147483647 h 80"/>
                  <a:gd name="T4" fmla="*/ 0 w 29"/>
                  <a:gd name="T5" fmla="*/ 0 h 80"/>
                  <a:gd name="T6" fmla="*/ 0 w 29"/>
                  <a:gd name="T7" fmla="*/ 2147483647 h 80"/>
                  <a:gd name="T8" fmla="*/ 0 60000 65536"/>
                  <a:gd name="T9" fmla="*/ 0 60000 65536"/>
                  <a:gd name="T10" fmla="*/ 0 60000 65536"/>
                  <a:gd name="T11" fmla="*/ 0 60000 65536"/>
                  <a:gd name="T12" fmla="*/ 0 w 29"/>
                  <a:gd name="T13" fmla="*/ 0 h 80"/>
                  <a:gd name="T14" fmla="*/ 29 w 29"/>
                  <a:gd name="T15" fmla="*/ 80 h 80"/>
                </a:gdLst>
                <a:ahLst/>
                <a:cxnLst>
                  <a:cxn ang="T8">
                    <a:pos x="T0" y="T1"/>
                  </a:cxn>
                  <a:cxn ang="T9">
                    <a:pos x="T2" y="T3"/>
                  </a:cxn>
                  <a:cxn ang="T10">
                    <a:pos x="T4" y="T5"/>
                  </a:cxn>
                  <a:cxn ang="T11">
                    <a:pos x="T6" y="T7"/>
                  </a:cxn>
                </a:cxnLst>
                <a:rect l="T12" t="T13" r="T14" b="T15"/>
                <a:pathLst>
                  <a:path w="29" h="80">
                    <a:moveTo>
                      <a:pt x="0" y="80"/>
                    </a:moveTo>
                    <a:lnTo>
                      <a:pt x="29" y="37"/>
                    </a:lnTo>
                    <a:lnTo>
                      <a:pt x="0" y="0"/>
                    </a:lnTo>
                    <a:lnTo>
                      <a:pt x="0" y="8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3" name="Freeform 23">
                <a:extLst>
                  <a:ext uri="{FF2B5EF4-FFF2-40B4-BE49-F238E27FC236}">
                    <a16:creationId xmlns:a16="http://schemas.microsoft.com/office/drawing/2014/main" id="{DF4BFDDE-ACF9-4A9C-BD08-B6B036835422}"/>
                  </a:ext>
                </a:extLst>
              </p:cNvPr>
              <p:cNvSpPr>
                <a:spLocks/>
              </p:cNvSpPr>
              <p:nvPr/>
            </p:nvSpPr>
            <p:spPr bwMode="auto">
              <a:xfrm>
                <a:off x="1361" y="533"/>
                <a:ext cx="89" cy="206"/>
              </a:xfrm>
              <a:custGeom>
                <a:avLst/>
                <a:gdLst>
                  <a:gd name="T0" fmla="*/ 0 w 29"/>
                  <a:gd name="T1" fmla="*/ 2147483647 h 80"/>
                  <a:gd name="T2" fmla="*/ 2147483647 w 29"/>
                  <a:gd name="T3" fmla="*/ 2147483647 h 80"/>
                  <a:gd name="T4" fmla="*/ 0 w 29"/>
                  <a:gd name="T5" fmla="*/ 0 h 80"/>
                  <a:gd name="T6" fmla="*/ 0 w 29"/>
                  <a:gd name="T7" fmla="*/ 2147483647 h 80"/>
                  <a:gd name="T8" fmla="*/ 0 60000 65536"/>
                  <a:gd name="T9" fmla="*/ 0 60000 65536"/>
                  <a:gd name="T10" fmla="*/ 0 60000 65536"/>
                  <a:gd name="T11" fmla="*/ 0 60000 65536"/>
                  <a:gd name="T12" fmla="*/ 0 w 29"/>
                  <a:gd name="T13" fmla="*/ 0 h 80"/>
                  <a:gd name="T14" fmla="*/ 29 w 29"/>
                  <a:gd name="T15" fmla="*/ 80 h 80"/>
                </a:gdLst>
                <a:ahLst/>
                <a:cxnLst>
                  <a:cxn ang="T8">
                    <a:pos x="T0" y="T1"/>
                  </a:cxn>
                  <a:cxn ang="T9">
                    <a:pos x="T2" y="T3"/>
                  </a:cxn>
                  <a:cxn ang="T10">
                    <a:pos x="T4" y="T5"/>
                  </a:cxn>
                  <a:cxn ang="T11">
                    <a:pos x="T6" y="T7"/>
                  </a:cxn>
                </a:cxnLst>
                <a:rect l="T12" t="T13" r="T14" b="T15"/>
                <a:pathLst>
                  <a:path w="29" h="80">
                    <a:moveTo>
                      <a:pt x="0" y="80"/>
                    </a:moveTo>
                    <a:lnTo>
                      <a:pt x="29" y="37"/>
                    </a:lnTo>
                    <a:lnTo>
                      <a:pt x="0" y="0"/>
                    </a:lnTo>
                    <a:lnTo>
                      <a:pt x="0" y="8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4" name="Freeform 24">
                <a:extLst>
                  <a:ext uri="{FF2B5EF4-FFF2-40B4-BE49-F238E27FC236}">
                    <a16:creationId xmlns:a16="http://schemas.microsoft.com/office/drawing/2014/main" id="{9BD9D715-C812-4258-8BFD-F1BB02ABF9FA}"/>
                  </a:ext>
                </a:extLst>
              </p:cNvPr>
              <p:cNvSpPr>
                <a:spLocks/>
              </p:cNvSpPr>
              <p:nvPr/>
            </p:nvSpPr>
            <p:spPr bwMode="auto">
              <a:xfrm>
                <a:off x="1480" y="1568"/>
                <a:ext cx="101" cy="217"/>
              </a:xfrm>
              <a:custGeom>
                <a:avLst/>
                <a:gdLst>
                  <a:gd name="T0" fmla="*/ 2147483647 w 33"/>
                  <a:gd name="T1" fmla="*/ 2147483647 h 84"/>
                  <a:gd name="T2" fmla="*/ 0 w 33"/>
                  <a:gd name="T3" fmla="*/ 2147483647 h 84"/>
                  <a:gd name="T4" fmla="*/ 2147483647 w 33"/>
                  <a:gd name="T5" fmla="*/ 0 h 84"/>
                  <a:gd name="T6" fmla="*/ 2147483647 w 33"/>
                  <a:gd name="T7" fmla="*/ 2147483647 h 84"/>
                  <a:gd name="T8" fmla="*/ 0 60000 65536"/>
                  <a:gd name="T9" fmla="*/ 0 60000 65536"/>
                  <a:gd name="T10" fmla="*/ 0 60000 65536"/>
                  <a:gd name="T11" fmla="*/ 0 60000 65536"/>
                  <a:gd name="T12" fmla="*/ 0 w 33"/>
                  <a:gd name="T13" fmla="*/ 0 h 84"/>
                  <a:gd name="T14" fmla="*/ 33 w 33"/>
                  <a:gd name="T15" fmla="*/ 84 h 84"/>
                </a:gdLst>
                <a:ahLst/>
                <a:cxnLst>
                  <a:cxn ang="T8">
                    <a:pos x="T0" y="T1"/>
                  </a:cxn>
                  <a:cxn ang="T9">
                    <a:pos x="T2" y="T3"/>
                  </a:cxn>
                  <a:cxn ang="T10">
                    <a:pos x="T4" y="T5"/>
                  </a:cxn>
                  <a:cxn ang="T11">
                    <a:pos x="T6" y="T7"/>
                  </a:cxn>
                </a:cxnLst>
                <a:rect l="T12" t="T13" r="T14" b="T15"/>
                <a:pathLst>
                  <a:path w="33" h="84">
                    <a:moveTo>
                      <a:pt x="33" y="84"/>
                    </a:moveTo>
                    <a:lnTo>
                      <a:pt x="0" y="46"/>
                    </a:lnTo>
                    <a:lnTo>
                      <a:pt x="33" y="0"/>
                    </a:lnTo>
                    <a:lnTo>
                      <a:pt x="33" y="8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5" name="Freeform 25">
                <a:extLst>
                  <a:ext uri="{FF2B5EF4-FFF2-40B4-BE49-F238E27FC236}">
                    <a16:creationId xmlns:a16="http://schemas.microsoft.com/office/drawing/2014/main" id="{A646B775-528F-4929-820A-FDC492FA8F61}"/>
                  </a:ext>
                </a:extLst>
              </p:cNvPr>
              <p:cNvSpPr>
                <a:spLocks/>
              </p:cNvSpPr>
              <p:nvPr/>
            </p:nvSpPr>
            <p:spPr bwMode="auto">
              <a:xfrm>
                <a:off x="1480" y="502"/>
                <a:ext cx="101" cy="216"/>
              </a:xfrm>
              <a:custGeom>
                <a:avLst/>
                <a:gdLst>
                  <a:gd name="T0" fmla="*/ 2147483647 w 33"/>
                  <a:gd name="T1" fmla="*/ 2147483647 h 84"/>
                  <a:gd name="T2" fmla="*/ 0 w 33"/>
                  <a:gd name="T3" fmla="*/ 2147483647 h 84"/>
                  <a:gd name="T4" fmla="*/ 2147483647 w 33"/>
                  <a:gd name="T5" fmla="*/ 0 h 84"/>
                  <a:gd name="T6" fmla="*/ 2147483647 w 33"/>
                  <a:gd name="T7" fmla="*/ 2147483647 h 84"/>
                  <a:gd name="T8" fmla="*/ 0 60000 65536"/>
                  <a:gd name="T9" fmla="*/ 0 60000 65536"/>
                  <a:gd name="T10" fmla="*/ 0 60000 65536"/>
                  <a:gd name="T11" fmla="*/ 0 60000 65536"/>
                  <a:gd name="T12" fmla="*/ 0 w 33"/>
                  <a:gd name="T13" fmla="*/ 0 h 84"/>
                  <a:gd name="T14" fmla="*/ 33 w 33"/>
                  <a:gd name="T15" fmla="*/ 84 h 84"/>
                </a:gdLst>
                <a:ahLst/>
                <a:cxnLst>
                  <a:cxn ang="T8">
                    <a:pos x="T0" y="T1"/>
                  </a:cxn>
                  <a:cxn ang="T9">
                    <a:pos x="T2" y="T3"/>
                  </a:cxn>
                  <a:cxn ang="T10">
                    <a:pos x="T4" y="T5"/>
                  </a:cxn>
                  <a:cxn ang="T11">
                    <a:pos x="T6" y="T7"/>
                  </a:cxn>
                </a:cxnLst>
                <a:rect l="T12" t="T13" r="T14" b="T15"/>
                <a:pathLst>
                  <a:path w="33" h="84">
                    <a:moveTo>
                      <a:pt x="33" y="84"/>
                    </a:moveTo>
                    <a:lnTo>
                      <a:pt x="0" y="47"/>
                    </a:lnTo>
                    <a:lnTo>
                      <a:pt x="33" y="0"/>
                    </a:lnTo>
                    <a:lnTo>
                      <a:pt x="33" y="8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6" name="Freeform 26">
                <a:extLst>
                  <a:ext uri="{FF2B5EF4-FFF2-40B4-BE49-F238E27FC236}">
                    <a16:creationId xmlns:a16="http://schemas.microsoft.com/office/drawing/2014/main" id="{87F5BB6B-1FFE-492A-81AE-354B64DA57F8}"/>
                  </a:ext>
                </a:extLst>
              </p:cNvPr>
              <p:cNvSpPr>
                <a:spLocks/>
              </p:cNvSpPr>
              <p:nvPr/>
            </p:nvSpPr>
            <p:spPr bwMode="auto">
              <a:xfrm>
                <a:off x="1474" y="1797"/>
                <a:ext cx="107" cy="335"/>
              </a:xfrm>
              <a:custGeom>
                <a:avLst/>
                <a:gdLst>
                  <a:gd name="T0" fmla="*/ 2147483647 w 35"/>
                  <a:gd name="T1" fmla="*/ 2147483647 h 130"/>
                  <a:gd name="T2" fmla="*/ 0 w 35"/>
                  <a:gd name="T3" fmla="*/ 2147483647 h 130"/>
                  <a:gd name="T4" fmla="*/ 2147483647 w 35"/>
                  <a:gd name="T5" fmla="*/ 0 h 130"/>
                  <a:gd name="T6" fmla="*/ 2147483647 w 35"/>
                  <a:gd name="T7" fmla="*/ 2147483647 h 130"/>
                  <a:gd name="T8" fmla="*/ 0 60000 65536"/>
                  <a:gd name="T9" fmla="*/ 0 60000 65536"/>
                  <a:gd name="T10" fmla="*/ 0 60000 65536"/>
                  <a:gd name="T11" fmla="*/ 0 60000 65536"/>
                  <a:gd name="T12" fmla="*/ 0 w 35"/>
                  <a:gd name="T13" fmla="*/ 0 h 130"/>
                  <a:gd name="T14" fmla="*/ 35 w 35"/>
                  <a:gd name="T15" fmla="*/ 130 h 130"/>
                </a:gdLst>
                <a:ahLst/>
                <a:cxnLst>
                  <a:cxn ang="T8">
                    <a:pos x="T0" y="T1"/>
                  </a:cxn>
                  <a:cxn ang="T9">
                    <a:pos x="T2" y="T3"/>
                  </a:cxn>
                  <a:cxn ang="T10">
                    <a:pos x="T4" y="T5"/>
                  </a:cxn>
                  <a:cxn ang="T11">
                    <a:pos x="T6" y="T7"/>
                  </a:cxn>
                </a:cxnLst>
                <a:rect l="T12" t="T13" r="T14" b="T15"/>
                <a:pathLst>
                  <a:path w="35" h="130">
                    <a:moveTo>
                      <a:pt x="35" y="130"/>
                    </a:moveTo>
                    <a:lnTo>
                      <a:pt x="0" y="63"/>
                    </a:lnTo>
                    <a:lnTo>
                      <a:pt x="35" y="0"/>
                    </a:lnTo>
                    <a:lnTo>
                      <a:pt x="35" y="13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7" name="Freeform 27">
                <a:extLst>
                  <a:ext uri="{FF2B5EF4-FFF2-40B4-BE49-F238E27FC236}">
                    <a16:creationId xmlns:a16="http://schemas.microsoft.com/office/drawing/2014/main" id="{97679E71-0AAC-4DA1-BBD1-EA4B9EC4A88B}"/>
                  </a:ext>
                </a:extLst>
              </p:cNvPr>
              <p:cNvSpPr>
                <a:spLocks/>
              </p:cNvSpPr>
              <p:nvPr/>
            </p:nvSpPr>
            <p:spPr bwMode="auto">
              <a:xfrm>
                <a:off x="1474" y="734"/>
                <a:ext cx="107" cy="334"/>
              </a:xfrm>
              <a:custGeom>
                <a:avLst/>
                <a:gdLst>
                  <a:gd name="T0" fmla="*/ 2147483647 w 35"/>
                  <a:gd name="T1" fmla="*/ 2147483647 h 130"/>
                  <a:gd name="T2" fmla="*/ 0 w 35"/>
                  <a:gd name="T3" fmla="*/ 2147483647 h 130"/>
                  <a:gd name="T4" fmla="*/ 2147483647 w 35"/>
                  <a:gd name="T5" fmla="*/ 0 h 130"/>
                  <a:gd name="T6" fmla="*/ 2147483647 w 35"/>
                  <a:gd name="T7" fmla="*/ 2147483647 h 130"/>
                  <a:gd name="T8" fmla="*/ 0 60000 65536"/>
                  <a:gd name="T9" fmla="*/ 0 60000 65536"/>
                  <a:gd name="T10" fmla="*/ 0 60000 65536"/>
                  <a:gd name="T11" fmla="*/ 0 60000 65536"/>
                  <a:gd name="T12" fmla="*/ 0 w 35"/>
                  <a:gd name="T13" fmla="*/ 0 h 130"/>
                  <a:gd name="T14" fmla="*/ 35 w 35"/>
                  <a:gd name="T15" fmla="*/ 130 h 130"/>
                </a:gdLst>
                <a:ahLst/>
                <a:cxnLst>
                  <a:cxn ang="T8">
                    <a:pos x="T0" y="T1"/>
                  </a:cxn>
                  <a:cxn ang="T9">
                    <a:pos x="T2" y="T3"/>
                  </a:cxn>
                  <a:cxn ang="T10">
                    <a:pos x="T4" y="T5"/>
                  </a:cxn>
                  <a:cxn ang="T11">
                    <a:pos x="T6" y="T7"/>
                  </a:cxn>
                </a:cxnLst>
                <a:rect l="T12" t="T13" r="T14" b="T15"/>
                <a:pathLst>
                  <a:path w="35" h="130">
                    <a:moveTo>
                      <a:pt x="35" y="130"/>
                    </a:moveTo>
                    <a:lnTo>
                      <a:pt x="0" y="63"/>
                    </a:lnTo>
                    <a:lnTo>
                      <a:pt x="35" y="0"/>
                    </a:lnTo>
                    <a:lnTo>
                      <a:pt x="35" y="13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8" name="Freeform 28">
                <a:extLst>
                  <a:ext uri="{FF2B5EF4-FFF2-40B4-BE49-F238E27FC236}">
                    <a16:creationId xmlns:a16="http://schemas.microsoft.com/office/drawing/2014/main" id="{26AA530C-27C3-403D-920D-2E96B666333D}"/>
                  </a:ext>
                </a:extLst>
              </p:cNvPr>
              <p:cNvSpPr>
                <a:spLocks/>
              </p:cNvSpPr>
              <p:nvPr/>
            </p:nvSpPr>
            <p:spPr bwMode="auto">
              <a:xfrm>
                <a:off x="1361" y="1823"/>
                <a:ext cx="89" cy="307"/>
              </a:xfrm>
              <a:custGeom>
                <a:avLst/>
                <a:gdLst>
                  <a:gd name="T0" fmla="*/ 0 w 29"/>
                  <a:gd name="T1" fmla="*/ 2147483647 h 119"/>
                  <a:gd name="T2" fmla="*/ 2147483647 w 29"/>
                  <a:gd name="T3" fmla="*/ 2147483647 h 119"/>
                  <a:gd name="T4" fmla="*/ 0 w 29"/>
                  <a:gd name="T5" fmla="*/ 0 h 119"/>
                  <a:gd name="T6" fmla="*/ 0 w 29"/>
                  <a:gd name="T7" fmla="*/ 2147483647 h 119"/>
                  <a:gd name="T8" fmla="*/ 0 60000 65536"/>
                  <a:gd name="T9" fmla="*/ 0 60000 65536"/>
                  <a:gd name="T10" fmla="*/ 0 60000 65536"/>
                  <a:gd name="T11" fmla="*/ 0 60000 65536"/>
                  <a:gd name="T12" fmla="*/ 0 w 29"/>
                  <a:gd name="T13" fmla="*/ 0 h 119"/>
                  <a:gd name="T14" fmla="*/ 29 w 29"/>
                  <a:gd name="T15" fmla="*/ 119 h 119"/>
                </a:gdLst>
                <a:ahLst/>
                <a:cxnLst>
                  <a:cxn ang="T8">
                    <a:pos x="T0" y="T1"/>
                  </a:cxn>
                  <a:cxn ang="T9">
                    <a:pos x="T2" y="T3"/>
                  </a:cxn>
                  <a:cxn ang="T10">
                    <a:pos x="T4" y="T5"/>
                  </a:cxn>
                  <a:cxn ang="T11">
                    <a:pos x="T6" y="T7"/>
                  </a:cxn>
                </a:cxnLst>
                <a:rect l="T12" t="T13" r="T14" b="T15"/>
                <a:pathLst>
                  <a:path w="29" h="119">
                    <a:moveTo>
                      <a:pt x="0" y="119"/>
                    </a:moveTo>
                    <a:lnTo>
                      <a:pt x="29" y="54"/>
                    </a:lnTo>
                    <a:lnTo>
                      <a:pt x="0" y="0"/>
                    </a:lnTo>
                    <a:lnTo>
                      <a:pt x="0" y="11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9" name="Freeform 29">
                <a:extLst>
                  <a:ext uri="{FF2B5EF4-FFF2-40B4-BE49-F238E27FC236}">
                    <a16:creationId xmlns:a16="http://schemas.microsoft.com/office/drawing/2014/main" id="{FA72B8AF-5B4C-4726-82C0-AE88A6717EB9}"/>
                  </a:ext>
                </a:extLst>
              </p:cNvPr>
              <p:cNvSpPr>
                <a:spLocks/>
              </p:cNvSpPr>
              <p:nvPr/>
            </p:nvSpPr>
            <p:spPr bwMode="auto">
              <a:xfrm>
                <a:off x="1361" y="760"/>
                <a:ext cx="98" cy="306"/>
              </a:xfrm>
              <a:custGeom>
                <a:avLst/>
                <a:gdLst>
                  <a:gd name="T0" fmla="*/ 0 w 32"/>
                  <a:gd name="T1" fmla="*/ 2147483647 h 119"/>
                  <a:gd name="T2" fmla="*/ 2147483647 w 32"/>
                  <a:gd name="T3" fmla="*/ 2147483647 h 119"/>
                  <a:gd name="T4" fmla="*/ 0 w 32"/>
                  <a:gd name="T5" fmla="*/ 0 h 119"/>
                  <a:gd name="T6" fmla="*/ 0 w 32"/>
                  <a:gd name="T7" fmla="*/ 2147483647 h 119"/>
                  <a:gd name="T8" fmla="*/ 0 60000 65536"/>
                  <a:gd name="T9" fmla="*/ 0 60000 65536"/>
                  <a:gd name="T10" fmla="*/ 0 60000 65536"/>
                  <a:gd name="T11" fmla="*/ 0 60000 65536"/>
                  <a:gd name="T12" fmla="*/ 0 w 32"/>
                  <a:gd name="T13" fmla="*/ 0 h 119"/>
                  <a:gd name="T14" fmla="*/ 32 w 32"/>
                  <a:gd name="T15" fmla="*/ 119 h 119"/>
                </a:gdLst>
                <a:ahLst/>
                <a:cxnLst>
                  <a:cxn ang="T8">
                    <a:pos x="T0" y="T1"/>
                  </a:cxn>
                  <a:cxn ang="T9">
                    <a:pos x="T2" y="T3"/>
                  </a:cxn>
                  <a:cxn ang="T10">
                    <a:pos x="T4" y="T5"/>
                  </a:cxn>
                  <a:cxn ang="T11">
                    <a:pos x="T6" y="T7"/>
                  </a:cxn>
                </a:cxnLst>
                <a:rect l="T12" t="T13" r="T14" b="T15"/>
                <a:pathLst>
                  <a:path w="32" h="119">
                    <a:moveTo>
                      <a:pt x="0" y="119"/>
                    </a:moveTo>
                    <a:lnTo>
                      <a:pt x="32" y="61"/>
                    </a:lnTo>
                    <a:lnTo>
                      <a:pt x="0" y="0"/>
                    </a:lnTo>
                    <a:lnTo>
                      <a:pt x="0" y="11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0" name="Freeform 30">
                <a:extLst>
                  <a:ext uri="{FF2B5EF4-FFF2-40B4-BE49-F238E27FC236}">
                    <a16:creationId xmlns:a16="http://schemas.microsoft.com/office/drawing/2014/main" id="{4447A9B5-067A-48F7-9005-3A51CCBBA3A8}"/>
                  </a:ext>
                </a:extLst>
              </p:cNvPr>
              <p:cNvSpPr>
                <a:spLocks/>
              </p:cNvSpPr>
              <p:nvPr/>
            </p:nvSpPr>
            <p:spPr bwMode="auto">
              <a:xfrm>
                <a:off x="1361" y="1998"/>
                <a:ext cx="220" cy="170"/>
              </a:xfrm>
              <a:custGeom>
                <a:avLst/>
                <a:gdLst>
                  <a:gd name="T0" fmla="*/ 2147483647 w 72"/>
                  <a:gd name="T1" fmla="*/ 2147483647 h 66"/>
                  <a:gd name="T2" fmla="*/ 2147483647 w 72"/>
                  <a:gd name="T3" fmla="*/ 0 h 66"/>
                  <a:gd name="T4" fmla="*/ 0 w 72"/>
                  <a:gd name="T5" fmla="*/ 2147483647 h 66"/>
                  <a:gd name="T6" fmla="*/ 2147483647 w 72"/>
                  <a:gd name="T7" fmla="*/ 2147483647 h 66"/>
                  <a:gd name="T8" fmla="*/ 0 60000 65536"/>
                  <a:gd name="T9" fmla="*/ 0 60000 65536"/>
                  <a:gd name="T10" fmla="*/ 0 60000 65536"/>
                  <a:gd name="T11" fmla="*/ 0 60000 65536"/>
                  <a:gd name="T12" fmla="*/ 0 w 72"/>
                  <a:gd name="T13" fmla="*/ 0 h 66"/>
                  <a:gd name="T14" fmla="*/ 72 w 72"/>
                  <a:gd name="T15" fmla="*/ 66 h 66"/>
                </a:gdLst>
                <a:ahLst/>
                <a:cxnLst>
                  <a:cxn ang="T8">
                    <a:pos x="T0" y="T1"/>
                  </a:cxn>
                  <a:cxn ang="T9">
                    <a:pos x="T2" y="T3"/>
                  </a:cxn>
                  <a:cxn ang="T10">
                    <a:pos x="T4" y="T5"/>
                  </a:cxn>
                  <a:cxn ang="T11">
                    <a:pos x="T6" y="T7"/>
                  </a:cxn>
                </a:cxnLst>
                <a:rect l="T12" t="T13" r="T14" b="T15"/>
                <a:pathLst>
                  <a:path w="72" h="66">
                    <a:moveTo>
                      <a:pt x="72" y="66"/>
                    </a:moveTo>
                    <a:lnTo>
                      <a:pt x="34" y="0"/>
                    </a:lnTo>
                    <a:lnTo>
                      <a:pt x="0" y="66"/>
                    </a:lnTo>
                    <a:lnTo>
                      <a:pt x="72" y="66"/>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1" name="Freeform 31">
                <a:extLst>
                  <a:ext uri="{FF2B5EF4-FFF2-40B4-BE49-F238E27FC236}">
                    <a16:creationId xmlns:a16="http://schemas.microsoft.com/office/drawing/2014/main" id="{BA0DE6DB-8535-410E-9492-AC26F6EC03A5}"/>
                  </a:ext>
                </a:extLst>
              </p:cNvPr>
              <p:cNvSpPr>
                <a:spLocks/>
              </p:cNvSpPr>
              <p:nvPr/>
            </p:nvSpPr>
            <p:spPr bwMode="auto">
              <a:xfrm>
                <a:off x="1368" y="906"/>
                <a:ext cx="203" cy="288"/>
              </a:xfrm>
              <a:custGeom>
                <a:avLst/>
                <a:gdLst>
                  <a:gd name="T0" fmla="*/ 2147483647 w 67"/>
                  <a:gd name="T1" fmla="*/ 2147483647 h 112"/>
                  <a:gd name="T2" fmla="*/ 2147483647 w 67"/>
                  <a:gd name="T3" fmla="*/ 2147483647 h 112"/>
                  <a:gd name="T4" fmla="*/ 0 w 67"/>
                  <a:gd name="T5" fmla="*/ 2147483647 h 112"/>
                  <a:gd name="T6" fmla="*/ 2147483647 w 67"/>
                  <a:gd name="T7" fmla="*/ 0 h 112"/>
                  <a:gd name="T8" fmla="*/ 2147483647 w 67"/>
                  <a:gd name="T9" fmla="*/ 2147483647 h 112"/>
                  <a:gd name="T10" fmla="*/ 0 60000 65536"/>
                  <a:gd name="T11" fmla="*/ 0 60000 65536"/>
                  <a:gd name="T12" fmla="*/ 0 60000 65536"/>
                  <a:gd name="T13" fmla="*/ 0 60000 65536"/>
                  <a:gd name="T14" fmla="*/ 0 60000 65536"/>
                  <a:gd name="T15" fmla="*/ 0 w 67"/>
                  <a:gd name="T16" fmla="*/ 0 h 112"/>
                  <a:gd name="T17" fmla="*/ 67 w 67"/>
                  <a:gd name="T18" fmla="*/ 112 h 112"/>
                </a:gdLst>
                <a:ahLst/>
                <a:cxnLst>
                  <a:cxn ang="T10">
                    <a:pos x="T0" y="T1"/>
                  </a:cxn>
                  <a:cxn ang="T11">
                    <a:pos x="T2" y="T3"/>
                  </a:cxn>
                  <a:cxn ang="T12">
                    <a:pos x="T4" y="T5"/>
                  </a:cxn>
                  <a:cxn ang="T13">
                    <a:pos x="T6" y="T7"/>
                  </a:cxn>
                  <a:cxn ang="T14">
                    <a:pos x="T8" y="T9"/>
                  </a:cxn>
                </a:cxnLst>
                <a:rect l="T15" t="T16" r="T17" b="T18"/>
                <a:pathLst>
                  <a:path w="67" h="112">
                    <a:moveTo>
                      <a:pt x="67" y="65"/>
                    </a:moveTo>
                    <a:lnTo>
                      <a:pt x="32" y="112"/>
                    </a:lnTo>
                    <a:lnTo>
                      <a:pt x="0" y="68"/>
                    </a:lnTo>
                    <a:lnTo>
                      <a:pt x="32" y="0"/>
                    </a:lnTo>
                    <a:lnTo>
                      <a:pt x="67" y="6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2" name="Freeform 32">
                <a:extLst>
                  <a:ext uri="{FF2B5EF4-FFF2-40B4-BE49-F238E27FC236}">
                    <a16:creationId xmlns:a16="http://schemas.microsoft.com/office/drawing/2014/main" id="{8A086FCD-28EE-4690-8320-162EBF78E139}"/>
                  </a:ext>
                </a:extLst>
              </p:cNvPr>
              <p:cNvSpPr>
                <a:spLocks/>
              </p:cNvSpPr>
              <p:nvPr/>
            </p:nvSpPr>
            <p:spPr bwMode="auto">
              <a:xfrm>
                <a:off x="1361" y="15"/>
                <a:ext cx="220" cy="116"/>
              </a:xfrm>
              <a:custGeom>
                <a:avLst/>
                <a:gdLst>
                  <a:gd name="T0" fmla="*/ 2147483647 w 72"/>
                  <a:gd name="T1" fmla="*/ 0 h 45"/>
                  <a:gd name="T2" fmla="*/ 2147483647 w 72"/>
                  <a:gd name="T3" fmla="*/ 2147483647 h 45"/>
                  <a:gd name="T4" fmla="*/ 0 w 72"/>
                  <a:gd name="T5" fmla="*/ 2147483647 h 45"/>
                  <a:gd name="T6" fmla="*/ 2147483647 w 72"/>
                  <a:gd name="T7" fmla="*/ 0 h 45"/>
                  <a:gd name="T8" fmla="*/ 0 60000 65536"/>
                  <a:gd name="T9" fmla="*/ 0 60000 65536"/>
                  <a:gd name="T10" fmla="*/ 0 60000 65536"/>
                  <a:gd name="T11" fmla="*/ 0 60000 65536"/>
                  <a:gd name="T12" fmla="*/ 0 w 72"/>
                  <a:gd name="T13" fmla="*/ 0 h 45"/>
                  <a:gd name="T14" fmla="*/ 72 w 72"/>
                  <a:gd name="T15" fmla="*/ 45 h 45"/>
                </a:gdLst>
                <a:ahLst/>
                <a:cxnLst>
                  <a:cxn ang="T8">
                    <a:pos x="T0" y="T1"/>
                  </a:cxn>
                  <a:cxn ang="T9">
                    <a:pos x="T2" y="T3"/>
                  </a:cxn>
                  <a:cxn ang="T10">
                    <a:pos x="T4" y="T5"/>
                  </a:cxn>
                  <a:cxn ang="T11">
                    <a:pos x="T6" y="T7"/>
                  </a:cxn>
                </a:cxnLst>
                <a:rect l="T12" t="T13" r="T14" b="T15"/>
                <a:pathLst>
                  <a:path w="72" h="45">
                    <a:moveTo>
                      <a:pt x="72" y="0"/>
                    </a:moveTo>
                    <a:lnTo>
                      <a:pt x="34" y="45"/>
                    </a:lnTo>
                    <a:lnTo>
                      <a:pt x="0" y="3"/>
                    </a:lnTo>
                    <a:lnTo>
                      <a:pt x="72" y="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3" name="Freeform 33">
                <a:extLst>
                  <a:ext uri="{FF2B5EF4-FFF2-40B4-BE49-F238E27FC236}">
                    <a16:creationId xmlns:a16="http://schemas.microsoft.com/office/drawing/2014/main" id="{D4E27374-DECB-4513-A876-87EF11B08A09}"/>
                  </a:ext>
                </a:extLst>
              </p:cNvPr>
              <p:cNvSpPr>
                <a:spLocks/>
              </p:cNvSpPr>
              <p:nvPr/>
            </p:nvSpPr>
            <p:spPr bwMode="auto">
              <a:xfrm>
                <a:off x="1352" y="28"/>
                <a:ext cx="229" cy="2119"/>
              </a:xfrm>
              <a:custGeom>
                <a:avLst/>
                <a:gdLst>
                  <a:gd name="T0" fmla="*/ 2147483647 w 75"/>
                  <a:gd name="T1" fmla="*/ 2147483647 h 823"/>
                  <a:gd name="T2" fmla="*/ 2147483647 w 75"/>
                  <a:gd name="T3" fmla="*/ 2147483647 h 823"/>
                  <a:gd name="T4" fmla="*/ 2147483647 w 75"/>
                  <a:gd name="T5" fmla="*/ 2147483647 h 823"/>
                  <a:gd name="T6" fmla="*/ 2147483647 w 75"/>
                  <a:gd name="T7" fmla="*/ 2147483647 h 823"/>
                  <a:gd name="T8" fmla="*/ 2147483647 w 75"/>
                  <a:gd name="T9" fmla="*/ 2147483647 h 823"/>
                  <a:gd name="T10" fmla="*/ 0 w 75"/>
                  <a:gd name="T11" fmla="*/ 2147483647 h 823"/>
                  <a:gd name="T12" fmla="*/ 2147483647 w 75"/>
                  <a:gd name="T13" fmla="*/ 2147483647 h 823"/>
                  <a:gd name="T14" fmla="*/ 2147483647 w 75"/>
                  <a:gd name="T15" fmla="*/ 2147483647 h 823"/>
                  <a:gd name="T16" fmla="*/ 2147483647 w 75"/>
                  <a:gd name="T17" fmla="*/ 2147483647 h 823"/>
                  <a:gd name="T18" fmla="*/ 2147483647 w 75"/>
                  <a:gd name="T19" fmla="*/ 2147483647 h 823"/>
                  <a:gd name="T20" fmla="*/ 2147483647 w 75"/>
                  <a:gd name="T21" fmla="*/ 2147483647 h 823"/>
                  <a:gd name="T22" fmla="*/ 2147483647 w 75"/>
                  <a:gd name="T23" fmla="*/ 2147483647 h 823"/>
                  <a:gd name="T24" fmla="*/ 2147483647 w 75"/>
                  <a:gd name="T25" fmla="*/ 2147483647 h 823"/>
                  <a:gd name="T26" fmla="*/ 2147483647 w 75"/>
                  <a:gd name="T27" fmla="*/ 2147483647 h 823"/>
                  <a:gd name="T28" fmla="*/ 2147483647 w 75"/>
                  <a:gd name="T29" fmla="*/ 2147483647 h 823"/>
                  <a:gd name="T30" fmla="*/ 2147483647 w 75"/>
                  <a:gd name="T31" fmla="*/ 2147483647 h 823"/>
                  <a:gd name="T32" fmla="*/ 2147483647 w 75"/>
                  <a:gd name="T33" fmla="*/ 2147483647 h 823"/>
                  <a:gd name="T34" fmla="*/ 2147483647 w 75"/>
                  <a:gd name="T35" fmla="*/ 2147483647 h 823"/>
                  <a:gd name="T36" fmla="*/ 2147483647 w 75"/>
                  <a:gd name="T37" fmla="*/ 0 h 823"/>
                  <a:gd name="T38" fmla="*/ 2147483647 w 75"/>
                  <a:gd name="T39" fmla="*/ 0 h 823"/>
                  <a:gd name="T40" fmla="*/ 2147483647 w 75"/>
                  <a:gd name="T41" fmla="*/ 2147483647 h 823"/>
                  <a:gd name="T42" fmla="*/ 2147483647 w 75"/>
                  <a:gd name="T43" fmla="*/ 2147483647 h 823"/>
                  <a:gd name="T44" fmla="*/ 2147483647 w 75"/>
                  <a:gd name="T45" fmla="*/ 2147483647 h 823"/>
                  <a:gd name="T46" fmla="*/ 2147483647 w 75"/>
                  <a:gd name="T47" fmla="*/ 2147483647 h 823"/>
                  <a:gd name="T48" fmla="*/ 2147483647 w 75"/>
                  <a:gd name="T49" fmla="*/ 2147483647 h 823"/>
                  <a:gd name="T50" fmla="*/ 2147483647 w 75"/>
                  <a:gd name="T51" fmla="*/ 2147483647 h 8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5"/>
                  <a:gd name="T79" fmla="*/ 0 h 823"/>
                  <a:gd name="T80" fmla="*/ 75 w 75"/>
                  <a:gd name="T81" fmla="*/ 823 h 8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5" h="823">
                    <a:moveTo>
                      <a:pt x="3" y="413"/>
                    </a:moveTo>
                    <a:lnTo>
                      <a:pt x="62" y="497"/>
                    </a:lnTo>
                    <a:lnTo>
                      <a:pt x="2" y="580"/>
                    </a:lnTo>
                    <a:lnTo>
                      <a:pt x="3" y="603"/>
                    </a:lnTo>
                    <a:lnTo>
                      <a:pt x="65" y="698"/>
                    </a:lnTo>
                    <a:lnTo>
                      <a:pt x="0" y="821"/>
                    </a:lnTo>
                    <a:lnTo>
                      <a:pt x="10" y="823"/>
                    </a:lnTo>
                    <a:lnTo>
                      <a:pt x="75" y="706"/>
                    </a:lnTo>
                    <a:lnTo>
                      <a:pt x="75" y="685"/>
                    </a:lnTo>
                    <a:lnTo>
                      <a:pt x="6" y="592"/>
                    </a:lnTo>
                    <a:lnTo>
                      <a:pt x="75" y="503"/>
                    </a:lnTo>
                    <a:lnTo>
                      <a:pt x="75" y="493"/>
                    </a:lnTo>
                    <a:lnTo>
                      <a:pt x="11" y="409"/>
                    </a:lnTo>
                    <a:lnTo>
                      <a:pt x="75" y="292"/>
                    </a:lnTo>
                    <a:lnTo>
                      <a:pt x="75" y="272"/>
                    </a:lnTo>
                    <a:lnTo>
                      <a:pt x="6" y="179"/>
                    </a:lnTo>
                    <a:lnTo>
                      <a:pt x="75" y="90"/>
                    </a:lnTo>
                    <a:lnTo>
                      <a:pt x="75" y="79"/>
                    </a:lnTo>
                    <a:lnTo>
                      <a:pt x="18" y="0"/>
                    </a:lnTo>
                    <a:lnTo>
                      <a:pt x="3" y="0"/>
                    </a:lnTo>
                    <a:lnTo>
                      <a:pt x="62" y="84"/>
                    </a:lnTo>
                    <a:lnTo>
                      <a:pt x="2" y="166"/>
                    </a:lnTo>
                    <a:lnTo>
                      <a:pt x="3" y="190"/>
                    </a:lnTo>
                    <a:lnTo>
                      <a:pt x="65" y="285"/>
                    </a:lnTo>
                    <a:lnTo>
                      <a:pt x="3" y="397"/>
                    </a:lnTo>
                    <a:lnTo>
                      <a:pt x="3" y="413"/>
                    </a:lnTo>
                    <a:close/>
                  </a:path>
                </a:pathLst>
              </a:custGeom>
              <a:solidFill>
                <a:srgbClr val="EA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4" name="Freeform 34">
                <a:extLst>
                  <a:ext uri="{FF2B5EF4-FFF2-40B4-BE49-F238E27FC236}">
                    <a16:creationId xmlns:a16="http://schemas.microsoft.com/office/drawing/2014/main" id="{27EECD68-CC1B-49A6-A4CA-7B74361BD940}"/>
                  </a:ext>
                </a:extLst>
              </p:cNvPr>
              <p:cNvSpPr>
                <a:spLocks noEditPoints="1"/>
              </p:cNvSpPr>
              <p:nvPr/>
            </p:nvSpPr>
            <p:spPr bwMode="auto">
              <a:xfrm>
                <a:off x="1334" y="15"/>
                <a:ext cx="256" cy="2142"/>
              </a:xfrm>
              <a:custGeom>
                <a:avLst/>
                <a:gdLst>
                  <a:gd name="T0" fmla="*/ 2147483647 w 84"/>
                  <a:gd name="T1" fmla="*/ 2147483647 h 832"/>
                  <a:gd name="T2" fmla="*/ 2147483647 w 84"/>
                  <a:gd name="T3" fmla="*/ 2147483647 h 832"/>
                  <a:gd name="T4" fmla="*/ 2147483647 w 84"/>
                  <a:gd name="T5" fmla="*/ 2147483647 h 832"/>
                  <a:gd name="T6" fmla="*/ 2147483647 w 84"/>
                  <a:gd name="T7" fmla="*/ 2147483647 h 832"/>
                  <a:gd name="T8" fmla="*/ 2147483647 w 84"/>
                  <a:gd name="T9" fmla="*/ 2147483647 h 832"/>
                  <a:gd name="T10" fmla="*/ 2147483647 w 84"/>
                  <a:gd name="T11" fmla="*/ 2147483647 h 832"/>
                  <a:gd name="T12" fmla="*/ 2147483647 w 84"/>
                  <a:gd name="T13" fmla="*/ 2147483647 h 832"/>
                  <a:gd name="T14" fmla="*/ 2147483647 w 84"/>
                  <a:gd name="T15" fmla="*/ 2147483647 h 832"/>
                  <a:gd name="T16" fmla="*/ 2147483647 w 84"/>
                  <a:gd name="T17" fmla="*/ 2147483647 h 832"/>
                  <a:gd name="T18" fmla="*/ 2147483647 w 84"/>
                  <a:gd name="T19" fmla="*/ 2147483647 h 832"/>
                  <a:gd name="T20" fmla="*/ 2147483647 w 84"/>
                  <a:gd name="T21" fmla="*/ 2147483647 h 832"/>
                  <a:gd name="T22" fmla="*/ 2147483647 w 84"/>
                  <a:gd name="T23" fmla="*/ 2147483647 h 832"/>
                  <a:gd name="T24" fmla="*/ 2147483647 w 84"/>
                  <a:gd name="T25" fmla="*/ 2147483647 h 832"/>
                  <a:gd name="T26" fmla="*/ 2147483647 w 84"/>
                  <a:gd name="T27" fmla="*/ 2147483647 h 832"/>
                  <a:gd name="T28" fmla="*/ 2147483647 w 84"/>
                  <a:gd name="T29" fmla="*/ 2147483647 h 832"/>
                  <a:gd name="T30" fmla="*/ 2147483647 w 84"/>
                  <a:gd name="T31" fmla="*/ 2147483647 h 832"/>
                  <a:gd name="T32" fmla="*/ 2147483647 w 84"/>
                  <a:gd name="T33" fmla="*/ 2147483647 h 832"/>
                  <a:gd name="T34" fmla="*/ 2147483647 w 84"/>
                  <a:gd name="T35" fmla="*/ 2147483647 h 832"/>
                  <a:gd name="T36" fmla="*/ 2147483647 w 84"/>
                  <a:gd name="T37" fmla="*/ 2147483647 h 832"/>
                  <a:gd name="T38" fmla="*/ 2147483647 w 84"/>
                  <a:gd name="T39" fmla="*/ 2147483647 h 832"/>
                  <a:gd name="T40" fmla="*/ 2147483647 w 84"/>
                  <a:gd name="T41" fmla="*/ 2147483647 h 832"/>
                  <a:gd name="T42" fmla="*/ 2147483647 w 84"/>
                  <a:gd name="T43" fmla="*/ 2147483647 h 832"/>
                  <a:gd name="T44" fmla="*/ 2147483647 w 84"/>
                  <a:gd name="T45" fmla="*/ 2147483647 h 832"/>
                  <a:gd name="T46" fmla="*/ 2147483647 w 84"/>
                  <a:gd name="T47" fmla="*/ 2147483647 h 832"/>
                  <a:gd name="T48" fmla="*/ 2147483647 w 84"/>
                  <a:gd name="T49" fmla="*/ 2147483647 h 832"/>
                  <a:gd name="T50" fmla="*/ 2147483647 w 84"/>
                  <a:gd name="T51" fmla="*/ 2147483647 h 832"/>
                  <a:gd name="T52" fmla="*/ 2147483647 w 84"/>
                  <a:gd name="T53" fmla="*/ 2147483647 h 832"/>
                  <a:gd name="T54" fmla="*/ 2147483647 w 84"/>
                  <a:gd name="T55" fmla="*/ 2147483647 h 832"/>
                  <a:gd name="T56" fmla="*/ 2147483647 w 84"/>
                  <a:gd name="T57" fmla="*/ 2147483647 h 832"/>
                  <a:gd name="T58" fmla="*/ 2147483647 w 84"/>
                  <a:gd name="T59" fmla="*/ 2147483647 h 832"/>
                  <a:gd name="T60" fmla="*/ 2147483647 w 84"/>
                  <a:gd name="T61" fmla="*/ 2147483647 h 832"/>
                  <a:gd name="T62" fmla="*/ 2147483647 w 84"/>
                  <a:gd name="T63" fmla="*/ 2147483647 h 832"/>
                  <a:gd name="T64" fmla="*/ 2147483647 w 84"/>
                  <a:gd name="T65" fmla="*/ 2147483647 h 832"/>
                  <a:gd name="T66" fmla="*/ 2147483647 w 84"/>
                  <a:gd name="T67" fmla="*/ 2147483647 h 832"/>
                  <a:gd name="T68" fmla="*/ 2147483647 w 84"/>
                  <a:gd name="T69" fmla="*/ 2147483647 h 832"/>
                  <a:gd name="T70" fmla="*/ 2147483647 w 84"/>
                  <a:gd name="T71" fmla="*/ 2147483647 h 832"/>
                  <a:gd name="T72" fmla="*/ 2147483647 w 84"/>
                  <a:gd name="T73" fmla="*/ 2147483647 h 832"/>
                  <a:gd name="T74" fmla="*/ 2147483647 w 84"/>
                  <a:gd name="T75" fmla="*/ 2147483647 h 832"/>
                  <a:gd name="T76" fmla="*/ 2147483647 w 84"/>
                  <a:gd name="T77" fmla="*/ 2147483647 h 832"/>
                  <a:gd name="T78" fmla="*/ 2147483647 w 84"/>
                  <a:gd name="T79" fmla="*/ 2147483647 h 832"/>
                  <a:gd name="T80" fmla="*/ 2147483647 w 84"/>
                  <a:gd name="T81" fmla="*/ 2147483647 h 832"/>
                  <a:gd name="T82" fmla="*/ 2147483647 w 84"/>
                  <a:gd name="T83" fmla="*/ 2147483647 h 832"/>
                  <a:gd name="T84" fmla="*/ 2147483647 w 84"/>
                  <a:gd name="T85" fmla="*/ 2147483647 h 832"/>
                  <a:gd name="T86" fmla="*/ 2147483647 w 84"/>
                  <a:gd name="T87" fmla="*/ 0 h 832"/>
                  <a:gd name="T88" fmla="*/ 2147483647 w 84"/>
                  <a:gd name="T89" fmla="*/ 0 h 832"/>
                  <a:gd name="T90" fmla="*/ 2147483647 w 84"/>
                  <a:gd name="T91" fmla="*/ 0 h 832"/>
                  <a:gd name="T92" fmla="*/ 2147483647 w 84"/>
                  <a:gd name="T93" fmla="*/ 2147483647 h 832"/>
                  <a:gd name="T94" fmla="*/ 2147483647 w 84"/>
                  <a:gd name="T95" fmla="*/ 2147483647 h 832"/>
                  <a:gd name="T96" fmla="*/ 2147483647 w 84"/>
                  <a:gd name="T97" fmla="*/ 2147483647 h 832"/>
                  <a:gd name="T98" fmla="*/ 2147483647 w 84"/>
                  <a:gd name="T99" fmla="*/ 2147483647 h 832"/>
                  <a:gd name="T100" fmla="*/ 2147483647 w 84"/>
                  <a:gd name="T101" fmla="*/ 2147483647 h 832"/>
                  <a:gd name="T102" fmla="*/ 2147483647 w 84"/>
                  <a:gd name="T103" fmla="*/ 2147483647 h 832"/>
                  <a:gd name="T104" fmla="*/ 2147483647 w 84"/>
                  <a:gd name="T105" fmla="*/ 2147483647 h 832"/>
                  <a:gd name="T106" fmla="*/ 2147483647 w 84"/>
                  <a:gd name="T107" fmla="*/ 2147483647 h 832"/>
                  <a:gd name="T108" fmla="*/ 2147483647 w 84"/>
                  <a:gd name="T109" fmla="*/ 2147483647 h 832"/>
                  <a:gd name="T110" fmla="*/ 2147483647 w 84"/>
                  <a:gd name="T111" fmla="*/ 2147483647 h 832"/>
                  <a:gd name="T112" fmla="*/ 2147483647 w 84"/>
                  <a:gd name="T113" fmla="*/ 2147483647 h 832"/>
                  <a:gd name="T114" fmla="*/ 2147483647 w 84"/>
                  <a:gd name="T115" fmla="*/ 2147483647 h 832"/>
                  <a:gd name="T116" fmla="*/ 2147483647 w 84"/>
                  <a:gd name="T117" fmla="*/ 2147483647 h 832"/>
                  <a:gd name="T118" fmla="*/ 2147483647 w 84"/>
                  <a:gd name="T119" fmla="*/ 2147483647 h 832"/>
                  <a:gd name="T120" fmla="*/ 2147483647 w 84"/>
                  <a:gd name="T121" fmla="*/ 2147483647 h 832"/>
                  <a:gd name="T122" fmla="*/ 2147483647 w 84"/>
                  <a:gd name="T123" fmla="*/ 2147483647 h 8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32"/>
                  <a:gd name="T188" fmla="*/ 84 w 84"/>
                  <a:gd name="T189" fmla="*/ 832 h 83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32">
                    <a:moveTo>
                      <a:pt x="11" y="414"/>
                    </a:moveTo>
                    <a:lnTo>
                      <a:pt x="70" y="499"/>
                    </a:lnTo>
                    <a:lnTo>
                      <a:pt x="66" y="506"/>
                    </a:lnTo>
                    <a:lnTo>
                      <a:pt x="7" y="421"/>
                    </a:lnTo>
                    <a:lnTo>
                      <a:pt x="11" y="414"/>
                    </a:lnTo>
                    <a:close/>
                    <a:moveTo>
                      <a:pt x="70" y="499"/>
                    </a:moveTo>
                    <a:lnTo>
                      <a:pt x="73" y="502"/>
                    </a:lnTo>
                    <a:lnTo>
                      <a:pt x="70" y="506"/>
                    </a:lnTo>
                    <a:lnTo>
                      <a:pt x="68" y="502"/>
                    </a:lnTo>
                    <a:lnTo>
                      <a:pt x="70" y="499"/>
                    </a:lnTo>
                    <a:close/>
                    <a:moveTo>
                      <a:pt x="70" y="506"/>
                    </a:moveTo>
                    <a:lnTo>
                      <a:pt x="10" y="588"/>
                    </a:lnTo>
                    <a:lnTo>
                      <a:pt x="6" y="581"/>
                    </a:lnTo>
                    <a:lnTo>
                      <a:pt x="66" y="498"/>
                    </a:lnTo>
                    <a:lnTo>
                      <a:pt x="70" y="506"/>
                    </a:lnTo>
                    <a:close/>
                    <a:moveTo>
                      <a:pt x="5" y="585"/>
                    </a:moveTo>
                    <a:lnTo>
                      <a:pt x="5" y="583"/>
                    </a:lnTo>
                    <a:lnTo>
                      <a:pt x="6" y="581"/>
                    </a:lnTo>
                    <a:lnTo>
                      <a:pt x="8" y="585"/>
                    </a:lnTo>
                    <a:lnTo>
                      <a:pt x="5" y="585"/>
                    </a:lnTo>
                    <a:close/>
                    <a:moveTo>
                      <a:pt x="11" y="585"/>
                    </a:moveTo>
                    <a:lnTo>
                      <a:pt x="11" y="608"/>
                    </a:lnTo>
                    <a:lnTo>
                      <a:pt x="6" y="608"/>
                    </a:lnTo>
                    <a:lnTo>
                      <a:pt x="5" y="585"/>
                    </a:lnTo>
                    <a:lnTo>
                      <a:pt x="11" y="585"/>
                    </a:lnTo>
                    <a:close/>
                    <a:moveTo>
                      <a:pt x="7" y="611"/>
                    </a:moveTo>
                    <a:lnTo>
                      <a:pt x="6" y="610"/>
                    </a:lnTo>
                    <a:lnTo>
                      <a:pt x="6" y="608"/>
                    </a:lnTo>
                    <a:lnTo>
                      <a:pt x="9" y="608"/>
                    </a:lnTo>
                    <a:lnTo>
                      <a:pt x="7" y="611"/>
                    </a:lnTo>
                    <a:close/>
                    <a:moveTo>
                      <a:pt x="11" y="604"/>
                    </a:moveTo>
                    <a:lnTo>
                      <a:pt x="73" y="700"/>
                    </a:lnTo>
                    <a:lnTo>
                      <a:pt x="69" y="706"/>
                    </a:lnTo>
                    <a:lnTo>
                      <a:pt x="7" y="611"/>
                    </a:lnTo>
                    <a:lnTo>
                      <a:pt x="11" y="604"/>
                    </a:lnTo>
                    <a:close/>
                    <a:moveTo>
                      <a:pt x="73" y="700"/>
                    </a:moveTo>
                    <a:lnTo>
                      <a:pt x="75" y="703"/>
                    </a:lnTo>
                    <a:lnTo>
                      <a:pt x="73" y="706"/>
                    </a:lnTo>
                    <a:lnTo>
                      <a:pt x="71" y="703"/>
                    </a:lnTo>
                    <a:lnTo>
                      <a:pt x="73" y="700"/>
                    </a:lnTo>
                    <a:close/>
                    <a:moveTo>
                      <a:pt x="73" y="706"/>
                    </a:moveTo>
                    <a:lnTo>
                      <a:pt x="9" y="829"/>
                    </a:lnTo>
                    <a:lnTo>
                      <a:pt x="4" y="823"/>
                    </a:lnTo>
                    <a:lnTo>
                      <a:pt x="69" y="700"/>
                    </a:lnTo>
                    <a:lnTo>
                      <a:pt x="73" y="706"/>
                    </a:lnTo>
                    <a:close/>
                    <a:moveTo>
                      <a:pt x="6" y="831"/>
                    </a:moveTo>
                    <a:lnTo>
                      <a:pt x="0" y="830"/>
                    </a:lnTo>
                    <a:lnTo>
                      <a:pt x="4" y="823"/>
                    </a:lnTo>
                    <a:lnTo>
                      <a:pt x="6" y="826"/>
                    </a:lnTo>
                    <a:lnTo>
                      <a:pt x="6" y="831"/>
                    </a:lnTo>
                    <a:close/>
                    <a:moveTo>
                      <a:pt x="7" y="822"/>
                    </a:moveTo>
                    <a:lnTo>
                      <a:pt x="17" y="823"/>
                    </a:lnTo>
                    <a:lnTo>
                      <a:pt x="16" y="832"/>
                    </a:lnTo>
                    <a:lnTo>
                      <a:pt x="6" y="831"/>
                    </a:lnTo>
                    <a:lnTo>
                      <a:pt x="7" y="822"/>
                    </a:lnTo>
                    <a:close/>
                    <a:moveTo>
                      <a:pt x="19" y="831"/>
                    </a:moveTo>
                    <a:lnTo>
                      <a:pt x="18" y="832"/>
                    </a:lnTo>
                    <a:lnTo>
                      <a:pt x="16" y="832"/>
                    </a:lnTo>
                    <a:lnTo>
                      <a:pt x="16" y="828"/>
                    </a:lnTo>
                    <a:lnTo>
                      <a:pt x="19" y="831"/>
                    </a:lnTo>
                    <a:close/>
                    <a:moveTo>
                      <a:pt x="14" y="824"/>
                    </a:moveTo>
                    <a:lnTo>
                      <a:pt x="78" y="707"/>
                    </a:lnTo>
                    <a:lnTo>
                      <a:pt x="83" y="714"/>
                    </a:lnTo>
                    <a:lnTo>
                      <a:pt x="19" y="831"/>
                    </a:lnTo>
                    <a:lnTo>
                      <a:pt x="14" y="824"/>
                    </a:lnTo>
                    <a:close/>
                    <a:moveTo>
                      <a:pt x="83" y="711"/>
                    </a:moveTo>
                    <a:lnTo>
                      <a:pt x="83" y="712"/>
                    </a:lnTo>
                    <a:lnTo>
                      <a:pt x="83" y="714"/>
                    </a:lnTo>
                    <a:lnTo>
                      <a:pt x="81" y="711"/>
                    </a:lnTo>
                    <a:lnTo>
                      <a:pt x="83" y="711"/>
                    </a:lnTo>
                    <a:close/>
                    <a:moveTo>
                      <a:pt x="78" y="711"/>
                    </a:moveTo>
                    <a:lnTo>
                      <a:pt x="78" y="690"/>
                    </a:lnTo>
                    <a:lnTo>
                      <a:pt x="83" y="690"/>
                    </a:lnTo>
                    <a:lnTo>
                      <a:pt x="83" y="711"/>
                    </a:lnTo>
                    <a:lnTo>
                      <a:pt x="78" y="711"/>
                    </a:lnTo>
                    <a:close/>
                    <a:moveTo>
                      <a:pt x="82" y="686"/>
                    </a:moveTo>
                    <a:lnTo>
                      <a:pt x="83" y="688"/>
                    </a:lnTo>
                    <a:lnTo>
                      <a:pt x="83" y="690"/>
                    </a:lnTo>
                    <a:lnTo>
                      <a:pt x="81" y="690"/>
                    </a:lnTo>
                    <a:lnTo>
                      <a:pt x="82" y="686"/>
                    </a:lnTo>
                    <a:close/>
                    <a:moveTo>
                      <a:pt x="79" y="694"/>
                    </a:moveTo>
                    <a:lnTo>
                      <a:pt x="10" y="601"/>
                    </a:lnTo>
                    <a:lnTo>
                      <a:pt x="14" y="593"/>
                    </a:lnTo>
                    <a:lnTo>
                      <a:pt x="82" y="686"/>
                    </a:lnTo>
                    <a:lnTo>
                      <a:pt x="79" y="694"/>
                    </a:lnTo>
                    <a:close/>
                    <a:moveTo>
                      <a:pt x="10" y="601"/>
                    </a:moveTo>
                    <a:lnTo>
                      <a:pt x="7" y="597"/>
                    </a:lnTo>
                    <a:lnTo>
                      <a:pt x="10" y="593"/>
                    </a:lnTo>
                    <a:lnTo>
                      <a:pt x="12" y="597"/>
                    </a:lnTo>
                    <a:lnTo>
                      <a:pt x="10" y="601"/>
                    </a:lnTo>
                    <a:close/>
                    <a:moveTo>
                      <a:pt x="10" y="593"/>
                    </a:moveTo>
                    <a:lnTo>
                      <a:pt x="79" y="505"/>
                    </a:lnTo>
                    <a:lnTo>
                      <a:pt x="83" y="512"/>
                    </a:lnTo>
                    <a:lnTo>
                      <a:pt x="14" y="601"/>
                    </a:lnTo>
                    <a:lnTo>
                      <a:pt x="10" y="593"/>
                    </a:lnTo>
                    <a:close/>
                    <a:moveTo>
                      <a:pt x="84" y="508"/>
                    </a:moveTo>
                    <a:lnTo>
                      <a:pt x="84" y="511"/>
                    </a:lnTo>
                    <a:lnTo>
                      <a:pt x="83" y="512"/>
                    </a:lnTo>
                    <a:lnTo>
                      <a:pt x="81" y="508"/>
                    </a:lnTo>
                    <a:lnTo>
                      <a:pt x="84" y="508"/>
                    </a:lnTo>
                    <a:close/>
                    <a:moveTo>
                      <a:pt x="78" y="509"/>
                    </a:moveTo>
                    <a:lnTo>
                      <a:pt x="78" y="498"/>
                    </a:lnTo>
                    <a:lnTo>
                      <a:pt x="83" y="497"/>
                    </a:lnTo>
                    <a:lnTo>
                      <a:pt x="84" y="508"/>
                    </a:lnTo>
                    <a:lnTo>
                      <a:pt x="78" y="509"/>
                    </a:lnTo>
                    <a:close/>
                    <a:moveTo>
                      <a:pt x="82" y="494"/>
                    </a:moveTo>
                    <a:lnTo>
                      <a:pt x="83" y="495"/>
                    </a:lnTo>
                    <a:lnTo>
                      <a:pt x="83" y="497"/>
                    </a:lnTo>
                    <a:lnTo>
                      <a:pt x="81" y="498"/>
                    </a:lnTo>
                    <a:lnTo>
                      <a:pt x="82" y="494"/>
                    </a:lnTo>
                    <a:close/>
                    <a:moveTo>
                      <a:pt x="79" y="501"/>
                    </a:moveTo>
                    <a:lnTo>
                      <a:pt x="16" y="418"/>
                    </a:lnTo>
                    <a:lnTo>
                      <a:pt x="19" y="410"/>
                    </a:lnTo>
                    <a:lnTo>
                      <a:pt x="82" y="494"/>
                    </a:lnTo>
                    <a:lnTo>
                      <a:pt x="79" y="501"/>
                    </a:lnTo>
                    <a:close/>
                    <a:moveTo>
                      <a:pt x="16" y="418"/>
                    </a:moveTo>
                    <a:lnTo>
                      <a:pt x="13" y="414"/>
                    </a:lnTo>
                    <a:lnTo>
                      <a:pt x="15" y="411"/>
                    </a:lnTo>
                    <a:lnTo>
                      <a:pt x="17" y="414"/>
                    </a:lnTo>
                    <a:lnTo>
                      <a:pt x="16" y="418"/>
                    </a:lnTo>
                    <a:close/>
                    <a:moveTo>
                      <a:pt x="15" y="411"/>
                    </a:moveTo>
                    <a:lnTo>
                      <a:pt x="78" y="294"/>
                    </a:lnTo>
                    <a:lnTo>
                      <a:pt x="83" y="300"/>
                    </a:lnTo>
                    <a:lnTo>
                      <a:pt x="20" y="417"/>
                    </a:lnTo>
                    <a:lnTo>
                      <a:pt x="15" y="411"/>
                    </a:lnTo>
                    <a:close/>
                    <a:moveTo>
                      <a:pt x="83" y="297"/>
                    </a:moveTo>
                    <a:lnTo>
                      <a:pt x="83" y="299"/>
                    </a:lnTo>
                    <a:lnTo>
                      <a:pt x="83" y="300"/>
                    </a:lnTo>
                    <a:lnTo>
                      <a:pt x="81" y="297"/>
                    </a:lnTo>
                    <a:lnTo>
                      <a:pt x="83" y="297"/>
                    </a:lnTo>
                    <a:close/>
                    <a:moveTo>
                      <a:pt x="78" y="297"/>
                    </a:moveTo>
                    <a:lnTo>
                      <a:pt x="78" y="277"/>
                    </a:lnTo>
                    <a:lnTo>
                      <a:pt x="83" y="277"/>
                    </a:lnTo>
                    <a:lnTo>
                      <a:pt x="83" y="297"/>
                    </a:lnTo>
                    <a:lnTo>
                      <a:pt x="78" y="297"/>
                    </a:lnTo>
                    <a:close/>
                    <a:moveTo>
                      <a:pt x="82" y="273"/>
                    </a:moveTo>
                    <a:lnTo>
                      <a:pt x="83" y="274"/>
                    </a:lnTo>
                    <a:lnTo>
                      <a:pt x="83" y="277"/>
                    </a:lnTo>
                    <a:lnTo>
                      <a:pt x="81" y="277"/>
                    </a:lnTo>
                    <a:lnTo>
                      <a:pt x="82" y="273"/>
                    </a:lnTo>
                    <a:close/>
                    <a:moveTo>
                      <a:pt x="79" y="280"/>
                    </a:moveTo>
                    <a:lnTo>
                      <a:pt x="10" y="187"/>
                    </a:lnTo>
                    <a:lnTo>
                      <a:pt x="14" y="180"/>
                    </a:lnTo>
                    <a:lnTo>
                      <a:pt x="82" y="273"/>
                    </a:lnTo>
                    <a:lnTo>
                      <a:pt x="79" y="280"/>
                    </a:lnTo>
                    <a:close/>
                    <a:moveTo>
                      <a:pt x="10" y="187"/>
                    </a:moveTo>
                    <a:lnTo>
                      <a:pt x="7" y="184"/>
                    </a:lnTo>
                    <a:lnTo>
                      <a:pt x="10" y="180"/>
                    </a:lnTo>
                    <a:lnTo>
                      <a:pt x="12" y="184"/>
                    </a:lnTo>
                    <a:lnTo>
                      <a:pt x="10" y="187"/>
                    </a:lnTo>
                    <a:close/>
                    <a:moveTo>
                      <a:pt x="10" y="180"/>
                    </a:moveTo>
                    <a:lnTo>
                      <a:pt x="79" y="91"/>
                    </a:lnTo>
                    <a:lnTo>
                      <a:pt x="83" y="99"/>
                    </a:lnTo>
                    <a:lnTo>
                      <a:pt x="14" y="187"/>
                    </a:lnTo>
                    <a:lnTo>
                      <a:pt x="10" y="180"/>
                    </a:lnTo>
                    <a:close/>
                    <a:moveTo>
                      <a:pt x="84" y="95"/>
                    </a:moveTo>
                    <a:lnTo>
                      <a:pt x="84" y="97"/>
                    </a:lnTo>
                    <a:lnTo>
                      <a:pt x="83" y="99"/>
                    </a:lnTo>
                    <a:lnTo>
                      <a:pt x="81" y="95"/>
                    </a:lnTo>
                    <a:lnTo>
                      <a:pt x="84" y="95"/>
                    </a:lnTo>
                    <a:close/>
                    <a:moveTo>
                      <a:pt x="78" y="95"/>
                    </a:moveTo>
                    <a:lnTo>
                      <a:pt x="78" y="85"/>
                    </a:lnTo>
                    <a:lnTo>
                      <a:pt x="83" y="84"/>
                    </a:lnTo>
                    <a:lnTo>
                      <a:pt x="84" y="95"/>
                    </a:lnTo>
                    <a:lnTo>
                      <a:pt x="78" y="95"/>
                    </a:lnTo>
                    <a:close/>
                    <a:moveTo>
                      <a:pt x="83" y="81"/>
                    </a:moveTo>
                    <a:lnTo>
                      <a:pt x="83" y="82"/>
                    </a:lnTo>
                    <a:lnTo>
                      <a:pt x="83" y="84"/>
                    </a:lnTo>
                    <a:lnTo>
                      <a:pt x="81" y="84"/>
                    </a:lnTo>
                    <a:lnTo>
                      <a:pt x="83" y="81"/>
                    </a:lnTo>
                    <a:close/>
                    <a:moveTo>
                      <a:pt x="79" y="88"/>
                    </a:moveTo>
                    <a:lnTo>
                      <a:pt x="22" y="8"/>
                    </a:lnTo>
                    <a:lnTo>
                      <a:pt x="26" y="1"/>
                    </a:lnTo>
                    <a:lnTo>
                      <a:pt x="83" y="81"/>
                    </a:lnTo>
                    <a:lnTo>
                      <a:pt x="79" y="88"/>
                    </a:lnTo>
                    <a:close/>
                    <a:moveTo>
                      <a:pt x="24" y="0"/>
                    </a:moveTo>
                    <a:lnTo>
                      <a:pt x="25" y="0"/>
                    </a:lnTo>
                    <a:lnTo>
                      <a:pt x="26" y="1"/>
                    </a:lnTo>
                    <a:lnTo>
                      <a:pt x="24" y="5"/>
                    </a:lnTo>
                    <a:lnTo>
                      <a:pt x="24" y="0"/>
                    </a:lnTo>
                    <a:close/>
                    <a:moveTo>
                      <a:pt x="24" y="9"/>
                    </a:moveTo>
                    <a:lnTo>
                      <a:pt x="9" y="10"/>
                    </a:lnTo>
                    <a:lnTo>
                      <a:pt x="8" y="1"/>
                    </a:lnTo>
                    <a:lnTo>
                      <a:pt x="24" y="0"/>
                    </a:lnTo>
                    <a:lnTo>
                      <a:pt x="24" y="9"/>
                    </a:lnTo>
                    <a:close/>
                    <a:moveTo>
                      <a:pt x="7" y="9"/>
                    </a:moveTo>
                    <a:lnTo>
                      <a:pt x="1" y="1"/>
                    </a:lnTo>
                    <a:lnTo>
                      <a:pt x="8" y="1"/>
                    </a:lnTo>
                    <a:lnTo>
                      <a:pt x="9" y="5"/>
                    </a:lnTo>
                    <a:lnTo>
                      <a:pt x="7" y="9"/>
                    </a:lnTo>
                    <a:close/>
                    <a:moveTo>
                      <a:pt x="10" y="2"/>
                    </a:moveTo>
                    <a:lnTo>
                      <a:pt x="70" y="85"/>
                    </a:lnTo>
                    <a:lnTo>
                      <a:pt x="66" y="92"/>
                    </a:lnTo>
                    <a:lnTo>
                      <a:pt x="7" y="9"/>
                    </a:lnTo>
                    <a:lnTo>
                      <a:pt x="10" y="2"/>
                    </a:lnTo>
                    <a:close/>
                    <a:moveTo>
                      <a:pt x="70" y="85"/>
                    </a:moveTo>
                    <a:lnTo>
                      <a:pt x="73" y="89"/>
                    </a:lnTo>
                    <a:lnTo>
                      <a:pt x="70" y="92"/>
                    </a:lnTo>
                    <a:lnTo>
                      <a:pt x="68" y="89"/>
                    </a:lnTo>
                    <a:lnTo>
                      <a:pt x="70" y="85"/>
                    </a:lnTo>
                    <a:close/>
                    <a:moveTo>
                      <a:pt x="70" y="92"/>
                    </a:moveTo>
                    <a:lnTo>
                      <a:pt x="10" y="175"/>
                    </a:lnTo>
                    <a:lnTo>
                      <a:pt x="6" y="168"/>
                    </a:lnTo>
                    <a:lnTo>
                      <a:pt x="66" y="85"/>
                    </a:lnTo>
                    <a:lnTo>
                      <a:pt x="70" y="92"/>
                    </a:lnTo>
                    <a:close/>
                    <a:moveTo>
                      <a:pt x="5" y="171"/>
                    </a:moveTo>
                    <a:lnTo>
                      <a:pt x="5" y="169"/>
                    </a:lnTo>
                    <a:lnTo>
                      <a:pt x="6" y="168"/>
                    </a:lnTo>
                    <a:lnTo>
                      <a:pt x="8" y="171"/>
                    </a:lnTo>
                    <a:lnTo>
                      <a:pt x="5" y="171"/>
                    </a:lnTo>
                    <a:close/>
                    <a:moveTo>
                      <a:pt x="11" y="171"/>
                    </a:moveTo>
                    <a:lnTo>
                      <a:pt x="11" y="194"/>
                    </a:lnTo>
                    <a:lnTo>
                      <a:pt x="6" y="195"/>
                    </a:lnTo>
                    <a:lnTo>
                      <a:pt x="5" y="171"/>
                    </a:lnTo>
                    <a:lnTo>
                      <a:pt x="11" y="171"/>
                    </a:lnTo>
                    <a:close/>
                    <a:moveTo>
                      <a:pt x="7" y="198"/>
                    </a:moveTo>
                    <a:lnTo>
                      <a:pt x="6" y="197"/>
                    </a:lnTo>
                    <a:lnTo>
                      <a:pt x="6" y="195"/>
                    </a:lnTo>
                    <a:lnTo>
                      <a:pt x="9" y="195"/>
                    </a:lnTo>
                    <a:lnTo>
                      <a:pt x="7" y="198"/>
                    </a:lnTo>
                    <a:close/>
                    <a:moveTo>
                      <a:pt x="11" y="191"/>
                    </a:moveTo>
                    <a:lnTo>
                      <a:pt x="73" y="286"/>
                    </a:lnTo>
                    <a:lnTo>
                      <a:pt x="69" y="293"/>
                    </a:lnTo>
                    <a:lnTo>
                      <a:pt x="7" y="198"/>
                    </a:lnTo>
                    <a:lnTo>
                      <a:pt x="11" y="191"/>
                    </a:lnTo>
                    <a:close/>
                    <a:moveTo>
                      <a:pt x="73" y="286"/>
                    </a:moveTo>
                    <a:lnTo>
                      <a:pt x="75" y="289"/>
                    </a:lnTo>
                    <a:lnTo>
                      <a:pt x="73" y="293"/>
                    </a:lnTo>
                    <a:lnTo>
                      <a:pt x="71" y="290"/>
                    </a:lnTo>
                    <a:lnTo>
                      <a:pt x="73" y="286"/>
                    </a:lnTo>
                    <a:close/>
                    <a:moveTo>
                      <a:pt x="73" y="293"/>
                    </a:moveTo>
                    <a:lnTo>
                      <a:pt x="11" y="405"/>
                    </a:lnTo>
                    <a:lnTo>
                      <a:pt x="7" y="399"/>
                    </a:lnTo>
                    <a:lnTo>
                      <a:pt x="69" y="287"/>
                    </a:lnTo>
                    <a:lnTo>
                      <a:pt x="73" y="293"/>
                    </a:lnTo>
                    <a:close/>
                    <a:moveTo>
                      <a:pt x="6" y="402"/>
                    </a:moveTo>
                    <a:lnTo>
                      <a:pt x="6" y="400"/>
                    </a:lnTo>
                    <a:lnTo>
                      <a:pt x="7" y="399"/>
                    </a:lnTo>
                    <a:lnTo>
                      <a:pt x="9" y="402"/>
                    </a:lnTo>
                    <a:lnTo>
                      <a:pt x="6" y="402"/>
                    </a:lnTo>
                    <a:close/>
                    <a:moveTo>
                      <a:pt x="12" y="402"/>
                    </a:moveTo>
                    <a:lnTo>
                      <a:pt x="12" y="418"/>
                    </a:lnTo>
                    <a:lnTo>
                      <a:pt x="6" y="418"/>
                    </a:lnTo>
                    <a:lnTo>
                      <a:pt x="6" y="402"/>
                    </a:lnTo>
                    <a:lnTo>
                      <a:pt x="12" y="402"/>
                    </a:lnTo>
                    <a:close/>
                    <a:moveTo>
                      <a:pt x="7" y="421"/>
                    </a:moveTo>
                    <a:lnTo>
                      <a:pt x="6" y="420"/>
                    </a:lnTo>
                    <a:lnTo>
                      <a:pt x="6" y="418"/>
                    </a:lnTo>
                    <a:lnTo>
                      <a:pt x="9" y="418"/>
                    </a:lnTo>
                    <a:lnTo>
                      <a:pt x="7" y="421"/>
                    </a:lnTo>
                    <a:close/>
                  </a:path>
                </a:pathLst>
              </a:custGeom>
              <a:solidFill>
                <a:srgbClr val="003D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5" name="Freeform 35">
                <a:extLst>
                  <a:ext uri="{FF2B5EF4-FFF2-40B4-BE49-F238E27FC236}">
                    <a16:creationId xmlns:a16="http://schemas.microsoft.com/office/drawing/2014/main" id="{54A4177A-A0A7-4026-B83B-CF05C10D12E5}"/>
                  </a:ext>
                </a:extLst>
              </p:cNvPr>
              <p:cNvSpPr>
                <a:spLocks/>
              </p:cNvSpPr>
              <p:nvPr/>
            </p:nvSpPr>
            <p:spPr bwMode="auto">
              <a:xfrm>
                <a:off x="1361" y="18"/>
                <a:ext cx="220" cy="2122"/>
              </a:xfrm>
              <a:custGeom>
                <a:avLst/>
                <a:gdLst>
                  <a:gd name="T0" fmla="*/ 2147483647 w 72"/>
                  <a:gd name="T1" fmla="*/ 2147483647 h 824"/>
                  <a:gd name="T2" fmla="*/ 2147483647 w 72"/>
                  <a:gd name="T3" fmla="*/ 2147483647 h 824"/>
                  <a:gd name="T4" fmla="*/ 2147483647 w 72"/>
                  <a:gd name="T5" fmla="*/ 2147483647 h 824"/>
                  <a:gd name="T6" fmla="*/ 2147483647 w 72"/>
                  <a:gd name="T7" fmla="*/ 2147483647 h 824"/>
                  <a:gd name="T8" fmla="*/ 2147483647 w 72"/>
                  <a:gd name="T9" fmla="*/ 2147483647 h 824"/>
                  <a:gd name="T10" fmla="*/ 2147483647 w 72"/>
                  <a:gd name="T11" fmla="*/ 2147483647 h 824"/>
                  <a:gd name="T12" fmla="*/ 2147483647 w 72"/>
                  <a:gd name="T13" fmla="*/ 2147483647 h 824"/>
                  <a:gd name="T14" fmla="*/ 2147483647 w 72"/>
                  <a:gd name="T15" fmla="*/ 2147483647 h 824"/>
                  <a:gd name="T16" fmla="*/ 0 w 72"/>
                  <a:gd name="T17" fmla="*/ 2147483647 h 824"/>
                  <a:gd name="T18" fmla="*/ 0 w 72"/>
                  <a:gd name="T19" fmla="*/ 2147483647 h 824"/>
                  <a:gd name="T20" fmla="*/ 2147483647 w 72"/>
                  <a:gd name="T21" fmla="*/ 2147483647 h 824"/>
                  <a:gd name="T22" fmla="*/ 0 w 72"/>
                  <a:gd name="T23" fmla="*/ 2147483647 h 824"/>
                  <a:gd name="T24" fmla="*/ 0 w 72"/>
                  <a:gd name="T25" fmla="*/ 2147483647 h 824"/>
                  <a:gd name="T26" fmla="*/ 2147483647 w 72"/>
                  <a:gd name="T27" fmla="*/ 2147483647 h 824"/>
                  <a:gd name="T28" fmla="*/ 0 w 72"/>
                  <a:gd name="T29" fmla="*/ 2147483647 h 824"/>
                  <a:gd name="T30" fmla="*/ 0 w 72"/>
                  <a:gd name="T31" fmla="*/ 2147483647 h 824"/>
                  <a:gd name="T32" fmla="*/ 2147483647 w 72"/>
                  <a:gd name="T33" fmla="*/ 2147483647 h 824"/>
                  <a:gd name="T34" fmla="*/ 0 w 72"/>
                  <a:gd name="T35" fmla="*/ 2147483647 h 824"/>
                  <a:gd name="T36" fmla="*/ 0 w 72"/>
                  <a:gd name="T37" fmla="*/ 2147483647 h 824"/>
                  <a:gd name="T38" fmla="*/ 2147483647 w 72"/>
                  <a:gd name="T39" fmla="*/ 2147483647 h 824"/>
                  <a:gd name="T40" fmla="*/ 2147483647 w 72"/>
                  <a:gd name="T41" fmla="*/ 0 h 824"/>
                  <a:gd name="T42" fmla="*/ 2147483647 w 72"/>
                  <a:gd name="T43" fmla="*/ 2147483647 h 824"/>
                  <a:gd name="T44" fmla="*/ 2147483647 w 72"/>
                  <a:gd name="T45" fmla="*/ 2147483647 h 824"/>
                  <a:gd name="T46" fmla="*/ 2147483647 w 72"/>
                  <a:gd name="T47" fmla="*/ 2147483647 h 824"/>
                  <a:gd name="T48" fmla="*/ 2147483647 w 72"/>
                  <a:gd name="T49" fmla="*/ 2147483647 h 824"/>
                  <a:gd name="T50" fmla="*/ 2147483647 w 72"/>
                  <a:gd name="T51" fmla="*/ 2147483647 h 8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2"/>
                  <a:gd name="T79" fmla="*/ 0 h 824"/>
                  <a:gd name="T80" fmla="*/ 72 w 72"/>
                  <a:gd name="T81" fmla="*/ 824 h 82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2" h="824">
                    <a:moveTo>
                      <a:pt x="71" y="404"/>
                    </a:moveTo>
                    <a:lnTo>
                      <a:pt x="72" y="417"/>
                    </a:lnTo>
                    <a:lnTo>
                      <a:pt x="5" y="507"/>
                    </a:lnTo>
                    <a:lnTo>
                      <a:pt x="72" y="583"/>
                    </a:lnTo>
                    <a:lnTo>
                      <a:pt x="72" y="606"/>
                    </a:lnTo>
                    <a:lnTo>
                      <a:pt x="7" y="701"/>
                    </a:lnTo>
                    <a:lnTo>
                      <a:pt x="71" y="824"/>
                    </a:lnTo>
                    <a:lnTo>
                      <a:pt x="61" y="824"/>
                    </a:lnTo>
                    <a:lnTo>
                      <a:pt x="0" y="712"/>
                    </a:lnTo>
                    <a:lnTo>
                      <a:pt x="0" y="687"/>
                    </a:lnTo>
                    <a:lnTo>
                      <a:pt x="64" y="597"/>
                    </a:lnTo>
                    <a:lnTo>
                      <a:pt x="0" y="517"/>
                    </a:lnTo>
                    <a:lnTo>
                      <a:pt x="0" y="500"/>
                    </a:lnTo>
                    <a:lnTo>
                      <a:pt x="61" y="411"/>
                    </a:lnTo>
                    <a:lnTo>
                      <a:pt x="0" y="299"/>
                    </a:lnTo>
                    <a:lnTo>
                      <a:pt x="0" y="273"/>
                    </a:lnTo>
                    <a:lnTo>
                      <a:pt x="64" y="183"/>
                    </a:lnTo>
                    <a:lnTo>
                      <a:pt x="0" y="104"/>
                    </a:lnTo>
                    <a:lnTo>
                      <a:pt x="0" y="86"/>
                    </a:lnTo>
                    <a:lnTo>
                      <a:pt x="54" y="1"/>
                    </a:lnTo>
                    <a:lnTo>
                      <a:pt x="72" y="0"/>
                    </a:lnTo>
                    <a:lnTo>
                      <a:pt x="5" y="94"/>
                    </a:lnTo>
                    <a:lnTo>
                      <a:pt x="72" y="170"/>
                    </a:lnTo>
                    <a:lnTo>
                      <a:pt x="72" y="193"/>
                    </a:lnTo>
                    <a:lnTo>
                      <a:pt x="7" y="288"/>
                    </a:lnTo>
                    <a:lnTo>
                      <a:pt x="71" y="404"/>
                    </a:lnTo>
                    <a:close/>
                  </a:path>
                </a:pathLst>
              </a:custGeom>
              <a:solidFill>
                <a:srgbClr val="EA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6" name="Freeform 36">
                <a:extLst>
                  <a:ext uri="{FF2B5EF4-FFF2-40B4-BE49-F238E27FC236}">
                    <a16:creationId xmlns:a16="http://schemas.microsoft.com/office/drawing/2014/main" id="{1D597123-67C6-4C35-BAAC-4C58095CE434}"/>
                  </a:ext>
                </a:extLst>
              </p:cNvPr>
              <p:cNvSpPr>
                <a:spLocks noEditPoints="1"/>
              </p:cNvSpPr>
              <p:nvPr/>
            </p:nvSpPr>
            <p:spPr bwMode="auto">
              <a:xfrm>
                <a:off x="1352" y="5"/>
                <a:ext cx="253" cy="2147"/>
              </a:xfrm>
              <a:custGeom>
                <a:avLst/>
                <a:gdLst>
                  <a:gd name="T0" fmla="*/ 2147483647 w 83"/>
                  <a:gd name="T1" fmla="*/ 2147483647 h 834"/>
                  <a:gd name="T2" fmla="*/ 2147483647 w 83"/>
                  <a:gd name="T3" fmla="*/ 2147483647 h 834"/>
                  <a:gd name="T4" fmla="*/ 2147483647 w 83"/>
                  <a:gd name="T5" fmla="*/ 2147483647 h 834"/>
                  <a:gd name="T6" fmla="*/ 2147483647 w 83"/>
                  <a:gd name="T7" fmla="*/ 2147483647 h 834"/>
                  <a:gd name="T8" fmla="*/ 2147483647 w 83"/>
                  <a:gd name="T9" fmla="*/ 2147483647 h 834"/>
                  <a:gd name="T10" fmla="*/ 2147483647 w 83"/>
                  <a:gd name="T11" fmla="*/ 2147483647 h 834"/>
                  <a:gd name="T12" fmla="*/ 2147483647 w 83"/>
                  <a:gd name="T13" fmla="*/ 2147483647 h 834"/>
                  <a:gd name="T14" fmla="*/ 2147483647 w 83"/>
                  <a:gd name="T15" fmla="*/ 2147483647 h 834"/>
                  <a:gd name="T16" fmla="*/ 2147483647 w 83"/>
                  <a:gd name="T17" fmla="*/ 2147483647 h 834"/>
                  <a:gd name="T18" fmla="*/ 2147483647 w 83"/>
                  <a:gd name="T19" fmla="*/ 2147483647 h 834"/>
                  <a:gd name="T20" fmla="*/ 2147483647 w 83"/>
                  <a:gd name="T21" fmla="*/ 2147483647 h 834"/>
                  <a:gd name="T22" fmla="*/ 2147483647 w 83"/>
                  <a:gd name="T23" fmla="*/ 2147483647 h 834"/>
                  <a:gd name="T24" fmla="*/ 2147483647 w 83"/>
                  <a:gd name="T25" fmla="*/ 2147483647 h 834"/>
                  <a:gd name="T26" fmla="*/ 2147483647 w 83"/>
                  <a:gd name="T27" fmla="*/ 2147483647 h 834"/>
                  <a:gd name="T28" fmla="*/ 2147483647 w 83"/>
                  <a:gd name="T29" fmla="*/ 2147483647 h 834"/>
                  <a:gd name="T30" fmla="*/ 2147483647 w 83"/>
                  <a:gd name="T31" fmla="*/ 2147483647 h 834"/>
                  <a:gd name="T32" fmla="*/ 2147483647 w 83"/>
                  <a:gd name="T33" fmla="*/ 2147483647 h 834"/>
                  <a:gd name="T34" fmla="*/ 0 w 83"/>
                  <a:gd name="T35" fmla="*/ 2147483647 h 834"/>
                  <a:gd name="T36" fmla="*/ 0 w 83"/>
                  <a:gd name="T37" fmla="*/ 2147483647 h 834"/>
                  <a:gd name="T38" fmla="*/ 0 w 83"/>
                  <a:gd name="T39" fmla="*/ 2147483647 h 834"/>
                  <a:gd name="T40" fmla="*/ 2147483647 w 83"/>
                  <a:gd name="T41" fmla="*/ 2147483647 h 834"/>
                  <a:gd name="T42" fmla="*/ 2147483647 w 83"/>
                  <a:gd name="T43" fmla="*/ 2147483647 h 834"/>
                  <a:gd name="T44" fmla="*/ 2147483647 w 83"/>
                  <a:gd name="T45" fmla="*/ 2147483647 h 834"/>
                  <a:gd name="T46" fmla="*/ 2147483647 w 83"/>
                  <a:gd name="T47" fmla="*/ 2147483647 h 834"/>
                  <a:gd name="T48" fmla="*/ 2147483647 w 83"/>
                  <a:gd name="T49" fmla="*/ 2147483647 h 834"/>
                  <a:gd name="T50" fmla="*/ 2147483647 w 83"/>
                  <a:gd name="T51" fmla="*/ 2147483647 h 834"/>
                  <a:gd name="T52" fmla="*/ 0 w 83"/>
                  <a:gd name="T53" fmla="*/ 2147483647 h 834"/>
                  <a:gd name="T54" fmla="*/ 0 w 83"/>
                  <a:gd name="T55" fmla="*/ 2147483647 h 834"/>
                  <a:gd name="T56" fmla="*/ 0 w 83"/>
                  <a:gd name="T57" fmla="*/ 2147483647 h 834"/>
                  <a:gd name="T58" fmla="*/ 0 w 83"/>
                  <a:gd name="T59" fmla="*/ 2147483647 h 834"/>
                  <a:gd name="T60" fmla="*/ 2147483647 w 83"/>
                  <a:gd name="T61" fmla="*/ 2147483647 h 834"/>
                  <a:gd name="T62" fmla="*/ 2147483647 w 83"/>
                  <a:gd name="T63" fmla="*/ 2147483647 h 834"/>
                  <a:gd name="T64" fmla="*/ 0 w 83"/>
                  <a:gd name="T65" fmla="*/ 2147483647 h 834"/>
                  <a:gd name="T66" fmla="*/ 0 w 83"/>
                  <a:gd name="T67" fmla="*/ 2147483647 h 834"/>
                  <a:gd name="T68" fmla="*/ 0 w 83"/>
                  <a:gd name="T69" fmla="*/ 2147483647 h 834"/>
                  <a:gd name="T70" fmla="*/ 2147483647 w 83"/>
                  <a:gd name="T71" fmla="*/ 2147483647 h 834"/>
                  <a:gd name="T72" fmla="*/ 2147483647 w 83"/>
                  <a:gd name="T73" fmla="*/ 2147483647 h 834"/>
                  <a:gd name="T74" fmla="*/ 2147483647 w 83"/>
                  <a:gd name="T75" fmla="*/ 2147483647 h 834"/>
                  <a:gd name="T76" fmla="*/ 2147483647 w 83"/>
                  <a:gd name="T77" fmla="*/ 2147483647 h 834"/>
                  <a:gd name="T78" fmla="*/ 2147483647 w 83"/>
                  <a:gd name="T79" fmla="*/ 2147483647 h 834"/>
                  <a:gd name="T80" fmla="*/ 2147483647 w 83"/>
                  <a:gd name="T81" fmla="*/ 2147483647 h 834"/>
                  <a:gd name="T82" fmla="*/ 0 w 83"/>
                  <a:gd name="T83" fmla="*/ 2147483647 h 834"/>
                  <a:gd name="T84" fmla="*/ 0 w 83"/>
                  <a:gd name="T85" fmla="*/ 2147483647 h 834"/>
                  <a:gd name="T86" fmla="*/ 0 w 83"/>
                  <a:gd name="T87" fmla="*/ 2147483647 h 834"/>
                  <a:gd name="T88" fmla="*/ 0 w 83"/>
                  <a:gd name="T89" fmla="*/ 2147483647 h 834"/>
                  <a:gd name="T90" fmla="*/ 2147483647 w 83"/>
                  <a:gd name="T91" fmla="*/ 2147483647 h 834"/>
                  <a:gd name="T92" fmla="*/ 2147483647 w 83"/>
                  <a:gd name="T93" fmla="*/ 2147483647 h 834"/>
                  <a:gd name="T94" fmla="*/ 2147483647 w 83"/>
                  <a:gd name="T95" fmla="*/ 0 h 834"/>
                  <a:gd name="T96" fmla="*/ 2147483647 w 83"/>
                  <a:gd name="T97" fmla="*/ 0 h 834"/>
                  <a:gd name="T98" fmla="*/ 2147483647 w 83"/>
                  <a:gd name="T99" fmla="*/ 0 h 834"/>
                  <a:gd name="T100" fmla="*/ 2147483647 w 83"/>
                  <a:gd name="T101" fmla="*/ 2147483647 h 834"/>
                  <a:gd name="T102" fmla="*/ 2147483647 w 83"/>
                  <a:gd name="T103" fmla="*/ 2147483647 h 834"/>
                  <a:gd name="T104" fmla="*/ 2147483647 w 83"/>
                  <a:gd name="T105" fmla="*/ 2147483647 h 834"/>
                  <a:gd name="T106" fmla="*/ 2147483647 w 83"/>
                  <a:gd name="T107" fmla="*/ 2147483647 h 834"/>
                  <a:gd name="T108" fmla="*/ 2147483647 w 83"/>
                  <a:gd name="T109" fmla="*/ 2147483647 h 834"/>
                  <a:gd name="T110" fmla="*/ 2147483647 w 83"/>
                  <a:gd name="T111" fmla="*/ 2147483647 h 834"/>
                  <a:gd name="T112" fmla="*/ 2147483647 w 83"/>
                  <a:gd name="T113" fmla="*/ 2147483647 h 834"/>
                  <a:gd name="T114" fmla="*/ 2147483647 w 83"/>
                  <a:gd name="T115" fmla="*/ 2147483647 h 834"/>
                  <a:gd name="T116" fmla="*/ 2147483647 w 83"/>
                  <a:gd name="T117" fmla="*/ 2147483647 h 834"/>
                  <a:gd name="T118" fmla="*/ 2147483647 w 83"/>
                  <a:gd name="T119" fmla="*/ 2147483647 h 834"/>
                  <a:gd name="T120" fmla="*/ 2147483647 w 83"/>
                  <a:gd name="T121" fmla="*/ 2147483647 h 834"/>
                  <a:gd name="T122" fmla="*/ 2147483647 w 83"/>
                  <a:gd name="T123" fmla="*/ 2147483647 h 8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3"/>
                  <a:gd name="T187" fmla="*/ 0 h 834"/>
                  <a:gd name="T188" fmla="*/ 83 w 83"/>
                  <a:gd name="T189" fmla="*/ 834 h 83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3" h="834">
                    <a:moveTo>
                      <a:pt x="77" y="408"/>
                    </a:moveTo>
                    <a:lnTo>
                      <a:pt x="78" y="421"/>
                    </a:lnTo>
                    <a:lnTo>
                      <a:pt x="72" y="422"/>
                    </a:lnTo>
                    <a:lnTo>
                      <a:pt x="71" y="409"/>
                    </a:lnTo>
                    <a:lnTo>
                      <a:pt x="77" y="408"/>
                    </a:lnTo>
                    <a:close/>
                    <a:moveTo>
                      <a:pt x="78" y="421"/>
                    </a:moveTo>
                    <a:lnTo>
                      <a:pt x="78" y="424"/>
                    </a:lnTo>
                    <a:lnTo>
                      <a:pt x="77" y="425"/>
                    </a:lnTo>
                    <a:lnTo>
                      <a:pt x="75" y="422"/>
                    </a:lnTo>
                    <a:lnTo>
                      <a:pt x="78" y="421"/>
                    </a:lnTo>
                    <a:close/>
                    <a:moveTo>
                      <a:pt x="77" y="425"/>
                    </a:moveTo>
                    <a:lnTo>
                      <a:pt x="10" y="516"/>
                    </a:lnTo>
                    <a:lnTo>
                      <a:pt x="7" y="509"/>
                    </a:lnTo>
                    <a:lnTo>
                      <a:pt x="73" y="418"/>
                    </a:lnTo>
                    <a:lnTo>
                      <a:pt x="77" y="425"/>
                    </a:lnTo>
                    <a:close/>
                    <a:moveTo>
                      <a:pt x="7" y="516"/>
                    </a:moveTo>
                    <a:lnTo>
                      <a:pt x="4" y="513"/>
                    </a:lnTo>
                    <a:lnTo>
                      <a:pt x="7" y="509"/>
                    </a:lnTo>
                    <a:lnTo>
                      <a:pt x="8" y="512"/>
                    </a:lnTo>
                    <a:lnTo>
                      <a:pt x="7" y="516"/>
                    </a:lnTo>
                    <a:close/>
                    <a:moveTo>
                      <a:pt x="10" y="508"/>
                    </a:moveTo>
                    <a:lnTo>
                      <a:pt x="77" y="584"/>
                    </a:lnTo>
                    <a:lnTo>
                      <a:pt x="73" y="592"/>
                    </a:lnTo>
                    <a:lnTo>
                      <a:pt x="7" y="516"/>
                    </a:lnTo>
                    <a:lnTo>
                      <a:pt x="10" y="508"/>
                    </a:lnTo>
                    <a:close/>
                    <a:moveTo>
                      <a:pt x="77" y="584"/>
                    </a:moveTo>
                    <a:lnTo>
                      <a:pt x="78" y="585"/>
                    </a:lnTo>
                    <a:lnTo>
                      <a:pt x="78" y="588"/>
                    </a:lnTo>
                    <a:lnTo>
                      <a:pt x="75" y="588"/>
                    </a:lnTo>
                    <a:lnTo>
                      <a:pt x="77" y="584"/>
                    </a:lnTo>
                    <a:close/>
                    <a:moveTo>
                      <a:pt x="78" y="588"/>
                    </a:moveTo>
                    <a:lnTo>
                      <a:pt x="78" y="611"/>
                    </a:lnTo>
                    <a:lnTo>
                      <a:pt x="72" y="611"/>
                    </a:lnTo>
                    <a:lnTo>
                      <a:pt x="72" y="588"/>
                    </a:lnTo>
                    <a:lnTo>
                      <a:pt x="78" y="588"/>
                    </a:lnTo>
                    <a:close/>
                    <a:moveTo>
                      <a:pt x="78" y="611"/>
                    </a:moveTo>
                    <a:lnTo>
                      <a:pt x="78" y="613"/>
                    </a:lnTo>
                    <a:lnTo>
                      <a:pt x="77" y="615"/>
                    </a:lnTo>
                    <a:lnTo>
                      <a:pt x="75" y="611"/>
                    </a:lnTo>
                    <a:lnTo>
                      <a:pt x="78" y="611"/>
                    </a:lnTo>
                    <a:close/>
                    <a:moveTo>
                      <a:pt x="77" y="615"/>
                    </a:moveTo>
                    <a:lnTo>
                      <a:pt x="12" y="710"/>
                    </a:lnTo>
                    <a:lnTo>
                      <a:pt x="8" y="703"/>
                    </a:lnTo>
                    <a:lnTo>
                      <a:pt x="73" y="607"/>
                    </a:lnTo>
                    <a:lnTo>
                      <a:pt x="77" y="615"/>
                    </a:lnTo>
                    <a:close/>
                    <a:moveTo>
                      <a:pt x="8" y="710"/>
                    </a:moveTo>
                    <a:lnTo>
                      <a:pt x="6" y="706"/>
                    </a:lnTo>
                    <a:lnTo>
                      <a:pt x="8" y="703"/>
                    </a:lnTo>
                    <a:lnTo>
                      <a:pt x="10" y="706"/>
                    </a:lnTo>
                    <a:lnTo>
                      <a:pt x="8" y="710"/>
                    </a:lnTo>
                    <a:close/>
                    <a:moveTo>
                      <a:pt x="12" y="703"/>
                    </a:moveTo>
                    <a:lnTo>
                      <a:pt x="76" y="826"/>
                    </a:lnTo>
                    <a:lnTo>
                      <a:pt x="71" y="832"/>
                    </a:lnTo>
                    <a:lnTo>
                      <a:pt x="8" y="710"/>
                    </a:lnTo>
                    <a:lnTo>
                      <a:pt x="12" y="703"/>
                    </a:lnTo>
                    <a:close/>
                    <a:moveTo>
                      <a:pt x="76" y="826"/>
                    </a:moveTo>
                    <a:lnTo>
                      <a:pt x="80" y="834"/>
                    </a:lnTo>
                    <a:lnTo>
                      <a:pt x="73" y="834"/>
                    </a:lnTo>
                    <a:lnTo>
                      <a:pt x="74" y="829"/>
                    </a:lnTo>
                    <a:lnTo>
                      <a:pt x="76" y="826"/>
                    </a:lnTo>
                    <a:close/>
                    <a:moveTo>
                      <a:pt x="73" y="834"/>
                    </a:moveTo>
                    <a:lnTo>
                      <a:pt x="64" y="833"/>
                    </a:lnTo>
                    <a:lnTo>
                      <a:pt x="64" y="824"/>
                    </a:lnTo>
                    <a:lnTo>
                      <a:pt x="74" y="825"/>
                    </a:lnTo>
                    <a:lnTo>
                      <a:pt x="73" y="834"/>
                    </a:lnTo>
                    <a:close/>
                    <a:moveTo>
                      <a:pt x="64" y="833"/>
                    </a:moveTo>
                    <a:lnTo>
                      <a:pt x="62" y="833"/>
                    </a:lnTo>
                    <a:lnTo>
                      <a:pt x="61" y="832"/>
                    </a:lnTo>
                    <a:lnTo>
                      <a:pt x="64" y="829"/>
                    </a:lnTo>
                    <a:lnTo>
                      <a:pt x="64" y="833"/>
                    </a:lnTo>
                    <a:close/>
                    <a:moveTo>
                      <a:pt x="61" y="832"/>
                    </a:moveTo>
                    <a:lnTo>
                      <a:pt x="0" y="721"/>
                    </a:lnTo>
                    <a:lnTo>
                      <a:pt x="5" y="714"/>
                    </a:lnTo>
                    <a:lnTo>
                      <a:pt x="66" y="826"/>
                    </a:lnTo>
                    <a:lnTo>
                      <a:pt x="61" y="832"/>
                    </a:lnTo>
                    <a:close/>
                    <a:moveTo>
                      <a:pt x="0" y="721"/>
                    </a:moveTo>
                    <a:lnTo>
                      <a:pt x="0" y="719"/>
                    </a:lnTo>
                    <a:lnTo>
                      <a:pt x="0" y="717"/>
                    </a:lnTo>
                    <a:lnTo>
                      <a:pt x="3" y="717"/>
                    </a:lnTo>
                    <a:lnTo>
                      <a:pt x="0" y="721"/>
                    </a:lnTo>
                    <a:close/>
                    <a:moveTo>
                      <a:pt x="0" y="717"/>
                    </a:moveTo>
                    <a:lnTo>
                      <a:pt x="0" y="692"/>
                    </a:lnTo>
                    <a:lnTo>
                      <a:pt x="5" y="692"/>
                    </a:lnTo>
                    <a:lnTo>
                      <a:pt x="5" y="717"/>
                    </a:lnTo>
                    <a:lnTo>
                      <a:pt x="0" y="717"/>
                    </a:lnTo>
                    <a:close/>
                    <a:moveTo>
                      <a:pt x="0" y="692"/>
                    </a:moveTo>
                    <a:lnTo>
                      <a:pt x="0" y="689"/>
                    </a:lnTo>
                    <a:lnTo>
                      <a:pt x="1" y="688"/>
                    </a:lnTo>
                    <a:lnTo>
                      <a:pt x="3" y="692"/>
                    </a:lnTo>
                    <a:lnTo>
                      <a:pt x="0" y="692"/>
                    </a:lnTo>
                    <a:close/>
                    <a:moveTo>
                      <a:pt x="1" y="688"/>
                    </a:moveTo>
                    <a:lnTo>
                      <a:pt x="66" y="598"/>
                    </a:lnTo>
                    <a:lnTo>
                      <a:pt x="69" y="605"/>
                    </a:lnTo>
                    <a:lnTo>
                      <a:pt x="4" y="695"/>
                    </a:lnTo>
                    <a:lnTo>
                      <a:pt x="1" y="688"/>
                    </a:lnTo>
                    <a:close/>
                    <a:moveTo>
                      <a:pt x="69" y="598"/>
                    </a:moveTo>
                    <a:lnTo>
                      <a:pt x="72" y="602"/>
                    </a:lnTo>
                    <a:lnTo>
                      <a:pt x="69" y="605"/>
                    </a:lnTo>
                    <a:lnTo>
                      <a:pt x="67" y="602"/>
                    </a:lnTo>
                    <a:lnTo>
                      <a:pt x="69" y="598"/>
                    </a:lnTo>
                    <a:close/>
                    <a:moveTo>
                      <a:pt x="66" y="606"/>
                    </a:moveTo>
                    <a:lnTo>
                      <a:pt x="1" y="526"/>
                    </a:lnTo>
                    <a:lnTo>
                      <a:pt x="4" y="518"/>
                    </a:lnTo>
                    <a:lnTo>
                      <a:pt x="69" y="598"/>
                    </a:lnTo>
                    <a:lnTo>
                      <a:pt x="66" y="606"/>
                    </a:lnTo>
                    <a:close/>
                    <a:moveTo>
                      <a:pt x="1" y="526"/>
                    </a:moveTo>
                    <a:lnTo>
                      <a:pt x="0" y="524"/>
                    </a:lnTo>
                    <a:lnTo>
                      <a:pt x="0" y="522"/>
                    </a:lnTo>
                    <a:lnTo>
                      <a:pt x="3" y="522"/>
                    </a:lnTo>
                    <a:lnTo>
                      <a:pt x="1" y="526"/>
                    </a:lnTo>
                    <a:close/>
                    <a:moveTo>
                      <a:pt x="0" y="522"/>
                    </a:moveTo>
                    <a:lnTo>
                      <a:pt x="0" y="505"/>
                    </a:lnTo>
                    <a:lnTo>
                      <a:pt x="5" y="505"/>
                    </a:lnTo>
                    <a:lnTo>
                      <a:pt x="5" y="522"/>
                    </a:lnTo>
                    <a:lnTo>
                      <a:pt x="0" y="522"/>
                    </a:lnTo>
                    <a:close/>
                    <a:moveTo>
                      <a:pt x="0" y="505"/>
                    </a:moveTo>
                    <a:lnTo>
                      <a:pt x="0" y="503"/>
                    </a:lnTo>
                    <a:lnTo>
                      <a:pt x="1" y="501"/>
                    </a:lnTo>
                    <a:lnTo>
                      <a:pt x="3" y="505"/>
                    </a:lnTo>
                    <a:lnTo>
                      <a:pt x="0" y="505"/>
                    </a:lnTo>
                    <a:close/>
                    <a:moveTo>
                      <a:pt x="1" y="501"/>
                    </a:moveTo>
                    <a:lnTo>
                      <a:pt x="62" y="413"/>
                    </a:lnTo>
                    <a:lnTo>
                      <a:pt x="66" y="420"/>
                    </a:lnTo>
                    <a:lnTo>
                      <a:pt x="5" y="508"/>
                    </a:lnTo>
                    <a:lnTo>
                      <a:pt x="1" y="501"/>
                    </a:lnTo>
                    <a:close/>
                    <a:moveTo>
                      <a:pt x="66" y="413"/>
                    </a:moveTo>
                    <a:lnTo>
                      <a:pt x="68" y="417"/>
                    </a:lnTo>
                    <a:lnTo>
                      <a:pt x="66" y="420"/>
                    </a:lnTo>
                    <a:lnTo>
                      <a:pt x="64" y="416"/>
                    </a:lnTo>
                    <a:lnTo>
                      <a:pt x="66" y="413"/>
                    </a:lnTo>
                    <a:close/>
                    <a:moveTo>
                      <a:pt x="62" y="419"/>
                    </a:moveTo>
                    <a:lnTo>
                      <a:pt x="0" y="307"/>
                    </a:lnTo>
                    <a:lnTo>
                      <a:pt x="5" y="301"/>
                    </a:lnTo>
                    <a:lnTo>
                      <a:pt x="66" y="413"/>
                    </a:lnTo>
                    <a:lnTo>
                      <a:pt x="62" y="419"/>
                    </a:lnTo>
                    <a:close/>
                    <a:moveTo>
                      <a:pt x="0" y="307"/>
                    </a:moveTo>
                    <a:lnTo>
                      <a:pt x="0" y="306"/>
                    </a:lnTo>
                    <a:lnTo>
                      <a:pt x="0" y="304"/>
                    </a:lnTo>
                    <a:lnTo>
                      <a:pt x="3" y="304"/>
                    </a:lnTo>
                    <a:lnTo>
                      <a:pt x="0" y="307"/>
                    </a:lnTo>
                    <a:close/>
                    <a:moveTo>
                      <a:pt x="0" y="304"/>
                    </a:moveTo>
                    <a:lnTo>
                      <a:pt x="0" y="278"/>
                    </a:lnTo>
                    <a:lnTo>
                      <a:pt x="5" y="278"/>
                    </a:lnTo>
                    <a:lnTo>
                      <a:pt x="5" y="304"/>
                    </a:lnTo>
                    <a:lnTo>
                      <a:pt x="0" y="304"/>
                    </a:lnTo>
                    <a:close/>
                    <a:moveTo>
                      <a:pt x="0" y="278"/>
                    </a:moveTo>
                    <a:lnTo>
                      <a:pt x="0" y="276"/>
                    </a:lnTo>
                    <a:lnTo>
                      <a:pt x="1" y="275"/>
                    </a:lnTo>
                    <a:lnTo>
                      <a:pt x="3" y="278"/>
                    </a:lnTo>
                    <a:lnTo>
                      <a:pt x="0" y="278"/>
                    </a:lnTo>
                    <a:close/>
                    <a:moveTo>
                      <a:pt x="1" y="275"/>
                    </a:moveTo>
                    <a:lnTo>
                      <a:pt x="66" y="185"/>
                    </a:lnTo>
                    <a:lnTo>
                      <a:pt x="69" y="192"/>
                    </a:lnTo>
                    <a:lnTo>
                      <a:pt x="4" y="282"/>
                    </a:lnTo>
                    <a:lnTo>
                      <a:pt x="1" y="275"/>
                    </a:lnTo>
                    <a:close/>
                    <a:moveTo>
                      <a:pt x="69" y="185"/>
                    </a:moveTo>
                    <a:lnTo>
                      <a:pt x="72" y="188"/>
                    </a:lnTo>
                    <a:lnTo>
                      <a:pt x="69" y="192"/>
                    </a:lnTo>
                    <a:lnTo>
                      <a:pt x="67" y="188"/>
                    </a:lnTo>
                    <a:lnTo>
                      <a:pt x="69" y="185"/>
                    </a:lnTo>
                    <a:close/>
                    <a:moveTo>
                      <a:pt x="66" y="192"/>
                    </a:moveTo>
                    <a:lnTo>
                      <a:pt x="1" y="113"/>
                    </a:lnTo>
                    <a:lnTo>
                      <a:pt x="4" y="105"/>
                    </a:lnTo>
                    <a:lnTo>
                      <a:pt x="69" y="185"/>
                    </a:lnTo>
                    <a:lnTo>
                      <a:pt x="66" y="192"/>
                    </a:lnTo>
                    <a:close/>
                    <a:moveTo>
                      <a:pt x="1" y="113"/>
                    </a:moveTo>
                    <a:lnTo>
                      <a:pt x="0" y="111"/>
                    </a:lnTo>
                    <a:lnTo>
                      <a:pt x="0" y="109"/>
                    </a:lnTo>
                    <a:lnTo>
                      <a:pt x="3" y="109"/>
                    </a:lnTo>
                    <a:lnTo>
                      <a:pt x="1" y="113"/>
                    </a:lnTo>
                    <a:close/>
                    <a:moveTo>
                      <a:pt x="0" y="109"/>
                    </a:moveTo>
                    <a:lnTo>
                      <a:pt x="0" y="91"/>
                    </a:lnTo>
                    <a:lnTo>
                      <a:pt x="5" y="91"/>
                    </a:lnTo>
                    <a:lnTo>
                      <a:pt x="5" y="109"/>
                    </a:lnTo>
                    <a:lnTo>
                      <a:pt x="0" y="109"/>
                    </a:lnTo>
                    <a:close/>
                    <a:moveTo>
                      <a:pt x="0" y="91"/>
                    </a:moveTo>
                    <a:lnTo>
                      <a:pt x="0" y="89"/>
                    </a:lnTo>
                    <a:lnTo>
                      <a:pt x="0" y="88"/>
                    </a:lnTo>
                    <a:lnTo>
                      <a:pt x="3" y="91"/>
                    </a:lnTo>
                    <a:lnTo>
                      <a:pt x="0" y="91"/>
                    </a:lnTo>
                    <a:close/>
                    <a:moveTo>
                      <a:pt x="0" y="88"/>
                    </a:moveTo>
                    <a:lnTo>
                      <a:pt x="55" y="2"/>
                    </a:lnTo>
                    <a:lnTo>
                      <a:pt x="59" y="9"/>
                    </a:lnTo>
                    <a:lnTo>
                      <a:pt x="5" y="95"/>
                    </a:lnTo>
                    <a:lnTo>
                      <a:pt x="0" y="88"/>
                    </a:lnTo>
                    <a:close/>
                    <a:moveTo>
                      <a:pt x="55" y="2"/>
                    </a:moveTo>
                    <a:lnTo>
                      <a:pt x="55" y="1"/>
                    </a:lnTo>
                    <a:lnTo>
                      <a:pt x="57" y="1"/>
                    </a:lnTo>
                    <a:lnTo>
                      <a:pt x="57" y="6"/>
                    </a:lnTo>
                    <a:lnTo>
                      <a:pt x="55" y="2"/>
                    </a:lnTo>
                    <a:close/>
                    <a:moveTo>
                      <a:pt x="57" y="1"/>
                    </a:moveTo>
                    <a:lnTo>
                      <a:pt x="75" y="0"/>
                    </a:lnTo>
                    <a:lnTo>
                      <a:pt x="75" y="10"/>
                    </a:lnTo>
                    <a:lnTo>
                      <a:pt x="57" y="10"/>
                    </a:lnTo>
                    <a:lnTo>
                      <a:pt x="57" y="1"/>
                    </a:lnTo>
                    <a:close/>
                    <a:moveTo>
                      <a:pt x="75" y="0"/>
                    </a:moveTo>
                    <a:lnTo>
                      <a:pt x="83" y="0"/>
                    </a:lnTo>
                    <a:lnTo>
                      <a:pt x="77" y="8"/>
                    </a:lnTo>
                    <a:lnTo>
                      <a:pt x="75" y="5"/>
                    </a:lnTo>
                    <a:lnTo>
                      <a:pt x="75" y="0"/>
                    </a:lnTo>
                    <a:close/>
                    <a:moveTo>
                      <a:pt x="77" y="8"/>
                    </a:moveTo>
                    <a:lnTo>
                      <a:pt x="10" y="102"/>
                    </a:lnTo>
                    <a:lnTo>
                      <a:pt x="6" y="95"/>
                    </a:lnTo>
                    <a:lnTo>
                      <a:pt x="73" y="1"/>
                    </a:lnTo>
                    <a:lnTo>
                      <a:pt x="77" y="8"/>
                    </a:lnTo>
                    <a:close/>
                    <a:moveTo>
                      <a:pt x="7" y="103"/>
                    </a:moveTo>
                    <a:lnTo>
                      <a:pt x="4" y="99"/>
                    </a:lnTo>
                    <a:lnTo>
                      <a:pt x="6" y="95"/>
                    </a:lnTo>
                    <a:lnTo>
                      <a:pt x="8" y="99"/>
                    </a:lnTo>
                    <a:lnTo>
                      <a:pt x="7" y="103"/>
                    </a:lnTo>
                    <a:close/>
                    <a:moveTo>
                      <a:pt x="10" y="95"/>
                    </a:moveTo>
                    <a:lnTo>
                      <a:pt x="77" y="171"/>
                    </a:lnTo>
                    <a:lnTo>
                      <a:pt x="73" y="178"/>
                    </a:lnTo>
                    <a:lnTo>
                      <a:pt x="7" y="103"/>
                    </a:lnTo>
                    <a:lnTo>
                      <a:pt x="10" y="95"/>
                    </a:lnTo>
                    <a:close/>
                    <a:moveTo>
                      <a:pt x="77" y="171"/>
                    </a:moveTo>
                    <a:lnTo>
                      <a:pt x="78" y="172"/>
                    </a:lnTo>
                    <a:lnTo>
                      <a:pt x="78" y="175"/>
                    </a:lnTo>
                    <a:lnTo>
                      <a:pt x="75" y="175"/>
                    </a:lnTo>
                    <a:lnTo>
                      <a:pt x="77" y="171"/>
                    </a:lnTo>
                    <a:close/>
                    <a:moveTo>
                      <a:pt x="78" y="175"/>
                    </a:moveTo>
                    <a:lnTo>
                      <a:pt x="78" y="198"/>
                    </a:lnTo>
                    <a:lnTo>
                      <a:pt x="72" y="198"/>
                    </a:lnTo>
                    <a:lnTo>
                      <a:pt x="72" y="174"/>
                    </a:lnTo>
                    <a:lnTo>
                      <a:pt x="78" y="175"/>
                    </a:lnTo>
                    <a:close/>
                    <a:moveTo>
                      <a:pt x="78" y="198"/>
                    </a:moveTo>
                    <a:lnTo>
                      <a:pt x="78" y="200"/>
                    </a:lnTo>
                    <a:lnTo>
                      <a:pt x="77" y="201"/>
                    </a:lnTo>
                    <a:lnTo>
                      <a:pt x="75" y="198"/>
                    </a:lnTo>
                    <a:lnTo>
                      <a:pt x="78" y="198"/>
                    </a:lnTo>
                    <a:close/>
                    <a:moveTo>
                      <a:pt x="77" y="201"/>
                    </a:moveTo>
                    <a:lnTo>
                      <a:pt x="12" y="297"/>
                    </a:lnTo>
                    <a:lnTo>
                      <a:pt x="8" y="290"/>
                    </a:lnTo>
                    <a:lnTo>
                      <a:pt x="73" y="194"/>
                    </a:lnTo>
                    <a:lnTo>
                      <a:pt x="77" y="201"/>
                    </a:lnTo>
                    <a:close/>
                    <a:moveTo>
                      <a:pt x="8" y="296"/>
                    </a:moveTo>
                    <a:lnTo>
                      <a:pt x="6" y="293"/>
                    </a:lnTo>
                    <a:lnTo>
                      <a:pt x="8" y="290"/>
                    </a:lnTo>
                    <a:lnTo>
                      <a:pt x="10" y="293"/>
                    </a:lnTo>
                    <a:lnTo>
                      <a:pt x="8" y="296"/>
                    </a:lnTo>
                    <a:close/>
                    <a:moveTo>
                      <a:pt x="12" y="290"/>
                    </a:moveTo>
                    <a:lnTo>
                      <a:pt x="76" y="406"/>
                    </a:lnTo>
                    <a:lnTo>
                      <a:pt x="72" y="412"/>
                    </a:lnTo>
                    <a:lnTo>
                      <a:pt x="8" y="296"/>
                    </a:lnTo>
                    <a:lnTo>
                      <a:pt x="12" y="290"/>
                    </a:lnTo>
                    <a:close/>
                    <a:moveTo>
                      <a:pt x="76" y="406"/>
                    </a:moveTo>
                    <a:lnTo>
                      <a:pt x="77" y="407"/>
                    </a:lnTo>
                    <a:lnTo>
                      <a:pt x="77" y="408"/>
                    </a:lnTo>
                    <a:lnTo>
                      <a:pt x="74" y="409"/>
                    </a:lnTo>
                    <a:lnTo>
                      <a:pt x="76" y="406"/>
                    </a:lnTo>
                    <a:close/>
                  </a:path>
                </a:pathLst>
              </a:custGeom>
              <a:solidFill>
                <a:srgbClr val="003D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7" name="AutoShape 37">
                <a:extLst>
                  <a:ext uri="{FF2B5EF4-FFF2-40B4-BE49-F238E27FC236}">
                    <a16:creationId xmlns:a16="http://schemas.microsoft.com/office/drawing/2014/main" id="{8295B13E-8E46-469B-8B3D-16867DF9BDC1}"/>
                  </a:ext>
                </a:extLst>
              </p:cNvPr>
              <p:cNvSpPr>
                <a:spLocks noChangeAspect="1" noChangeArrowheads="1" noTextEdit="1"/>
              </p:cNvSpPr>
              <p:nvPr/>
            </p:nvSpPr>
            <p:spPr bwMode="auto">
              <a:xfrm>
                <a:off x="1331" y="2152"/>
                <a:ext cx="279" cy="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8" name="Rectangle 38">
                <a:extLst>
                  <a:ext uri="{FF2B5EF4-FFF2-40B4-BE49-F238E27FC236}">
                    <a16:creationId xmlns:a16="http://schemas.microsoft.com/office/drawing/2014/main" id="{3ED8A2FD-99D0-40BB-ACA5-3B1362E0F9CB}"/>
                  </a:ext>
                </a:extLst>
              </p:cNvPr>
              <p:cNvSpPr>
                <a:spLocks noChangeArrowheads="1"/>
              </p:cNvSpPr>
              <p:nvPr/>
            </p:nvSpPr>
            <p:spPr bwMode="auto">
              <a:xfrm>
                <a:off x="1349" y="2157"/>
                <a:ext cx="244" cy="2157"/>
              </a:xfrm>
              <a:prstGeom prst="rect">
                <a:avLst/>
              </a:prstGeom>
              <a:solidFill>
                <a:srgbClr val="25221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9" name="Freeform 39">
                <a:extLst>
                  <a:ext uri="{FF2B5EF4-FFF2-40B4-BE49-F238E27FC236}">
                    <a16:creationId xmlns:a16="http://schemas.microsoft.com/office/drawing/2014/main" id="{67A2478E-8099-4C67-9C63-EAFE36CDFD93}"/>
                  </a:ext>
                </a:extLst>
              </p:cNvPr>
              <p:cNvSpPr>
                <a:spLocks noEditPoints="1"/>
              </p:cNvSpPr>
              <p:nvPr/>
            </p:nvSpPr>
            <p:spPr bwMode="auto">
              <a:xfrm>
                <a:off x="1346" y="2154"/>
                <a:ext cx="250" cy="2163"/>
              </a:xfrm>
              <a:custGeom>
                <a:avLst/>
                <a:gdLst>
                  <a:gd name="T0" fmla="*/ 0 w 82"/>
                  <a:gd name="T1" fmla="*/ 2147483647 h 840"/>
                  <a:gd name="T2" fmla="*/ 0 w 82"/>
                  <a:gd name="T3" fmla="*/ 2147483647 h 840"/>
                  <a:gd name="T4" fmla="*/ 2147483647 w 82"/>
                  <a:gd name="T5" fmla="*/ 2147483647 h 840"/>
                  <a:gd name="T6" fmla="*/ 2147483647 w 82"/>
                  <a:gd name="T7" fmla="*/ 2147483647 h 840"/>
                  <a:gd name="T8" fmla="*/ 0 w 82"/>
                  <a:gd name="T9" fmla="*/ 2147483647 h 840"/>
                  <a:gd name="T10" fmla="*/ 0 w 82"/>
                  <a:gd name="T11" fmla="*/ 2147483647 h 840"/>
                  <a:gd name="T12" fmla="*/ 2147483647 w 82"/>
                  <a:gd name="T13" fmla="*/ 0 h 840"/>
                  <a:gd name="T14" fmla="*/ 2147483647 w 82"/>
                  <a:gd name="T15" fmla="*/ 2147483647 h 840"/>
                  <a:gd name="T16" fmla="*/ 0 w 82"/>
                  <a:gd name="T17" fmla="*/ 2147483647 h 840"/>
                  <a:gd name="T18" fmla="*/ 2147483647 w 82"/>
                  <a:gd name="T19" fmla="*/ 0 h 840"/>
                  <a:gd name="T20" fmla="*/ 2147483647 w 82"/>
                  <a:gd name="T21" fmla="*/ 0 h 840"/>
                  <a:gd name="T22" fmla="*/ 2147483647 w 82"/>
                  <a:gd name="T23" fmla="*/ 2147483647 h 840"/>
                  <a:gd name="T24" fmla="*/ 2147483647 w 82"/>
                  <a:gd name="T25" fmla="*/ 2147483647 h 840"/>
                  <a:gd name="T26" fmla="*/ 2147483647 w 82"/>
                  <a:gd name="T27" fmla="*/ 0 h 840"/>
                  <a:gd name="T28" fmla="*/ 2147483647 w 82"/>
                  <a:gd name="T29" fmla="*/ 0 h 840"/>
                  <a:gd name="T30" fmla="*/ 2147483647 w 82"/>
                  <a:gd name="T31" fmla="*/ 2147483647 h 840"/>
                  <a:gd name="T32" fmla="*/ 2147483647 w 82"/>
                  <a:gd name="T33" fmla="*/ 2147483647 h 840"/>
                  <a:gd name="T34" fmla="*/ 2147483647 w 82"/>
                  <a:gd name="T35" fmla="*/ 0 h 840"/>
                  <a:gd name="T36" fmla="*/ 2147483647 w 82"/>
                  <a:gd name="T37" fmla="*/ 2147483647 h 840"/>
                  <a:gd name="T38" fmla="*/ 2147483647 w 82"/>
                  <a:gd name="T39" fmla="*/ 2147483647 h 840"/>
                  <a:gd name="T40" fmla="*/ 2147483647 w 82"/>
                  <a:gd name="T41" fmla="*/ 2147483647 h 840"/>
                  <a:gd name="T42" fmla="*/ 2147483647 w 82"/>
                  <a:gd name="T43" fmla="*/ 2147483647 h 840"/>
                  <a:gd name="T44" fmla="*/ 2147483647 w 82"/>
                  <a:gd name="T45" fmla="*/ 2147483647 h 840"/>
                  <a:gd name="T46" fmla="*/ 2147483647 w 82"/>
                  <a:gd name="T47" fmla="*/ 2147483647 h 840"/>
                  <a:gd name="T48" fmla="*/ 2147483647 w 82"/>
                  <a:gd name="T49" fmla="*/ 2147483647 h 840"/>
                  <a:gd name="T50" fmla="*/ 2147483647 w 82"/>
                  <a:gd name="T51" fmla="*/ 2147483647 h 840"/>
                  <a:gd name="T52" fmla="*/ 2147483647 w 82"/>
                  <a:gd name="T53" fmla="*/ 2147483647 h 840"/>
                  <a:gd name="T54" fmla="*/ 2147483647 w 82"/>
                  <a:gd name="T55" fmla="*/ 2147483647 h 840"/>
                  <a:gd name="T56" fmla="*/ 2147483647 w 82"/>
                  <a:gd name="T57" fmla="*/ 2147483647 h 840"/>
                  <a:gd name="T58" fmla="*/ 2147483647 w 82"/>
                  <a:gd name="T59" fmla="*/ 2147483647 h 840"/>
                  <a:gd name="T60" fmla="*/ 2147483647 w 82"/>
                  <a:gd name="T61" fmla="*/ 2147483647 h 840"/>
                  <a:gd name="T62" fmla="*/ 2147483647 w 82"/>
                  <a:gd name="T63" fmla="*/ 2147483647 h 840"/>
                  <a:gd name="T64" fmla="*/ 2147483647 w 82"/>
                  <a:gd name="T65" fmla="*/ 2147483647 h 840"/>
                  <a:gd name="T66" fmla="*/ 0 w 82"/>
                  <a:gd name="T67" fmla="*/ 2147483647 h 840"/>
                  <a:gd name="T68" fmla="*/ 2147483647 w 82"/>
                  <a:gd name="T69" fmla="*/ 2147483647 h 840"/>
                  <a:gd name="T70" fmla="*/ 2147483647 w 82"/>
                  <a:gd name="T71" fmla="*/ 2147483647 h 8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840"/>
                  <a:gd name="T110" fmla="*/ 82 w 82"/>
                  <a:gd name="T111" fmla="*/ 840 h 8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840">
                    <a:moveTo>
                      <a:pt x="0" y="839"/>
                    </a:moveTo>
                    <a:lnTo>
                      <a:pt x="0" y="1"/>
                    </a:lnTo>
                    <a:lnTo>
                      <a:pt x="1" y="1"/>
                    </a:lnTo>
                    <a:lnTo>
                      <a:pt x="1" y="839"/>
                    </a:lnTo>
                    <a:lnTo>
                      <a:pt x="0" y="839"/>
                    </a:lnTo>
                    <a:close/>
                    <a:moveTo>
                      <a:pt x="0" y="1"/>
                    </a:moveTo>
                    <a:cubicBezTo>
                      <a:pt x="0" y="1"/>
                      <a:pt x="0" y="0"/>
                      <a:pt x="1" y="0"/>
                    </a:cubicBezTo>
                    <a:lnTo>
                      <a:pt x="1" y="1"/>
                    </a:lnTo>
                    <a:lnTo>
                      <a:pt x="0" y="1"/>
                    </a:lnTo>
                    <a:close/>
                    <a:moveTo>
                      <a:pt x="1" y="0"/>
                    </a:moveTo>
                    <a:lnTo>
                      <a:pt x="81" y="0"/>
                    </a:lnTo>
                    <a:lnTo>
                      <a:pt x="81" y="2"/>
                    </a:lnTo>
                    <a:lnTo>
                      <a:pt x="1" y="2"/>
                    </a:lnTo>
                    <a:lnTo>
                      <a:pt x="1" y="0"/>
                    </a:lnTo>
                    <a:close/>
                    <a:moveTo>
                      <a:pt x="81" y="0"/>
                    </a:moveTo>
                    <a:cubicBezTo>
                      <a:pt x="81" y="0"/>
                      <a:pt x="82" y="1"/>
                      <a:pt x="82" y="1"/>
                    </a:cubicBezTo>
                    <a:lnTo>
                      <a:pt x="81" y="1"/>
                    </a:lnTo>
                    <a:lnTo>
                      <a:pt x="81" y="0"/>
                    </a:lnTo>
                    <a:close/>
                    <a:moveTo>
                      <a:pt x="82" y="1"/>
                    </a:moveTo>
                    <a:lnTo>
                      <a:pt x="82" y="839"/>
                    </a:lnTo>
                    <a:lnTo>
                      <a:pt x="80" y="839"/>
                    </a:lnTo>
                    <a:lnTo>
                      <a:pt x="80" y="1"/>
                    </a:lnTo>
                    <a:lnTo>
                      <a:pt x="82" y="1"/>
                    </a:lnTo>
                    <a:close/>
                    <a:moveTo>
                      <a:pt x="82" y="839"/>
                    </a:moveTo>
                    <a:cubicBezTo>
                      <a:pt x="82" y="839"/>
                      <a:pt x="81" y="840"/>
                      <a:pt x="81" y="840"/>
                    </a:cubicBezTo>
                    <a:lnTo>
                      <a:pt x="81" y="839"/>
                    </a:lnTo>
                    <a:lnTo>
                      <a:pt x="82" y="839"/>
                    </a:lnTo>
                    <a:close/>
                    <a:moveTo>
                      <a:pt x="81" y="840"/>
                    </a:moveTo>
                    <a:lnTo>
                      <a:pt x="1" y="840"/>
                    </a:lnTo>
                    <a:lnTo>
                      <a:pt x="1" y="838"/>
                    </a:lnTo>
                    <a:lnTo>
                      <a:pt x="81" y="838"/>
                    </a:lnTo>
                    <a:lnTo>
                      <a:pt x="81" y="840"/>
                    </a:lnTo>
                    <a:close/>
                    <a:moveTo>
                      <a:pt x="1" y="840"/>
                    </a:moveTo>
                    <a:cubicBezTo>
                      <a:pt x="0" y="840"/>
                      <a:pt x="0" y="839"/>
                      <a:pt x="0" y="839"/>
                    </a:cubicBezTo>
                    <a:lnTo>
                      <a:pt x="1" y="839"/>
                    </a:lnTo>
                    <a:lnTo>
                      <a:pt x="1" y="840"/>
                    </a:lnTo>
                    <a:close/>
                  </a:path>
                </a:pathLst>
              </a:custGeom>
              <a:solidFill>
                <a:srgbClr val="25221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0" name="Freeform 40">
                <a:extLst>
                  <a:ext uri="{FF2B5EF4-FFF2-40B4-BE49-F238E27FC236}">
                    <a16:creationId xmlns:a16="http://schemas.microsoft.com/office/drawing/2014/main" id="{5DF1A233-B4AD-43AC-823F-849354FFA3B6}"/>
                  </a:ext>
                </a:extLst>
              </p:cNvPr>
              <p:cNvSpPr>
                <a:spLocks/>
              </p:cNvSpPr>
              <p:nvPr/>
            </p:nvSpPr>
            <p:spPr bwMode="auto">
              <a:xfrm>
                <a:off x="1368" y="3348"/>
                <a:ext cx="188" cy="233"/>
              </a:xfrm>
              <a:custGeom>
                <a:avLst/>
                <a:gdLst>
                  <a:gd name="T0" fmla="*/ 2147483647 w 62"/>
                  <a:gd name="T1" fmla="*/ 2147483647 h 90"/>
                  <a:gd name="T2" fmla="*/ 2147483647 w 62"/>
                  <a:gd name="T3" fmla="*/ 2147483647 h 90"/>
                  <a:gd name="T4" fmla="*/ 0 w 62"/>
                  <a:gd name="T5" fmla="*/ 2147483647 h 90"/>
                  <a:gd name="T6" fmla="*/ 2147483647 w 62"/>
                  <a:gd name="T7" fmla="*/ 0 h 90"/>
                  <a:gd name="T8" fmla="*/ 2147483647 w 62"/>
                  <a:gd name="T9" fmla="*/ 2147483647 h 90"/>
                  <a:gd name="T10" fmla="*/ 0 60000 65536"/>
                  <a:gd name="T11" fmla="*/ 0 60000 65536"/>
                  <a:gd name="T12" fmla="*/ 0 60000 65536"/>
                  <a:gd name="T13" fmla="*/ 0 60000 65536"/>
                  <a:gd name="T14" fmla="*/ 0 60000 65536"/>
                  <a:gd name="T15" fmla="*/ 0 w 62"/>
                  <a:gd name="T16" fmla="*/ 0 h 90"/>
                  <a:gd name="T17" fmla="*/ 62 w 62"/>
                  <a:gd name="T18" fmla="*/ 90 h 90"/>
                </a:gdLst>
                <a:ahLst/>
                <a:cxnLst>
                  <a:cxn ang="T10">
                    <a:pos x="T0" y="T1"/>
                  </a:cxn>
                  <a:cxn ang="T11">
                    <a:pos x="T2" y="T3"/>
                  </a:cxn>
                  <a:cxn ang="T12">
                    <a:pos x="T4" y="T5"/>
                  </a:cxn>
                  <a:cxn ang="T13">
                    <a:pos x="T6" y="T7"/>
                  </a:cxn>
                  <a:cxn ang="T14">
                    <a:pos x="T8" y="T9"/>
                  </a:cxn>
                </a:cxnLst>
                <a:rect l="T15" t="T16" r="T17" b="T18"/>
                <a:pathLst>
                  <a:path w="62" h="90">
                    <a:moveTo>
                      <a:pt x="62" y="44"/>
                    </a:moveTo>
                    <a:lnTo>
                      <a:pt x="31" y="90"/>
                    </a:lnTo>
                    <a:lnTo>
                      <a:pt x="0" y="50"/>
                    </a:lnTo>
                    <a:lnTo>
                      <a:pt x="33" y="0"/>
                    </a:lnTo>
                    <a:lnTo>
                      <a:pt x="62" y="4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1" name="Freeform 41">
                <a:extLst>
                  <a:ext uri="{FF2B5EF4-FFF2-40B4-BE49-F238E27FC236}">
                    <a16:creationId xmlns:a16="http://schemas.microsoft.com/office/drawing/2014/main" id="{683B22C2-B025-4C32-9A0D-2DDD2B3870C1}"/>
                  </a:ext>
                </a:extLst>
              </p:cNvPr>
              <p:cNvSpPr>
                <a:spLocks/>
              </p:cNvSpPr>
              <p:nvPr/>
            </p:nvSpPr>
            <p:spPr bwMode="auto">
              <a:xfrm>
                <a:off x="1368" y="2285"/>
                <a:ext cx="188" cy="232"/>
              </a:xfrm>
              <a:custGeom>
                <a:avLst/>
                <a:gdLst>
                  <a:gd name="T0" fmla="*/ 2147483647 w 62"/>
                  <a:gd name="T1" fmla="*/ 2147483647 h 90"/>
                  <a:gd name="T2" fmla="*/ 2147483647 w 62"/>
                  <a:gd name="T3" fmla="*/ 2147483647 h 90"/>
                  <a:gd name="T4" fmla="*/ 0 w 62"/>
                  <a:gd name="T5" fmla="*/ 2147483647 h 90"/>
                  <a:gd name="T6" fmla="*/ 2147483647 w 62"/>
                  <a:gd name="T7" fmla="*/ 0 h 90"/>
                  <a:gd name="T8" fmla="*/ 2147483647 w 62"/>
                  <a:gd name="T9" fmla="*/ 2147483647 h 90"/>
                  <a:gd name="T10" fmla="*/ 0 60000 65536"/>
                  <a:gd name="T11" fmla="*/ 0 60000 65536"/>
                  <a:gd name="T12" fmla="*/ 0 60000 65536"/>
                  <a:gd name="T13" fmla="*/ 0 60000 65536"/>
                  <a:gd name="T14" fmla="*/ 0 60000 65536"/>
                  <a:gd name="T15" fmla="*/ 0 w 62"/>
                  <a:gd name="T16" fmla="*/ 0 h 90"/>
                  <a:gd name="T17" fmla="*/ 62 w 62"/>
                  <a:gd name="T18" fmla="*/ 90 h 90"/>
                </a:gdLst>
                <a:ahLst/>
                <a:cxnLst>
                  <a:cxn ang="T10">
                    <a:pos x="T0" y="T1"/>
                  </a:cxn>
                  <a:cxn ang="T11">
                    <a:pos x="T2" y="T3"/>
                  </a:cxn>
                  <a:cxn ang="T12">
                    <a:pos x="T4" y="T5"/>
                  </a:cxn>
                  <a:cxn ang="T13">
                    <a:pos x="T6" y="T7"/>
                  </a:cxn>
                  <a:cxn ang="T14">
                    <a:pos x="T8" y="T9"/>
                  </a:cxn>
                </a:cxnLst>
                <a:rect l="T15" t="T16" r="T17" b="T18"/>
                <a:pathLst>
                  <a:path w="62" h="90">
                    <a:moveTo>
                      <a:pt x="62" y="44"/>
                    </a:moveTo>
                    <a:lnTo>
                      <a:pt x="31" y="90"/>
                    </a:lnTo>
                    <a:lnTo>
                      <a:pt x="0" y="50"/>
                    </a:lnTo>
                    <a:lnTo>
                      <a:pt x="33" y="0"/>
                    </a:lnTo>
                    <a:lnTo>
                      <a:pt x="62" y="4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2" name="Freeform 42">
                <a:extLst>
                  <a:ext uri="{FF2B5EF4-FFF2-40B4-BE49-F238E27FC236}">
                    <a16:creationId xmlns:a16="http://schemas.microsoft.com/office/drawing/2014/main" id="{87CEDCCE-32A8-4ED4-AA0C-353FB9068385}"/>
                  </a:ext>
                </a:extLst>
              </p:cNvPr>
              <p:cNvSpPr>
                <a:spLocks/>
              </p:cNvSpPr>
              <p:nvPr/>
            </p:nvSpPr>
            <p:spPr bwMode="auto">
              <a:xfrm>
                <a:off x="1361" y="3591"/>
                <a:ext cx="204" cy="239"/>
              </a:xfrm>
              <a:custGeom>
                <a:avLst/>
                <a:gdLst>
                  <a:gd name="T0" fmla="*/ 2147483647 w 67"/>
                  <a:gd name="T1" fmla="*/ 2147483647 h 93"/>
                  <a:gd name="T2" fmla="*/ 2147483647 w 67"/>
                  <a:gd name="T3" fmla="*/ 2147483647 h 93"/>
                  <a:gd name="T4" fmla="*/ 0 w 67"/>
                  <a:gd name="T5" fmla="*/ 2147483647 h 93"/>
                  <a:gd name="T6" fmla="*/ 2147483647 w 67"/>
                  <a:gd name="T7" fmla="*/ 0 h 93"/>
                  <a:gd name="T8" fmla="*/ 2147483647 w 67"/>
                  <a:gd name="T9" fmla="*/ 2147483647 h 93"/>
                  <a:gd name="T10" fmla="*/ 0 60000 65536"/>
                  <a:gd name="T11" fmla="*/ 0 60000 65536"/>
                  <a:gd name="T12" fmla="*/ 0 60000 65536"/>
                  <a:gd name="T13" fmla="*/ 0 60000 65536"/>
                  <a:gd name="T14" fmla="*/ 0 60000 65536"/>
                  <a:gd name="T15" fmla="*/ 0 w 67"/>
                  <a:gd name="T16" fmla="*/ 0 h 93"/>
                  <a:gd name="T17" fmla="*/ 67 w 67"/>
                  <a:gd name="T18" fmla="*/ 93 h 93"/>
                </a:gdLst>
                <a:ahLst/>
                <a:cxnLst>
                  <a:cxn ang="T10">
                    <a:pos x="T0" y="T1"/>
                  </a:cxn>
                  <a:cxn ang="T11">
                    <a:pos x="T2" y="T3"/>
                  </a:cxn>
                  <a:cxn ang="T12">
                    <a:pos x="T4" y="T5"/>
                  </a:cxn>
                  <a:cxn ang="T13">
                    <a:pos x="T6" y="T7"/>
                  </a:cxn>
                  <a:cxn ang="T14">
                    <a:pos x="T8" y="T9"/>
                  </a:cxn>
                </a:cxnLst>
                <a:rect l="T15" t="T16" r="T17" b="T18"/>
                <a:pathLst>
                  <a:path w="67" h="93">
                    <a:moveTo>
                      <a:pt x="67" y="44"/>
                    </a:moveTo>
                    <a:lnTo>
                      <a:pt x="35" y="93"/>
                    </a:lnTo>
                    <a:lnTo>
                      <a:pt x="0" y="49"/>
                    </a:lnTo>
                    <a:lnTo>
                      <a:pt x="31" y="0"/>
                    </a:lnTo>
                    <a:lnTo>
                      <a:pt x="67" y="44"/>
                    </a:lnTo>
                    <a:close/>
                  </a:path>
                </a:pathLst>
              </a:custGeom>
              <a:solidFill>
                <a:srgbClr val="9CA0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3" name="Freeform 43">
                <a:extLst>
                  <a:ext uri="{FF2B5EF4-FFF2-40B4-BE49-F238E27FC236}">
                    <a16:creationId xmlns:a16="http://schemas.microsoft.com/office/drawing/2014/main" id="{0178CD69-6610-4D30-A293-B193267BAD61}"/>
                  </a:ext>
                </a:extLst>
              </p:cNvPr>
              <p:cNvSpPr>
                <a:spLocks/>
              </p:cNvSpPr>
              <p:nvPr/>
            </p:nvSpPr>
            <p:spPr bwMode="auto">
              <a:xfrm>
                <a:off x="1361" y="2528"/>
                <a:ext cx="204" cy="238"/>
              </a:xfrm>
              <a:custGeom>
                <a:avLst/>
                <a:gdLst>
                  <a:gd name="T0" fmla="*/ 2147483647 w 67"/>
                  <a:gd name="T1" fmla="*/ 2147483647 h 93"/>
                  <a:gd name="T2" fmla="*/ 2147483647 w 67"/>
                  <a:gd name="T3" fmla="*/ 2147483647 h 93"/>
                  <a:gd name="T4" fmla="*/ 0 w 67"/>
                  <a:gd name="T5" fmla="*/ 2147483647 h 93"/>
                  <a:gd name="T6" fmla="*/ 2147483647 w 67"/>
                  <a:gd name="T7" fmla="*/ 0 h 93"/>
                  <a:gd name="T8" fmla="*/ 2147483647 w 67"/>
                  <a:gd name="T9" fmla="*/ 2147483647 h 93"/>
                  <a:gd name="T10" fmla="*/ 0 60000 65536"/>
                  <a:gd name="T11" fmla="*/ 0 60000 65536"/>
                  <a:gd name="T12" fmla="*/ 0 60000 65536"/>
                  <a:gd name="T13" fmla="*/ 0 60000 65536"/>
                  <a:gd name="T14" fmla="*/ 0 60000 65536"/>
                  <a:gd name="T15" fmla="*/ 0 w 67"/>
                  <a:gd name="T16" fmla="*/ 0 h 93"/>
                  <a:gd name="T17" fmla="*/ 67 w 67"/>
                  <a:gd name="T18" fmla="*/ 93 h 93"/>
                </a:gdLst>
                <a:ahLst/>
                <a:cxnLst>
                  <a:cxn ang="T10">
                    <a:pos x="T0" y="T1"/>
                  </a:cxn>
                  <a:cxn ang="T11">
                    <a:pos x="T2" y="T3"/>
                  </a:cxn>
                  <a:cxn ang="T12">
                    <a:pos x="T4" y="T5"/>
                  </a:cxn>
                  <a:cxn ang="T13">
                    <a:pos x="T6" y="T7"/>
                  </a:cxn>
                  <a:cxn ang="T14">
                    <a:pos x="T8" y="T9"/>
                  </a:cxn>
                </a:cxnLst>
                <a:rect l="T15" t="T16" r="T17" b="T18"/>
                <a:pathLst>
                  <a:path w="67" h="93">
                    <a:moveTo>
                      <a:pt x="67" y="44"/>
                    </a:moveTo>
                    <a:lnTo>
                      <a:pt x="35" y="93"/>
                    </a:lnTo>
                    <a:lnTo>
                      <a:pt x="0" y="48"/>
                    </a:lnTo>
                    <a:lnTo>
                      <a:pt x="31" y="0"/>
                    </a:lnTo>
                    <a:lnTo>
                      <a:pt x="67" y="44"/>
                    </a:lnTo>
                    <a:close/>
                  </a:path>
                </a:pathLst>
              </a:custGeom>
              <a:solidFill>
                <a:srgbClr val="9CA0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4" name="Freeform 44">
                <a:extLst>
                  <a:ext uri="{FF2B5EF4-FFF2-40B4-BE49-F238E27FC236}">
                    <a16:creationId xmlns:a16="http://schemas.microsoft.com/office/drawing/2014/main" id="{39F96827-4319-4F5E-9DD5-360CA646DF10}"/>
                  </a:ext>
                </a:extLst>
              </p:cNvPr>
              <p:cNvSpPr>
                <a:spLocks/>
              </p:cNvSpPr>
              <p:nvPr/>
            </p:nvSpPr>
            <p:spPr bwMode="auto">
              <a:xfrm>
                <a:off x="1361" y="3843"/>
                <a:ext cx="204" cy="275"/>
              </a:xfrm>
              <a:custGeom>
                <a:avLst/>
                <a:gdLst>
                  <a:gd name="T0" fmla="*/ 2147483647 w 67"/>
                  <a:gd name="T1" fmla="*/ 2147483647 h 107"/>
                  <a:gd name="T2" fmla="*/ 2147483647 w 67"/>
                  <a:gd name="T3" fmla="*/ 2147483647 h 107"/>
                  <a:gd name="T4" fmla="*/ 0 w 67"/>
                  <a:gd name="T5" fmla="*/ 2147483647 h 107"/>
                  <a:gd name="T6" fmla="*/ 2147483647 w 67"/>
                  <a:gd name="T7" fmla="*/ 0 h 107"/>
                  <a:gd name="T8" fmla="*/ 2147483647 w 67"/>
                  <a:gd name="T9" fmla="*/ 2147483647 h 107"/>
                  <a:gd name="T10" fmla="*/ 0 60000 65536"/>
                  <a:gd name="T11" fmla="*/ 0 60000 65536"/>
                  <a:gd name="T12" fmla="*/ 0 60000 65536"/>
                  <a:gd name="T13" fmla="*/ 0 60000 65536"/>
                  <a:gd name="T14" fmla="*/ 0 60000 65536"/>
                  <a:gd name="T15" fmla="*/ 0 w 67"/>
                  <a:gd name="T16" fmla="*/ 0 h 107"/>
                  <a:gd name="T17" fmla="*/ 67 w 67"/>
                  <a:gd name="T18" fmla="*/ 107 h 107"/>
                </a:gdLst>
                <a:ahLst/>
                <a:cxnLst>
                  <a:cxn ang="T10">
                    <a:pos x="T0" y="T1"/>
                  </a:cxn>
                  <a:cxn ang="T11">
                    <a:pos x="T2" y="T3"/>
                  </a:cxn>
                  <a:cxn ang="T12">
                    <a:pos x="T4" y="T5"/>
                  </a:cxn>
                  <a:cxn ang="T13">
                    <a:pos x="T6" y="T7"/>
                  </a:cxn>
                  <a:cxn ang="T14">
                    <a:pos x="T8" y="T9"/>
                  </a:cxn>
                </a:cxnLst>
                <a:rect l="T15" t="T16" r="T17" b="T18"/>
                <a:pathLst>
                  <a:path w="67" h="107">
                    <a:moveTo>
                      <a:pt x="67" y="49"/>
                    </a:moveTo>
                    <a:lnTo>
                      <a:pt x="34" y="107"/>
                    </a:lnTo>
                    <a:lnTo>
                      <a:pt x="0" y="49"/>
                    </a:lnTo>
                    <a:lnTo>
                      <a:pt x="35" y="0"/>
                    </a:lnTo>
                    <a:lnTo>
                      <a:pt x="67" y="4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5" name="Freeform 45">
                <a:extLst>
                  <a:ext uri="{FF2B5EF4-FFF2-40B4-BE49-F238E27FC236}">
                    <a16:creationId xmlns:a16="http://schemas.microsoft.com/office/drawing/2014/main" id="{60625C18-AB15-4E41-97D3-C9FF6AE67FEF}"/>
                  </a:ext>
                </a:extLst>
              </p:cNvPr>
              <p:cNvSpPr>
                <a:spLocks/>
              </p:cNvSpPr>
              <p:nvPr/>
            </p:nvSpPr>
            <p:spPr bwMode="auto">
              <a:xfrm>
                <a:off x="1361" y="2778"/>
                <a:ext cx="204" cy="277"/>
              </a:xfrm>
              <a:custGeom>
                <a:avLst/>
                <a:gdLst>
                  <a:gd name="T0" fmla="*/ 2147483647 w 67"/>
                  <a:gd name="T1" fmla="*/ 2147483647 h 108"/>
                  <a:gd name="T2" fmla="*/ 2147483647 w 67"/>
                  <a:gd name="T3" fmla="*/ 2147483647 h 108"/>
                  <a:gd name="T4" fmla="*/ 0 w 67"/>
                  <a:gd name="T5" fmla="*/ 2147483647 h 108"/>
                  <a:gd name="T6" fmla="*/ 2147483647 w 67"/>
                  <a:gd name="T7" fmla="*/ 0 h 108"/>
                  <a:gd name="T8" fmla="*/ 2147483647 w 67"/>
                  <a:gd name="T9" fmla="*/ 2147483647 h 108"/>
                  <a:gd name="T10" fmla="*/ 0 60000 65536"/>
                  <a:gd name="T11" fmla="*/ 0 60000 65536"/>
                  <a:gd name="T12" fmla="*/ 0 60000 65536"/>
                  <a:gd name="T13" fmla="*/ 0 60000 65536"/>
                  <a:gd name="T14" fmla="*/ 0 60000 65536"/>
                  <a:gd name="T15" fmla="*/ 0 w 67"/>
                  <a:gd name="T16" fmla="*/ 0 h 108"/>
                  <a:gd name="T17" fmla="*/ 67 w 67"/>
                  <a:gd name="T18" fmla="*/ 108 h 108"/>
                </a:gdLst>
                <a:ahLst/>
                <a:cxnLst>
                  <a:cxn ang="T10">
                    <a:pos x="T0" y="T1"/>
                  </a:cxn>
                  <a:cxn ang="T11">
                    <a:pos x="T2" y="T3"/>
                  </a:cxn>
                  <a:cxn ang="T12">
                    <a:pos x="T4" y="T5"/>
                  </a:cxn>
                  <a:cxn ang="T13">
                    <a:pos x="T6" y="T7"/>
                  </a:cxn>
                  <a:cxn ang="T14">
                    <a:pos x="T8" y="T9"/>
                  </a:cxn>
                </a:cxnLst>
                <a:rect l="T15" t="T16" r="T17" b="T18"/>
                <a:pathLst>
                  <a:path w="67" h="108">
                    <a:moveTo>
                      <a:pt x="67" y="49"/>
                    </a:moveTo>
                    <a:lnTo>
                      <a:pt x="34" y="108"/>
                    </a:lnTo>
                    <a:lnTo>
                      <a:pt x="0" y="50"/>
                    </a:lnTo>
                    <a:lnTo>
                      <a:pt x="35" y="0"/>
                    </a:lnTo>
                    <a:lnTo>
                      <a:pt x="67" y="4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6" name="Freeform 46">
                <a:extLst>
                  <a:ext uri="{FF2B5EF4-FFF2-40B4-BE49-F238E27FC236}">
                    <a16:creationId xmlns:a16="http://schemas.microsoft.com/office/drawing/2014/main" id="{01E32566-E919-4A57-AC38-44A39308853E}"/>
                  </a:ext>
                </a:extLst>
              </p:cNvPr>
              <p:cNvSpPr>
                <a:spLocks/>
              </p:cNvSpPr>
              <p:nvPr/>
            </p:nvSpPr>
            <p:spPr bwMode="auto">
              <a:xfrm>
                <a:off x="1480" y="3233"/>
                <a:ext cx="101" cy="229"/>
              </a:xfrm>
              <a:custGeom>
                <a:avLst/>
                <a:gdLst>
                  <a:gd name="T0" fmla="*/ 2147483647 w 33"/>
                  <a:gd name="T1" fmla="*/ 2147483647 h 89"/>
                  <a:gd name="T2" fmla="*/ 0 w 33"/>
                  <a:gd name="T3" fmla="*/ 2147483647 h 89"/>
                  <a:gd name="T4" fmla="*/ 2147483647 w 33"/>
                  <a:gd name="T5" fmla="*/ 0 h 89"/>
                  <a:gd name="T6" fmla="*/ 2147483647 w 33"/>
                  <a:gd name="T7" fmla="*/ 2147483647 h 89"/>
                  <a:gd name="T8" fmla="*/ 0 60000 65536"/>
                  <a:gd name="T9" fmla="*/ 0 60000 65536"/>
                  <a:gd name="T10" fmla="*/ 0 60000 65536"/>
                  <a:gd name="T11" fmla="*/ 0 60000 65536"/>
                  <a:gd name="T12" fmla="*/ 0 w 33"/>
                  <a:gd name="T13" fmla="*/ 0 h 89"/>
                  <a:gd name="T14" fmla="*/ 33 w 33"/>
                  <a:gd name="T15" fmla="*/ 89 h 89"/>
                </a:gdLst>
                <a:ahLst/>
                <a:cxnLst>
                  <a:cxn ang="T8">
                    <a:pos x="T0" y="T1"/>
                  </a:cxn>
                  <a:cxn ang="T9">
                    <a:pos x="T2" y="T3"/>
                  </a:cxn>
                  <a:cxn ang="T10">
                    <a:pos x="T4" y="T5"/>
                  </a:cxn>
                  <a:cxn ang="T11">
                    <a:pos x="T6" y="T7"/>
                  </a:cxn>
                </a:cxnLst>
                <a:rect l="T12" t="T13" r="T14" b="T15"/>
                <a:pathLst>
                  <a:path w="33" h="89">
                    <a:moveTo>
                      <a:pt x="33" y="89"/>
                    </a:moveTo>
                    <a:lnTo>
                      <a:pt x="0" y="45"/>
                    </a:lnTo>
                    <a:lnTo>
                      <a:pt x="33" y="0"/>
                    </a:lnTo>
                    <a:lnTo>
                      <a:pt x="33" y="8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7" name="Freeform 47">
                <a:extLst>
                  <a:ext uri="{FF2B5EF4-FFF2-40B4-BE49-F238E27FC236}">
                    <a16:creationId xmlns:a16="http://schemas.microsoft.com/office/drawing/2014/main" id="{55C97E20-2A59-4181-A29E-F503E20DA995}"/>
                  </a:ext>
                </a:extLst>
              </p:cNvPr>
              <p:cNvSpPr>
                <a:spLocks/>
              </p:cNvSpPr>
              <p:nvPr/>
            </p:nvSpPr>
            <p:spPr bwMode="auto">
              <a:xfrm>
                <a:off x="1480" y="2167"/>
                <a:ext cx="101" cy="232"/>
              </a:xfrm>
              <a:custGeom>
                <a:avLst/>
                <a:gdLst>
                  <a:gd name="T0" fmla="*/ 2147483647 w 33"/>
                  <a:gd name="T1" fmla="*/ 2147483647 h 90"/>
                  <a:gd name="T2" fmla="*/ 0 w 33"/>
                  <a:gd name="T3" fmla="*/ 2147483647 h 90"/>
                  <a:gd name="T4" fmla="*/ 2147483647 w 33"/>
                  <a:gd name="T5" fmla="*/ 0 h 90"/>
                  <a:gd name="T6" fmla="*/ 2147483647 w 33"/>
                  <a:gd name="T7" fmla="*/ 2147483647 h 90"/>
                  <a:gd name="T8" fmla="*/ 0 60000 65536"/>
                  <a:gd name="T9" fmla="*/ 0 60000 65536"/>
                  <a:gd name="T10" fmla="*/ 0 60000 65536"/>
                  <a:gd name="T11" fmla="*/ 0 60000 65536"/>
                  <a:gd name="T12" fmla="*/ 0 w 33"/>
                  <a:gd name="T13" fmla="*/ 0 h 90"/>
                  <a:gd name="T14" fmla="*/ 33 w 33"/>
                  <a:gd name="T15" fmla="*/ 90 h 90"/>
                </a:gdLst>
                <a:ahLst/>
                <a:cxnLst>
                  <a:cxn ang="T8">
                    <a:pos x="T0" y="T1"/>
                  </a:cxn>
                  <a:cxn ang="T9">
                    <a:pos x="T2" y="T3"/>
                  </a:cxn>
                  <a:cxn ang="T10">
                    <a:pos x="T4" y="T5"/>
                  </a:cxn>
                  <a:cxn ang="T11">
                    <a:pos x="T6" y="T7"/>
                  </a:cxn>
                </a:cxnLst>
                <a:rect l="T12" t="T13" r="T14" b="T15"/>
                <a:pathLst>
                  <a:path w="33" h="90">
                    <a:moveTo>
                      <a:pt x="33" y="90"/>
                    </a:moveTo>
                    <a:lnTo>
                      <a:pt x="0" y="46"/>
                    </a:lnTo>
                    <a:lnTo>
                      <a:pt x="33" y="0"/>
                    </a:lnTo>
                    <a:lnTo>
                      <a:pt x="33" y="9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8" name="Freeform 48">
                <a:extLst>
                  <a:ext uri="{FF2B5EF4-FFF2-40B4-BE49-F238E27FC236}">
                    <a16:creationId xmlns:a16="http://schemas.microsoft.com/office/drawing/2014/main" id="{B4F2C159-4907-46CB-93A8-4B5BC1588DE8}"/>
                  </a:ext>
                </a:extLst>
              </p:cNvPr>
              <p:cNvSpPr>
                <a:spLocks/>
              </p:cNvSpPr>
              <p:nvPr/>
            </p:nvSpPr>
            <p:spPr bwMode="auto">
              <a:xfrm>
                <a:off x="1361" y="3233"/>
                <a:ext cx="92" cy="229"/>
              </a:xfrm>
              <a:custGeom>
                <a:avLst/>
                <a:gdLst>
                  <a:gd name="T0" fmla="*/ 0 w 30"/>
                  <a:gd name="T1" fmla="*/ 0 h 89"/>
                  <a:gd name="T2" fmla="*/ 2147483647 w 30"/>
                  <a:gd name="T3" fmla="*/ 2147483647 h 89"/>
                  <a:gd name="T4" fmla="*/ 0 w 30"/>
                  <a:gd name="T5" fmla="*/ 2147483647 h 89"/>
                  <a:gd name="T6" fmla="*/ 0 w 30"/>
                  <a:gd name="T7" fmla="*/ 0 h 89"/>
                  <a:gd name="T8" fmla="*/ 0 60000 65536"/>
                  <a:gd name="T9" fmla="*/ 0 60000 65536"/>
                  <a:gd name="T10" fmla="*/ 0 60000 65536"/>
                  <a:gd name="T11" fmla="*/ 0 60000 65536"/>
                  <a:gd name="T12" fmla="*/ 0 w 30"/>
                  <a:gd name="T13" fmla="*/ 0 h 89"/>
                  <a:gd name="T14" fmla="*/ 30 w 30"/>
                  <a:gd name="T15" fmla="*/ 89 h 89"/>
                </a:gdLst>
                <a:ahLst/>
                <a:cxnLst>
                  <a:cxn ang="T8">
                    <a:pos x="T0" y="T1"/>
                  </a:cxn>
                  <a:cxn ang="T9">
                    <a:pos x="T2" y="T3"/>
                  </a:cxn>
                  <a:cxn ang="T10">
                    <a:pos x="T4" y="T5"/>
                  </a:cxn>
                  <a:cxn ang="T11">
                    <a:pos x="T6" y="T7"/>
                  </a:cxn>
                </a:cxnLst>
                <a:rect l="T12" t="T13" r="T14" b="T15"/>
                <a:pathLst>
                  <a:path w="30" h="89">
                    <a:moveTo>
                      <a:pt x="0" y="0"/>
                    </a:moveTo>
                    <a:lnTo>
                      <a:pt x="30" y="44"/>
                    </a:lnTo>
                    <a:lnTo>
                      <a:pt x="0" y="89"/>
                    </a:lnTo>
                    <a:lnTo>
                      <a:pt x="0" y="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9" name="Freeform 49">
                <a:extLst>
                  <a:ext uri="{FF2B5EF4-FFF2-40B4-BE49-F238E27FC236}">
                    <a16:creationId xmlns:a16="http://schemas.microsoft.com/office/drawing/2014/main" id="{5AA9D795-7B7B-42F3-9BD2-52A611DD105B}"/>
                  </a:ext>
                </a:extLst>
              </p:cNvPr>
              <p:cNvSpPr>
                <a:spLocks/>
              </p:cNvSpPr>
              <p:nvPr/>
            </p:nvSpPr>
            <p:spPr bwMode="auto">
              <a:xfrm>
                <a:off x="1361" y="2167"/>
                <a:ext cx="92" cy="232"/>
              </a:xfrm>
              <a:custGeom>
                <a:avLst/>
                <a:gdLst>
                  <a:gd name="T0" fmla="*/ 0 w 30"/>
                  <a:gd name="T1" fmla="*/ 0 h 90"/>
                  <a:gd name="T2" fmla="*/ 2147483647 w 30"/>
                  <a:gd name="T3" fmla="*/ 2147483647 h 90"/>
                  <a:gd name="T4" fmla="*/ 0 w 30"/>
                  <a:gd name="T5" fmla="*/ 2147483647 h 90"/>
                  <a:gd name="T6" fmla="*/ 0 w 30"/>
                  <a:gd name="T7" fmla="*/ 0 h 90"/>
                  <a:gd name="T8" fmla="*/ 0 60000 65536"/>
                  <a:gd name="T9" fmla="*/ 0 60000 65536"/>
                  <a:gd name="T10" fmla="*/ 0 60000 65536"/>
                  <a:gd name="T11" fmla="*/ 0 60000 65536"/>
                  <a:gd name="T12" fmla="*/ 0 w 30"/>
                  <a:gd name="T13" fmla="*/ 0 h 90"/>
                  <a:gd name="T14" fmla="*/ 30 w 30"/>
                  <a:gd name="T15" fmla="*/ 90 h 90"/>
                </a:gdLst>
                <a:ahLst/>
                <a:cxnLst>
                  <a:cxn ang="T8">
                    <a:pos x="T0" y="T1"/>
                  </a:cxn>
                  <a:cxn ang="T9">
                    <a:pos x="T2" y="T3"/>
                  </a:cxn>
                  <a:cxn ang="T10">
                    <a:pos x="T4" y="T5"/>
                  </a:cxn>
                  <a:cxn ang="T11">
                    <a:pos x="T6" y="T7"/>
                  </a:cxn>
                </a:cxnLst>
                <a:rect l="T12" t="T13" r="T14" b="T15"/>
                <a:pathLst>
                  <a:path w="30" h="90">
                    <a:moveTo>
                      <a:pt x="0" y="0"/>
                    </a:moveTo>
                    <a:lnTo>
                      <a:pt x="30" y="45"/>
                    </a:lnTo>
                    <a:lnTo>
                      <a:pt x="0" y="90"/>
                    </a:lnTo>
                    <a:lnTo>
                      <a:pt x="0" y="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0" name="Freeform 50">
                <a:extLst>
                  <a:ext uri="{FF2B5EF4-FFF2-40B4-BE49-F238E27FC236}">
                    <a16:creationId xmlns:a16="http://schemas.microsoft.com/office/drawing/2014/main" id="{77EA994A-A46B-42AE-BCF1-87AA0A3E6F45}"/>
                  </a:ext>
                </a:extLst>
              </p:cNvPr>
              <p:cNvSpPr>
                <a:spLocks/>
              </p:cNvSpPr>
              <p:nvPr/>
            </p:nvSpPr>
            <p:spPr bwMode="auto">
              <a:xfrm>
                <a:off x="1361" y="3491"/>
                <a:ext cx="86" cy="193"/>
              </a:xfrm>
              <a:custGeom>
                <a:avLst/>
                <a:gdLst>
                  <a:gd name="T0" fmla="*/ 0 w 28"/>
                  <a:gd name="T1" fmla="*/ 2147483647 h 75"/>
                  <a:gd name="T2" fmla="*/ 2147483647 w 28"/>
                  <a:gd name="T3" fmla="*/ 2147483647 h 75"/>
                  <a:gd name="T4" fmla="*/ 0 w 28"/>
                  <a:gd name="T5" fmla="*/ 0 h 75"/>
                  <a:gd name="T6" fmla="*/ 0 w 28"/>
                  <a:gd name="T7" fmla="*/ 2147483647 h 75"/>
                  <a:gd name="T8" fmla="*/ 0 60000 65536"/>
                  <a:gd name="T9" fmla="*/ 0 60000 65536"/>
                  <a:gd name="T10" fmla="*/ 0 60000 65536"/>
                  <a:gd name="T11" fmla="*/ 0 60000 65536"/>
                  <a:gd name="T12" fmla="*/ 0 w 28"/>
                  <a:gd name="T13" fmla="*/ 0 h 75"/>
                  <a:gd name="T14" fmla="*/ 28 w 28"/>
                  <a:gd name="T15" fmla="*/ 75 h 75"/>
                </a:gdLst>
                <a:ahLst/>
                <a:cxnLst>
                  <a:cxn ang="T8">
                    <a:pos x="T0" y="T1"/>
                  </a:cxn>
                  <a:cxn ang="T9">
                    <a:pos x="T2" y="T3"/>
                  </a:cxn>
                  <a:cxn ang="T10">
                    <a:pos x="T4" y="T5"/>
                  </a:cxn>
                  <a:cxn ang="T11">
                    <a:pos x="T6" y="T7"/>
                  </a:cxn>
                </a:cxnLst>
                <a:rect l="T12" t="T13" r="T14" b="T15"/>
                <a:pathLst>
                  <a:path w="28" h="75">
                    <a:moveTo>
                      <a:pt x="0" y="75"/>
                    </a:moveTo>
                    <a:lnTo>
                      <a:pt x="28" y="37"/>
                    </a:lnTo>
                    <a:lnTo>
                      <a:pt x="0" y="0"/>
                    </a:lnTo>
                    <a:lnTo>
                      <a:pt x="0" y="7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1" name="Freeform 51">
                <a:extLst>
                  <a:ext uri="{FF2B5EF4-FFF2-40B4-BE49-F238E27FC236}">
                    <a16:creationId xmlns:a16="http://schemas.microsoft.com/office/drawing/2014/main" id="{02098DB8-C301-44A0-B516-7B64029B0C10}"/>
                  </a:ext>
                </a:extLst>
              </p:cNvPr>
              <p:cNvSpPr>
                <a:spLocks/>
              </p:cNvSpPr>
              <p:nvPr/>
            </p:nvSpPr>
            <p:spPr bwMode="auto">
              <a:xfrm>
                <a:off x="1361" y="2427"/>
                <a:ext cx="86" cy="193"/>
              </a:xfrm>
              <a:custGeom>
                <a:avLst/>
                <a:gdLst>
                  <a:gd name="T0" fmla="*/ 0 w 28"/>
                  <a:gd name="T1" fmla="*/ 2147483647 h 75"/>
                  <a:gd name="T2" fmla="*/ 2147483647 w 28"/>
                  <a:gd name="T3" fmla="*/ 2147483647 h 75"/>
                  <a:gd name="T4" fmla="*/ 0 w 28"/>
                  <a:gd name="T5" fmla="*/ 0 h 75"/>
                  <a:gd name="T6" fmla="*/ 0 w 28"/>
                  <a:gd name="T7" fmla="*/ 2147483647 h 75"/>
                  <a:gd name="T8" fmla="*/ 0 60000 65536"/>
                  <a:gd name="T9" fmla="*/ 0 60000 65536"/>
                  <a:gd name="T10" fmla="*/ 0 60000 65536"/>
                  <a:gd name="T11" fmla="*/ 0 60000 65536"/>
                  <a:gd name="T12" fmla="*/ 0 w 28"/>
                  <a:gd name="T13" fmla="*/ 0 h 75"/>
                  <a:gd name="T14" fmla="*/ 28 w 28"/>
                  <a:gd name="T15" fmla="*/ 75 h 75"/>
                </a:gdLst>
                <a:ahLst/>
                <a:cxnLst>
                  <a:cxn ang="T8">
                    <a:pos x="T0" y="T1"/>
                  </a:cxn>
                  <a:cxn ang="T9">
                    <a:pos x="T2" y="T3"/>
                  </a:cxn>
                  <a:cxn ang="T10">
                    <a:pos x="T4" y="T5"/>
                  </a:cxn>
                  <a:cxn ang="T11">
                    <a:pos x="T6" y="T7"/>
                  </a:cxn>
                </a:cxnLst>
                <a:rect l="T12" t="T13" r="T14" b="T15"/>
                <a:pathLst>
                  <a:path w="28" h="75">
                    <a:moveTo>
                      <a:pt x="0" y="75"/>
                    </a:moveTo>
                    <a:lnTo>
                      <a:pt x="28" y="36"/>
                    </a:lnTo>
                    <a:lnTo>
                      <a:pt x="0" y="0"/>
                    </a:lnTo>
                    <a:lnTo>
                      <a:pt x="0" y="7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2" name="Freeform 52">
                <a:extLst>
                  <a:ext uri="{FF2B5EF4-FFF2-40B4-BE49-F238E27FC236}">
                    <a16:creationId xmlns:a16="http://schemas.microsoft.com/office/drawing/2014/main" id="{5B12F157-3C65-4B2C-AEA1-18D4B9A7726D}"/>
                  </a:ext>
                </a:extLst>
              </p:cNvPr>
              <p:cNvSpPr>
                <a:spLocks/>
              </p:cNvSpPr>
              <p:nvPr/>
            </p:nvSpPr>
            <p:spPr bwMode="auto">
              <a:xfrm>
                <a:off x="1486" y="3472"/>
                <a:ext cx="95" cy="204"/>
              </a:xfrm>
              <a:custGeom>
                <a:avLst/>
                <a:gdLst>
                  <a:gd name="T0" fmla="*/ 2147483647 w 31"/>
                  <a:gd name="T1" fmla="*/ 2147483647 h 79"/>
                  <a:gd name="T2" fmla="*/ 0 w 31"/>
                  <a:gd name="T3" fmla="*/ 2147483647 h 79"/>
                  <a:gd name="T4" fmla="*/ 2147483647 w 31"/>
                  <a:gd name="T5" fmla="*/ 0 h 79"/>
                  <a:gd name="T6" fmla="*/ 2147483647 w 31"/>
                  <a:gd name="T7" fmla="*/ 2147483647 h 79"/>
                  <a:gd name="T8" fmla="*/ 0 60000 65536"/>
                  <a:gd name="T9" fmla="*/ 0 60000 65536"/>
                  <a:gd name="T10" fmla="*/ 0 60000 65536"/>
                  <a:gd name="T11" fmla="*/ 0 60000 65536"/>
                  <a:gd name="T12" fmla="*/ 0 w 31"/>
                  <a:gd name="T13" fmla="*/ 0 h 79"/>
                  <a:gd name="T14" fmla="*/ 31 w 31"/>
                  <a:gd name="T15" fmla="*/ 79 h 79"/>
                </a:gdLst>
                <a:ahLst/>
                <a:cxnLst>
                  <a:cxn ang="T8">
                    <a:pos x="T0" y="T1"/>
                  </a:cxn>
                  <a:cxn ang="T9">
                    <a:pos x="T2" y="T3"/>
                  </a:cxn>
                  <a:cxn ang="T10">
                    <a:pos x="T4" y="T5"/>
                  </a:cxn>
                  <a:cxn ang="T11">
                    <a:pos x="T6" y="T7"/>
                  </a:cxn>
                </a:cxnLst>
                <a:rect l="T12" t="T13" r="T14" b="T15"/>
                <a:pathLst>
                  <a:path w="31" h="79">
                    <a:moveTo>
                      <a:pt x="31" y="79"/>
                    </a:moveTo>
                    <a:lnTo>
                      <a:pt x="0" y="43"/>
                    </a:lnTo>
                    <a:lnTo>
                      <a:pt x="31" y="0"/>
                    </a:lnTo>
                    <a:lnTo>
                      <a:pt x="31" y="7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3" name="Freeform 53">
                <a:extLst>
                  <a:ext uri="{FF2B5EF4-FFF2-40B4-BE49-F238E27FC236}">
                    <a16:creationId xmlns:a16="http://schemas.microsoft.com/office/drawing/2014/main" id="{E40858B7-1E7F-432B-B555-90B18EAFE4C8}"/>
                  </a:ext>
                </a:extLst>
              </p:cNvPr>
              <p:cNvSpPr>
                <a:spLocks/>
              </p:cNvSpPr>
              <p:nvPr/>
            </p:nvSpPr>
            <p:spPr bwMode="auto">
              <a:xfrm>
                <a:off x="1486" y="2409"/>
                <a:ext cx="95" cy="201"/>
              </a:xfrm>
              <a:custGeom>
                <a:avLst/>
                <a:gdLst>
                  <a:gd name="T0" fmla="*/ 2147483647 w 31"/>
                  <a:gd name="T1" fmla="*/ 2147483647 h 78"/>
                  <a:gd name="T2" fmla="*/ 0 w 31"/>
                  <a:gd name="T3" fmla="*/ 2147483647 h 78"/>
                  <a:gd name="T4" fmla="*/ 2147483647 w 31"/>
                  <a:gd name="T5" fmla="*/ 0 h 78"/>
                  <a:gd name="T6" fmla="*/ 2147483647 w 31"/>
                  <a:gd name="T7" fmla="*/ 2147483647 h 78"/>
                  <a:gd name="T8" fmla="*/ 0 60000 65536"/>
                  <a:gd name="T9" fmla="*/ 0 60000 65536"/>
                  <a:gd name="T10" fmla="*/ 0 60000 65536"/>
                  <a:gd name="T11" fmla="*/ 0 60000 65536"/>
                  <a:gd name="T12" fmla="*/ 0 w 31"/>
                  <a:gd name="T13" fmla="*/ 0 h 78"/>
                  <a:gd name="T14" fmla="*/ 31 w 31"/>
                  <a:gd name="T15" fmla="*/ 78 h 78"/>
                </a:gdLst>
                <a:ahLst/>
                <a:cxnLst>
                  <a:cxn ang="T8">
                    <a:pos x="T0" y="T1"/>
                  </a:cxn>
                  <a:cxn ang="T9">
                    <a:pos x="T2" y="T3"/>
                  </a:cxn>
                  <a:cxn ang="T10">
                    <a:pos x="T4" y="T5"/>
                  </a:cxn>
                  <a:cxn ang="T11">
                    <a:pos x="T6" y="T7"/>
                  </a:cxn>
                </a:cxnLst>
                <a:rect l="T12" t="T13" r="T14" b="T15"/>
                <a:pathLst>
                  <a:path w="31" h="78">
                    <a:moveTo>
                      <a:pt x="31" y="78"/>
                    </a:moveTo>
                    <a:lnTo>
                      <a:pt x="0" y="43"/>
                    </a:lnTo>
                    <a:lnTo>
                      <a:pt x="31" y="0"/>
                    </a:lnTo>
                    <a:lnTo>
                      <a:pt x="31" y="78"/>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4" name="Freeform 54">
                <a:extLst>
                  <a:ext uri="{FF2B5EF4-FFF2-40B4-BE49-F238E27FC236}">
                    <a16:creationId xmlns:a16="http://schemas.microsoft.com/office/drawing/2014/main" id="{B095FC7A-321D-41A6-A5D1-26316677698F}"/>
                  </a:ext>
                </a:extLst>
              </p:cNvPr>
              <p:cNvSpPr>
                <a:spLocks/>
              </p:cNvSpPr>
              <p:nvPr/>
            </p:nvSpPr>
            <p:spPr bwMode="auto">
              <a:xfrm>
                <a:off x="1361" y="3748"/>
                <a:ext cx="89" cy="206"/>
              </a:xfrm>
              <a:custGeom>
                <a:avLst/>
                <a:gdLst>
                  <a:gd name="T0" fmla="*/ 0 w 29"/>
                  <a:gd name="T1" fmla="*/ 2147483647 h 80"/>
                  <a:gd name="T2" fmla="*/ 2147483647 w 29"/>
                  <a:gd name="T3" fmla="*/ 2147483647 h 80"/>
                  <a:gd name="T4" fmla="*/ 0 w 29"/>
                  <a:gd name="T5" fmla="*/ 0 h 80"/>
                  <a:gd name="T6" fmla="*/ 0 w 29"/>
                  <a:gd name="T7" fmla="*/ 2147483647 h 80"/>
                  <a:gd name="T8" fmla="*/ 0 60000 65536"/>
                  <a:gd name="T9" fmla="*/ 0 60000 65536"/>
                  <a:gd name="T10" fmla="*/ 0 60000 65536"/>
                  <a:gd name="T11" fmla="*/ 0 60000 65536"/>
                  <a:gd name="T12" fmla="*/ 0 w 29"/>
                  <a:gd name="T13" fmla="*/ 0 h 80"/>
                  <a:gd name="T14" fmla="*/ 29 w 29"/>
                  <a:gd name="T15" fmla="*/ 80 h 80"/>
                </a:gdLst>
                <a:ahLst/>
                <a:cxnLst>
                  <a:cxn ang="T8">
                    <a:pos x="T0" y="T1"/>
                  </a:cxn>
                  <a:cxn ang="T9">
                    <a:pos x="T2" y="T3"/>
                  </a:cxn>
                  <a:cxn ang="T10">
                    <a:pos x="T4" y="T5"/>
                  </a:cxn>
                  <a:cxn ang="T11">
                    <a:pos x="T6" y="T7"/>
                  </a:cxn>
                </a:cxnLst>
                <a:rect l="T12" t="T13" r="T14" b="T15"/>
                <a:pathLst>
                  <a:path w="29" h="80">
                    <a:moveTo>
                      <a:pt x="0" y="80"/>
                    </a:moveTo>
                    <a:lnTo>
                      <a:pt x="29" y="37"/>
                    </a:lnTo>
                    <a:lnTo>
                      <a:pt x="0" y="0"/>
                    </a:lnTo>
                    <a:lnTo>
                      <a:pt x="0" y="8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5" name="Freeform 55">
                <a:extLst>
                  <a:ext uri="{FF2B5EF4-FFF2-40B4-BE49-F238E27FC236}">
                    <a16:creationId xmlns:a16="http://schemas.microsoft.com/office/drawing/2014/main" id="{541A4E85-7C3C-4DD9-A605-21980BBB6D80}"/>
                  </a:ext>
                </a:extLst>
              </p:cNvPr>
              <p:cNvSpPr>
                <a:spLocks/>
              </p:cNvSpPr>
              <p:nvPr/>
            </p:nvSpPr>
            <p:spPr bwMode="auto">
              <a:xfrm>
                <a:off x="1361" y="2684"/>
                <a:ext cx="89" cy="206"/>
              </a:xfrm>
              <a:custGeom>
                <a:avLst/>
                <a:gdLst>
                  <a:gd name="T0" fmla="*/ 0 w 29"/>
                  <a:gd name="T1" fmla="*/ 2147483647 h 80"/>
                  <a:gd name="T2" fmla="*/ 2147483647 w 29"/>
                  <a:gd name="T3" fmla="*/ 2147483647 h 80"/>
                  <a:gd name="T4" fmla="*/ 0 w 29"/>
                  <a:gd name="T5" fmla="*/ 0 h 80"/>
                  <a:gd name="T6" fmla="*/ 0 w 29"/>
                  <a:gd name="T7" fmla="*/ 2147483647 h 80"/>
                  <a:gd name="T8" fmla="*/ 0 60000 65536"/>
                  <a:gd name="T9" fmla="*/ 0 60000 65536"/>
                  <a:gd name="T10" fmla="*/ 0 60000 65536"/>
                  <a:gd name="T11" fmla="*/ 0 60000 65536"/>
                  <a:gd name="T12" fmla="*/ 0 w 29"/>
                  <a:gd name="T13" fmla="*/ 0 h 80"/>
                  <a:gd name="T14" fmla="*/ 29 w 29"/>
                  <a:gd name="T15" fmla="*/ 80 h 80"/>
                </a:gdLst>
                <a:ahLst/>
                <a:cxnLst>
                  <a:cxn ang="T8">
                    <a:pos x="T0" y="T1"/>
                  </a:cxn>
                  <a:cxn ang="T9">
                    <a:pos x="T2" y="T3"/>
                  </a:cxn>
                  <a:cxn ang="T10">
                    <a:pos x="T4" y="T5"/>
                  </a:cxn>
                  <a:cxn ang="T11">
                    <a:pos x="T6" y="T7"/>
                  </a:cxn>
                </a:cxnLst>
                <a:rect l="T12" t="T13" r="T14" b="T15"/>
                <a:pathLst>
                  <a:path w="29" h="80">
                    <a:moveTo>
                      <a:pt x="0" y="80"/>
                    </a:moveTo>
                    <a:lnTo>
                      <a:pt x="29" y="37"/>
                    </a:lnTo>
                    <a:lnTo>
                      <a:pt x="0" y="0"/>
                    </a:lnTo>
                    <a:lnTo>
                      <a:pt x="0" y="8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6" name="Freeform 56">
                <a:extLst>
                  <a:ext uri="{FF2B5EF4-FFF2-40B4-BE49-F238E27FC236}">
                    <a16:creationId xmlns:a16="http://schemas.microsoft.com/office/drawing/2014/main" id="{66EA2777-EF87-46A7-BF05-0B01247A94AA}"/>
                  </a:ext>
                </a:extLst>
              </p:cNvPr>
              <p:cNvSpPr>
                <a:spLocks/>
              </p:cNvSpPr>
              <p:nvPr/>
            </p:nvSpPr>
            <p:spPr bwMode="auto">
              <a:xfrm>
                <a:off x="1480" y="3719"/>
                <a:ext cx="101" cy="217"/>
              </a:xfrm>
              <a:custGeom>
                <a:avLst/>
                <a:gdLst>
                  <a:gd name="T0" fmla="*/ 2147483647 w 33"/>
                  <a:gd name="T1" fmla="*/ 2147483647 h 84"/>
                  <a:gd name="T2" fmla="*/ 0 w 33"/>
                  <a:gd name="T3" fmla="*/ 2147483647 h 84"/>
                  <a:gd name="T4" fmla="*/ 2147483647 w 33"/>
                  <a:gd name="T5" fmla="*/ 0 h 84"/>
                  <a:gd name="T6" fmla="*/ 2147483647 w 33"/>
                  <a:gd name="T7" fmla="*/ 2147483647 h 84"/>
                  <a:gd name="T8" fmla="*/ 0 60000 65536"/>
                  <a:gd name="T9" fmla="*/ 0 60000 65536"/>
                  <a:gd name="T10" fmla="*/ 0 60000 65536"/>
                  <a:gd name="T11" fmla="*/ 0 60000 65536"/>
                  <a:gd name="T12" fmla="*/ 0 w 33"/>
                  <a:gd name="T13" fmla="*/ 0 h 84"/>
                  <a:gd name="T14" fmla="*/ 33 w 33"/>
                  <a:gd name="T15" fmla="*/ 84 h 84"/>
                </a:gdLst>
                <a:ahLst/>
                <a:cxnLst>
                  <a:cxn ang="T8">
                    <a:pos x="T0" y="T1"/>
                  </a:cxn>
                  <a:cxn ang="T9">
                    <a:pos x="T2" y="T3"/>
                  </a:cxn>
                  <a:cxn ang="T10">
                    <a:pos x="T4" y="T5"/>
                  </a:cxn>
                  <a:cxn ang="T11">
                    <a:pos x="T6" y="T7"/>
                  </a:cxn>
                </a:cxnLst>
                <a:rect l="T12" t="T13" r="T14" b="T15"/>
                <a:pathLst>
                  <a:path w="33" h="84">
                    <a:moveTo>
                      <a:pt x="33" y="84"/>
                    </a:moveTo>
                    <a:lnTo>
                      <a:pt x="0" y="46"/>
                    </a:lnTo>
                    <a:lnTo>
                      <a:pt x="33" y="0"/>
                    </a:lnTo>
                    <a:lnTo>
                      <a:pt x="33" y="8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7" name="Freeform 57">
                <a:extLst>
                  <a:ext uri="{FF2B5EF4-FFF2-40B4-BE49-F238E27FC236}">
                    <a16:creationId xmlns:a16="http://schemas.microsoft.com/office/drawing/2014/main" id="{25E248C9-2671-4606-8662-EA753E049BEA}"/>
                  </a:ext>
                </a:extLst>
              </p:cNvPr>
              <p:cNvSpPr>
                <a:spLocks/>
              </p:cNvSpPr>
              <p:nvPr/>
            </p:nvSpPr>
            <p:spPr bwMode="auto">
              <a:xfrm>
                <a:off x="1480" y="2654"/>
                <a:ext cx="101" cy="216"/>
              </a:xfrm>
              <a:custGeom>
                <a:avLst/>
                <a:gdLst>
                  <a:gd name="T0" fmla="*/ 2147483647 w 33"/>
                  <a:gd name="T1" fmla="*/ 2147483647 h 84"/>
                  <a:gd name="T2" fmla="*/ 0 w 33"/>
                  <a:gd name="T3" fmla="*/ 2147483647 h 84"/>
                  <a:gd name="T4" fmla="*/ 2147483647 w 33"/>
                  <a:gd name="T5" fmla="*/ 0 h 84"/>
                  <a:gd name="T6" fmla="*/ 2147483647 w 33"/>
                  <a:gd name="T7" fmla="*/ 2147483647 h 84"/>
                  <a:gd name="T8" fmla="*/ 0 60000 65536"/>
                  <a:gd name="T9" fmla="*/ 0 60000 65536"/>
                  <a:gd name="T10" fmla="*/ 0 60000 65536"/>
                  <a:gd name="T11" fmla="*/ 0 60000 65536"/>
                  <a:gd name="T12" fmla="*/ 0 w 33"/>
                  <a:gd name="T13" fmla="*/ 0 h 84"/>
                  <a:gd name="T14" fmla="*/ 33 w 33"/>
                  <a:gd name="T15" fmla="*/ 84 h 84"/>
                </a:gdLst>
                <a:ahLst/>
                <a:cxnLst>
                  <a:cxn ang="T8">
                    <a:pos x="T0" y="T1"/>
                  </a:cxn>
                  <a:cxn ang="T9">
                    <a:pos x="T2" y="T3"/>
                  </a:cxn>
                  <a:cxn ang="T10">
                    <a:pos x="T4" y="T5"/>
                  </a:cxn>
                  <a:cxn ang="T11">
                    <a:pos x="T6" y="T7"/>
                  </a:cxn>
                </a:cxnLst>
                <a:rect l="T12" t="T13" r="T14" b="T15"/>
                <a:pathLst>
                  <a:path w="33" h="84">
                    <a:moveTo>
                      <a:pt x="33" y="84"/>
                    </a:moveTo>
                    <a:lnTo>
                      <a:pt x="0" y="47"/>
                    </a:lnTo>
                    <a:lnTo>
                      <a:pt x="33" y="0"/>
                    </a:lnTo>
                    <a:lnTo>
                      <a:pt x="33" y="8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8" name="Freeform 58">
                <a:extLst>
                  <a:ext uri="{FF2B5EF4-FFF2-40B4-BE49-F238E27FC236}">
                    <a16:creationId xmlns:a16="http://schemas.microsoft.com/office/drawing/2014/main" id="{C7C6B34B-5AF2-42C9-BCA1-00F2E6866E8B}"/>
                  </a:ext>
                </a:extLst>
              </p:cNvPr>
              <p:cNvSpPr>
                <a:spLocks/>
              </p:cNvSpPr>
              <p:nvPr/>
            </p:nvSpPr>
            <p:spPr bwMode="auto">
              <a:xfrm>
                <a:off x="1474" y="3949"/>
                <a:ext cx="107" cy="335"/>
              </a:xfrm>
              <a:custGeom>
                <a:avLst/>
                <a:gdLst>
                  <a:gd name="T0" fmla="*/ 2147483647 w 35"/>
                  <a:gd name="T1" fmla="*/ 2147483647 h 130"/>
                  <a:gd name="T2" fmla="*/ 0 w 35"/>
                  <a:gd name="T3" fmla="*/ 2147483647 h 130"/>
                  <a:gd name="T4" fmla="*/ 2147483647 w 35"/>
                  <a:gd name="T5" fmla="*/ 0 h 130"/>
                  <a:gd name="T6" fmla="*/ 2147483647 w 35"/>
                  <a:gd name="T7" fmla="*/ 2147483647 h 130"/>
                  <a:gd name="T8" fmla="*/ 0 60000 65536"/>
                  <a:gd name="T9" fmla="*/ 0 60000 65536"/>
                  <a:gd name="T10" fmla="*/ 0 60000 65536"/>
                  <a:gd name="T11" fmla="*/ 0 60000 65536"/>
                  <a:gd name="T12" fmla="*/ 0 w 35"/>
                  <a:gd name="T13" fmla="*/ 0 h 130"/>
                  <a:gd name="T14" fmla="*/ 35 w 35"/>
                  <a:gd name="T15" fmla="*/ 130 h 130"/>
                </a:gdLst>
                <a:ahLst/>
                <a:cxnLst>
                  <a:cxn ang="T8">
                    <a:pos x="T0" y="T1"/>
                  </a:cxn>
                  <a:cxn ang="T9">
                    <a:pos x="T2" y="T3"/>
                  </a:cxn>
                  <a:cxn ang="T10">
                    <a:pos x="T4" y="T5"/>
                  </a:cxn>
                  <a:cxn ang="T11">
                    <a:pos x="T6" y="T7"/>
                  </a:cxn>
                </a:cxnLst>
                <a:rect l="T12" t="T13" r="T14" b="T15"/>
                <a:pathLst>
                  <a:path w="35" h="130">
                    <a:moveTo>
                      <a:pt x="35" y="130"/>
                    </a:moveTo>
                    <a:lnTo>
                      <a:pt x="0" y="63"/>
                    </a:lnTo>
                    <a:lnTo>
                      <a:pt x="35" y="0"/>
                    </a:lnTo>
                    <a:lnTo>
                      <a:pt x="35" y="13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9" name="Freeform 59">
                <a:extLst>
                  <a:ext uri="{FF2B5EF4-FFF2-40B4-BE49-F238E27FC236}">
                    <a16:creationId xmlns:a16="http://schemas.microsoft.com/office/drawing/2014/main" id="{6E7A55DE-A061-4B18-97B8-7A0FA4EF3957}"/>
                  </a:ext>
                </a:extLst>
              </p:cNvPr>
              <p:cNvSpPr>
                <a:spLocks/>
              </p:cNvSpPr>
              <p:nvPr/>
            </p:nvSpPr>
            <p:spPr bwMode="auto">
              <a:xfrm>
                <a:off x="1474" y="2885"/>
                <a:ext cx="107" cy="335"/>
              </a:xfrm>
              <a:custGeom>
                <a:avLst/>
                <a:gdLst>
                  <a:gd name="T0" fmla="*/ 2147483647 w 35"/>
                  <a:gd name="T1" fmla="*/ 2147483647 h 130"/>
                  <a:gd name="T2" fmla="*/ 0 w 35"/>
                  <a:gd name="T3" fmla="*/ 2147483647 h 130"/>
                  <a:gd name="T4" fmla="*/ 2147483647 w 35"/>
                  <a:gd name="T5" fmla="*/ 0 h 130"/>
                  <a:gd name="T6" fmla="*/ 2147483647 w 35"/>
                  <a:gd name="T7" fmla="*/ 2147483647 h 130"/>
                  <a:gd name="T8" fmla="*/ 0 60000 65536"/>
                  <a:gd name="T9" fmla="*/ 0 60000 65536"/>
                  <a:gd name="T10" fmla="*/ 0 60000 65536"/>
                  <a:gd name="T11" fmla="*/ 0 60000 65536"/>
                  <a:gd name="T12" fmla="*/ 0 w 35"/>
                  <a:gd name="T13" fmla="*/ 0 h 130"/>
                  <a:gd name="T14" fmla="*/ 35 w 35"/>
                  <a:gd name="T15" fmla="*/ 130 h 130"/>
                </a:gdLst>
                <a:ahLst/>
                <a:cxnLst>
                  <a:cxn ang="T8">
                    <a:pos x="T0" y="T1"/>
                  </a:cxn>
                  <a:cxn ang="T9">
                    <a:pos x="T2" y="T3"/>
                  </a:cxn>
                  <a:cxn ang="T10">
                    <a:pos x="T4" y="T5"/>
                  </a:cxn>
                  <a:cxn ang="T11">
                    <a:pos x="T6" y="T7"/>
                  </a:cxn>
                </a:cxnLst>
                <a:rect l="T12" t="T13" r="T14" b="T15"/>
                <a:pathLst>
                  <a:path w="35" h="130">
                    <a:moveTo>
                      <a:pt x="35" y="130"/>
                    </a:moveTo>
                    <a:lnTo>
                      <a:pt x="0" y="63"/>
                    </a:lnTo>
                    <a:lnTo>
                      <a:pt x="35" y="0"/>
                    </a:lnTo>
                    <a:lnTo>
                      <a:pt x="35" y="13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0" name="Freeform 60">
                <a:extLst>
                  <a:ext uri="{FF2B5EF4-FFF2-40B4-BE49-F238E27FC236}">
                    <a16:creationId xmlns:a16="http://schemas.microsoft.com/office/drawing/2014/main" id="{90EC7B5B-D77E-4AAB-8AB1-8CF2F036DE41}"/>
                  </a:ext>
                </a:extLst>
              </p:cNvPr>
              <p:cNvSpPr>
                <a:spLocks/>
              </p:cNvSpPr>
              <p:nvPr/>
            </p:nvSpPr>
            <p:spPr bwMode="auto">
              <a:xfrm>
                <a:off x="1361" y="3974"/>
                <a:ext cx="89" cy="307"/>
              </a:xfrm>
              <a:custGeom>
                <a:avLst/>
                <a:gdLst>
                  <a:gd name="T0" fmla="*/ 0 w 29"/>
                  <a:gd name="T1" fmla="*/ 2147483647 h 119"/>
                  <a:gd name="T2" fmla="*/ 2147483647 w 29"/>
                  <a:gd name="T3" fmla="*/ 2147483647 h 119"/>
                  <a:gd name="T4" fmla="*/ 0 w 29"/>
                  <a:gd name="T5" fmla="*/ 0 h 119"/>
                  <a:gd name="T6" fmla="*/ 0 w 29"/>
                  <a:gd name="T7" fmla="*/ 2147483647 h 119"/>
                  <a:gd name="T8" fmla="*/ 0 60000 65536"/>
                  <a:gd name="T9" fmla="*/ 0 60000 65536"/>
                  <a:gd name="T10" fmla="*/ 0 60000 65536"/>
                  <a:gd name="T11" fmla="*/ 0 60000 65536"/>
                  <a:gd name="T12" fmla="*/ 0 w 29"/>
                  <a:gd name="T13" fmla="*/ 0 h 119"/>
                  <a:gd name="T14" fmla="*/ 29 w 29"/>
                  <a:gd name="T15" fmla="*/ 119 h 119"/>
                </a:gdLst>
                <a:ahLst/>
                <a:cxnLst>
                  <a:cxn ang="T8">
                    <a:pos x="T0" y="T1"/>
                  </a:cxn>
                  <a:cxn ang="T9">
                    <a:pos x="T2" y="T3"/>
                  </a:cxn>
                  <a:cxn ang="T10">
                    <a:pos x="T4" y="T5"/>
                  </a:cxn>
                  <a:cxn ang="T11">
                    <a:pos x="T6" y="T7"/>
                  </a:cxn>
                </a:cxnLst>
                <a:rect l="T12" t="T13" r="T14" b="T15"/>
                <a:pathLst>
                  <a:path w="29" h="119">
                    <a:moveTo>
                      <a:pt x="0" y="119"/>
                    </a:moveTo>
                    <a:lnTo>
                      <a:pt x="29" y="54"/>
                    </a:lnTo>
                    <a:lnTo>
                      <a:pt x="0" y="0"/>
                    </a:lnTo>
                    <a:lnTo>
                      <a:pt x="0" y="11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1" name="Freeform 61">
                <a:extLst>
                  <a:ext uri="{FF2B5EF4-FFF2-40B4-BE49-F238E27FC236}">
                    <a16:creationId xmlns:a16="http://schemas.microsoft.com/office/drawing/2014/main" id="{ED062A1A-6FAF-4C18-9DEA-C5B5BC76D67C}"/>
                  </a:ext>
                </a:extLst>
              </p:cNvPr>
              <p:cNvSpPr>
                <a:spLocks/>
              </p:cNvSpPr>
              <p:nvPr/>
            </p:nvSpPr>
            <p:spPr bwMode="auto">
              <a:xfrm>
                <a:off x="1361" y="2911"/>
                <a:ext cx="98" cy="306"/>
              </a:xfrm>
              <a:custGeom>
                <a:avLst/>
                <a:gdLst>
                  <a:gd name="T0" fmla="*/ 0 w 32"/>
                  <a:gd name="T1" fmla="*/ 2147483647 h 119"/>
                  <a:gd name="T2" fmla="*/ 2147483647 w 32"/>
                  <a:gd name="T3" fmla="*/ 2147483647 h 119"/>
                  <a:gd name="T4" fmla="*/ 0 w 32"/>
                  <a:gd name="T5" fmla="*/ 0 h 119"/>
                  <a:gd name="T6" fmla="*/ 0 w 32"/>
                  <a:gd name="T7" fmla="*/ 2147483647 h 119"/>
                  <a:gd name="T8" fmla="*/ 0 60000 65536"/>
                  <a:gd name="T9" fmla="*/ 0 60000 65536"/>
                  <a:gd name="T10" fmla="*/ 0 60000 65536"/>
                  <a:gd name="T11" fmla="*/ 0 60000 65536"/>
                  <a:gd name="T12" fmla="*/ 0 w 32"/>
                  <a:gd name="T13" fmla="*/ 0 h 119"/>
                  <a:gd name="T14" fmla="*/ 32 w 32"/>
                  <a:gd name="T15" fmla="*/ 119 h 119"/>
                </a:gdLst>
                <a:ahLst/>
                <a:cxnLst>
                  <a:cxn ang="T8">
                    <a:pos x="T0" y="T1"/>
                  </a:cxn>
                  <a:cxn ang="T9">
                    <a:pos x="T2" y="T3"/>
                  </a:cxn>
                  <a:cxn ang="T10">
                    <a:pos x="T4" y="T5"/>
                  </a:cxn>
                  <a:cxn ang="T11">
                    <a:pos x="T6" y="T7"/>
                  </a:cxn>
                </a:cxnLst>
                <a:rect l="T12" t="T13" r="T14" b="T15"/>
                <a:pathLst>
                  <a:path w="32" h="119">
                    <a:moveTo>
                      <a:pt x="0" y="119"/>
                    </a:moveTo>
                    <a:lnTo>
                      <a:pt x="32" y="61"/>
                    </a:lnTo>
                    <a:lnTo>
                      <a:pt x="0" y="0"/>
                    </a:lnTo>
                    <a:lnTo>
                      <a:pt x="0" y="11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2" name="Freeform 62">
                <a:extLst>
                  <a:ext uri="{FF2B5EF4-FFF2-40B4-BE49-F238E27FC236}">
                    <a16:creationId xmlns:a16="http://schemas.microsoft.com/office/drawing/2014/main" id="{18B1976F-29D6-4D3F-9B04-85CB46763FD2}"/>
                  </a:ext>
                </a:extLst>
              </p:cNvPr>
              <p:cNvSpPr>
                <a:spLocks/>
              </p:cNvSpPr>
              <p:nvPr/>
            </p:nvSpPr>
            <p:spPr bwMode="auto">
              <a:xfrm>
                <a:off x="1361" y="4121"/>
                <a:ext cx="220" cy="170"/>
              </a:xfrm>
              <a:custGeom>
                <a:avLst/>
                <a:gdLst>
                  <a:gd name="T0" fmla="*/ 2147483647 w 72"/>
                  <a:gd name="T1" fmla="*/ 2147483647 h 66"/>
                  <a:gd name="T2" fmla="*/ 2147483647 w 72"/>
                  <a:gd name="T3" fmla="*/ 0 h 66"/>
                  <a:gd name="T4" fmla="*/ 0 w 72"/>
                  <a:gd name="T5" fmla="*/ 2147483647 h 66"/>
                  <a:gd name="T6" fmla="*/ 2147483647 w 72"/>
                  <a:gd name="T7" fmla="*/ 2147483647 h 66"/>
                  <a:gd name="T8" fmla="*/ 0 60000 65536"/>
                  <a:gd name="T9" fmla="*/ 0 60000 65536"/>
                  <a:gd name="T10" fmla="*/ 0 60000 65536"/>
                  <a:gd name="T11" fmla="*/ 0 60000 65536"/>
                  <a:gd name="T12" fmla="*/ 0 w 72"/>
                  <a:gd name="T13" fmla="*/ 0 h 66"/>
                  <a:gd name="T14" fmla="*/ 72 w 72"/>
                  <a:gd name="T15" fmla="*/ 66 h 66"/>
                </a:gdLst>
                <a:ahLst/>
                <a:cxnLst>
                  <a:cxn ang="T8">
                    <a:pos x="T0" y="T1"/>
                  </a:cxn>
                  <a:cxn ang="T9">
                    <a:pos x="T2" y="T3"/>
                  </a:cxn>
                  <a:cxn ang="T10">
                    <a:pos x="T4" y="T5"/>
                  </a:cxn>
                  <a:cxn ang="T11">
                    <a:pos x="T6" y="T7"/>
                  </a:cxn>
                </a:cxnLst>
                <a:rect l="T12" t="T13" r="T14" b="T15"/>
                <a:pathLst>
                  <a:path w="72" h="66">
                    <a:moveTo>
                      <a:pt x="72" y="66"/>
                    </a:moveTo>
                    <a:lnTo>
                      <a:pt x="34" y="0"/>
                    </a:lnTo>
                    <a:lnTo>
                      <a:pt x="0" y="66"/>
                    </a:lnTo>
                    <a:lnTo>
                      <a:pt x="72" y="66"/>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3" name="Freeform 63">
                <a:extLst>
                  <a:ext uri="{FF2B5EF4-FFF2-40B4-BE49-F238E27FC236}">
                    <a16:creationId xmlns:a16="http://schemas.microsoft.com/office/drawing/2014/main" id="{FE486543-286B-465E-B590-014531576708}"/>
                  </a:ext>
                </a:extLst>
              </p:cNvPr>
              <p:cNvSpPr>
                <a:spLocks/>
              </p:cNvSpPr>
              <p:nvPr/>
            </p:nvSpPr>
            <p:spPr bwMode="auto">
              <a:xfrm>
                <a:off x="1368" y="3058"/>
                <a:ext cx="203" cy="288"/>
              </a:xfrm>
              <a:custGeom>
                <a:avLst/>
                <a:gdLst>
                  <a:gd name="T0" fmla="*/ 2147483647 w 67"/>
                  <a:gd name="T1" fmla="*/ 2147483647 h 112"/>
                  <a:gd name="T2" fmla="*/ 2147483647 w 67"/>
                  <a:gd name="T3" fmla="*/ 2147483647 h 112"/>
                  <a:gd name="T4" fmla="*/ 0 w 67"/>
                  <a:gd name="T5" fmla="*/ 2147483647 h 112"/>
                  <a:gd name="T6" fmla="*/ 2147483647 w 67"/>
                  <a:gd name="T7" fmla="*/ 0 h 112"/>
                  <a:gd name="T8" fmla="*/ 2147483647 w 67"/>
                  <a:gd name="T9" fmla="*/ 2147483647 h 112"/>
                  <a:gd name="T10" fmla="*/ 0 60000 65536"/>
                  <a:gd name="T11" fmla="*/ 0 60000 65536"/>
                  <a:gd name="T12" fmla="*/ 0 60000 65536"/>
                  <a:gd name="T13" fmla="*/ 0 60000 65536"/>
                  <a:gd name="T14" fmla="*/ 0 60000 65536"/>
                  <a:gd name="T15" fmla="*/ 0 w 67"/>
                  <a:gd name="T16" fmla="*/ 0 h 112"/>
                  <a:gd name="T17" fmla="*/ 67 w 67"/>
                  <a:gd name="T18" fmla="*/ 112 h 112"/>
                </a:gdLst>
                <a:ahLst/>
                <a:cxnLst>
                  <a:cxn ang="T10">
                    <a:pos x="T0" y="T1"/>
                  </a:cxn>
                  <a:cxn ang="T11">
                    <a:pos x="T2" y="T3"/>
                  </a:cxn>
                  <a:cxn ang="T12">
                    <a:pos x="T4" y="T5"/>
                  </a:cxn>
                  <a:cxn ang="T13">
                    <a:pos x="T6" y="T7"/>
                  </a:cxn>
                  <a:cxn ang="T14">
                    <a:pos x="T8" y="T9"/>
                  </a:cxn>
                </a:cxnLst>
                <a:rect l="T15" t="T16" r="T17" b="T18"/>
                <a:pathLst>
                  <a:path w="67" h="112">
                    <a:moveTo>
                      <a:pt x="67" y="65"/>
                    </a:moveTo>
                    <a:lnTo>
                      <a:pt x="32" y="112"/>
                    </a:lnTo>
                    <a:lnTo>
                      <a:pt x="0" y="68"/>
                    </a:lnTo>
                    <a:lnTo>
                      <a:pt x="32" y="0"/>
                    </a:lnTo>
                    <a:lnTo>
                      <a:pt x="67" y="6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4" name="Freeform 64">
                <a:extLst>
                  <a:ext uri="{FF2B5EF4-FFF2-40B4-BE49-F238E27FC236}">
                    <a16:creationId xmlns:a16="http://schemas.microsoft.com/office/drawing/2014/main" id="{A1B8B7FE-807D-4FC8-BB77-048B8EEFE8C0}"/>
                  </a:ext>
                </a:extLst>
              </p:cNvPr>
              <p:cNvSpPr>
                <a:spLocks/>
              </p:cNvSpPr>
              <p:nvPr/>
            </p:nvSpPr>
            <p:spPr bwMode="auto">
              <a:xfrm>
                <a:off x="1361" y="2142"/>
                <a:ext cx="220" cy="126"/>
              </a:xfrm>
              <a:custGeom>
                <a:avLst/>
                <a:gdLst>
                  <a:gd name="T0" fmla="*/ 220 w 220"/>
                  <a:gd name="T1" fmla="*/ 10 h 126"/>
                  <a:gd name="T2" fmla="*/ 104 w 220"/>
                  <a:gd name="T3" fmla="*/ 126 h 126"/>
                  <a:gd name="T4" fmla="*/ 0 w 220"/>
                  <a:gd name="T5" fmla="*/ 18 h 126"/>
                  <a:gd name="T6" fmla="*/ 57 w 220"/>
                  <a:gd name="T7" fmla="*/ 0 h 126"/>
                  <a:gd name="T8" fmla="*/ 220 w 220"/>
                  <a:gd name="T9" fmla="*/ 10 h 126"/>
                  <a:gd name="T10" fmla="*/ 0 60000 65536"/>
                  <a:gd name="T11" fmla="*/ 0 60000 65536"/>
                  <a:gd name="T12" fmla="*/ 0 60000 65536"/>
                  <a:gd name="T13" fmla="*/ 0 60000 65536"/>
                  <a:gd name="T14" fmla="*/ 0 60000 65536"/>
                  <a:gd name="T15" fmla="*/ 0 w 220"/>
                  <a:gd name="T16" fmla="*/ 0 h 126"/>
                  <a:gd name="T17" fmla="*/ 220 w 220"/>
                  <a:gd name="T18" fmla="*/ 126 h 126"/>
                </a:gdLst>
                <a:ahLst/>
                <a:cxnLst>
                  <a:cxn ang="T10">
                    <a:pos x="T0" y="T1"/>
                  </a:cxn>
                  <a:cxn ang="T11">
                    <a:pos x="T2" y="T3"/>
                  </a:cxn>
                  <a:cxn ang="T12">
                    <a:pos x="T4" y="T5"/>
                  </a:cxn>
                  <a:cxn ang="T13">
                    <a:pos x="T6" y="T7"/>
                  </a:cxn>
                  <a:cxn ang="T14">
                    <a:pos x="T8" y="T9"/>
                  </a:cxn>
                </a:cxnLst>
                <a:rect l="T15" t="T16" r="T17" b="T18"/>
                <a:pathLst>
                  <a:path w="220" h="126">
                    <a:moveTo>
                      <a:pt x="220" y="10"/>
                    </a:moveTo>
                    <a:lnTo>
                      <a:pt x="104" y="126"/>
                    </a:lnTo>
                    <a:lnTo>
                      <a:pt x="0" y="18"/>
                    </a:lnTo>
                    <a:lnTo>
                      <a:pt x="57" y="0"/>
                    </a:lnTo>
                    <a:lnTo>
                      <a:pt x="220" y="1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5" name="Freeform 65">
                <a:extLst>
                  <a:ext uri="{FF2B5EF4-FFF2-40B4-BE49-F238E27FC236}">
                    <a16:creationId xmlns:a16="http://schemas.microsoft.com/office/drawing/2014/main" id="{C6C9F497-2962-449E-988E-B4A8B6A23731}"/>
                  </a:ext>
                </a:extLst>
              </p:cNvPr>
              <p:cNvSpPr>
                <a:spLocks/>
              </p:cNvSpPr>
              <p:nvPr/>
            </p:nvSpPr>
            <p:spPr bwMode="auto">
              <a:xfrm>
                <a:off x="1352" y="2179"/>
                <a:ext cx="229" cy="2120"/>
              </a:xfrm>
              <a:custGeom>
                <a:avLst/>
                <a:gdLst>
                  <a:gd name="T0" fmla="*/ 2147483647 w 75"/>
                  <a:gd name="T1" fmla="*/ 2147483647 h 823"/>
                  <a:gd name="T2" fmla="*/ 2147483647 w 75"/>
                  <a:gd name="T3" fmla="*/ 2147483647 h 823"/>
                  <a:gd name="T4" fmla="*/ 2147483647 w 75"/>
                  <a:gd name="T5" fmla="*/ 2147483647 h 823"/>
                  <a:gd name="T6" fmla="*/ 2147483647 w 75"/>
                  <a:gd name="T7" fmla="*/ 2147483647 h 823"/>
                  <a:gd name="T8" fmla="*/ 2147483647 w 75"/>
                  <a:gd name="T9" fmla="*/ 2147483647 h 823"/>
                  <a:gd name="T10" fmla="*/ 0 w 75"/>
                  <a:gd name="T11" fmla="*/ 2147483647 h 823"/>
                  <a:gd name="T12" fmla="*/ 2147483647 w 75"/>
                  <a:gd name="T13" fmla="*/ 2147483647 h 823"/>
                  <a:gd name="T14" fmla="*/ 2147483647 w 75"/>
                  <a:gd name="T15" fmla="*/ 2147483647 h 823"/>
                  <a:gd name="T16" fmla="*/ 2147483647 w 75"/>
                  <a:gd name="T17" fmla="*/ 2147483647 h 823"/>
                  <a:gd name="T18" fmla="*/ 2147483647 w 75"/>
                  <a:gd name="T19" fmla="*/ 2147483647 h 823"/>
                  <a:gd name="T20" fmla="*/ 2147483647 w 75"/>
                  <a:gd name="T21" fmla="*/ 2147483647 h 823"/>
                  <a:gd name="T22" fmla="*/ 2147483647 w 75"/>
                  <a:gd name="T23" fmla="*/ 2147483647 h 823"/>
                  <a:gd name="T24" fmla="*/ 2147483647 w 75"/>
                  <a:gd name="T25" fmla="*/ 2147483647 h 823"/>
                  <a:gd name="T26" fmla="*/ 2147483647 w 75"/>
                  <a:gd name="T27" fmla="*/ 2147483647 h 823"/>
                  <a:gd name="T28" fmla="*/ 2147483647 w 75"/>
                  <a:gd name="T29" fmla="*/ 2147483647 h 823"/>
                  <a:gd name="T30" fmla="*/ 2147483647 w 75"/>
                  <a:gd name="T31" fmla="*/ 2147483647 h 823"/>
                  <a:gd name="T32" fmla="*/ 2147483647 w 75"/>
                  <a:gd name="T33" fmla="*/ 2147483647 h 823"/>
                  <a:gd name="T34" fmla="*/ 2147483647 w 75"/>
                  <a:gd name="T35" fmla="*/ 2147483647 h 823"/>
                  <a:gd name="T36" fmla="*/ 2147483647 w 75"/>
                  <a:gd name="T37" fmla="*/ 0 h 823"/>
                  <a:gd name="T38" fmla="*/ 2147483647 w 75"/>
                  <a:gd name="T39" fmla="*/ 0 h 823"/>
                  <a:gd name="T40" fmla="*/ 2147483647 w 75"/>
                  <a:gd name="T41" fmla="*/ 2147483647 h 823"/>
                  <a:gd name="T42" fmla="*/ 2147483647 w 75"/>
                  <a:gd name="T43" fmla="*/ 2147483647 h 823"/>
                  <a:gd name="T44" fmla="*/ 2147483647 w 75"/>
                  <a:gd name="T45" fmla="*/ 2147483647 h 823"/>
                  <a:gd name="T46" fmla="*/ 2147483647 w 75"/>
                  <a:gd name="T47" fmla="*/ 2147483647 h 823"/>
                  <a:gd name="T48" fmla="*/ 2147483647 w 75"/>
                  <a:gd name="T49" fmla="*/ 2147483647 h 823"/>
                  <a:gd name="T50" fmla="*/ 2147483647 w 75"/>
                  <a:gd name="T51" fmla="*/ 2147483647 h 8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5"/>
                  <a:gd name="T79" fmla="*/ 0 h 823"/>
                  <a:gd name="T80" fmla="*/ 75 w 75"/>
                  <a:gd name="T81" fmla="*/ 823 h 8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5" h="823">
                    <a:moveTo>
                      <a:pt x="3" y="413"/>
                    </a:moveTo>
                    <a:lnTo>
                      <a:pt x="62" y="497"/>
                    </a:lnTo>
                    <a:lnTo>
                      <a:pt x="2" y="580"/>
                    </a:lnTo>
                    <a:lnTo>
                      <a:pt x="3" y="603"/>
                    </a:lnTo>
                    <a:lnTo>
                      <a:pt x="65" y="698"/>
                    </a:lnTo>
                    <a:lnTo>
                      <a:pt x="0" y="821"/>
                    </a:lnTo>
                    <a:lnTo>
                      <a:pt x="10" y="823"/>
                    </a:lnTo>
                    <a:lnTo>
                      <a:pt x="75" y="706"/>
                    </a:lnTo>
                    <a:lnTo>
                      <a:pt x="75" y="685"/>
                    </a:lnTo>
                    <a:lnTo>
                      <a:pt x="6" y="592"/>
                    </a:lnTo>
                    <a:lnTo>
                      <a:pt x="75" y="503"/>
                    </a:lnTo>
                    <a:lnTo>
                      <a:pt x="75" y="493"/>
                    </a:lnTo>
                    <a:lnTo>
                      <a:pt x="11" y="409"/>
                    </a:lnTo>
                    <a:lnTo>
                      <a:pt x="75" y="292"/>
                    </a:lnTo>
                    <a:lnTo>
                      <a:pt x="75" y="272"/>
                    </a:lnTo>
                    <a:lnTo>
                      <a:pt x="6" y="179"/>
                    </a:lnTo>
                    <a:lnTo>
                      <a:pt x="75" y="90"/>
                    </a:lnTo>
                    <a:lnTo>
                      <a:pt x="75" y="79"/>
                    </a:lnTo>
                    <a:lnTo>
                      <a:pt x="18" y="0"/>
                    </a:lnTo>
                    <a:lnTo>
                      <a:pt x="3" y="0"/>
                    </a:lnTo>
                    <a:lnTo>
                      <a:pt x="62" y="84"/>
                    </a:lnTo>
                    <a:lnTo>
                      <a:pt x="2" y="166"/>
                    </a:lnTo>
                    <a:lnTo>
                      <a:pt x="3" y="190"/>
                    </a:lnTo>
                    <a:lnTo>
                      <a:pt x="65" y="285"/>
                    </a:lnTo>
                    <a:lnTo>
                      <a:pt x="3" y="397"/>
                    </a:lnTo>
                    <a:lnTo>
                      <a:pt x="3" y="413"/>
                    </a:lnTo>
                    <a:close/>
                  </a:path>
                </a:pathLst>
              </a:custGeom>
              <a:solidFill>
                <a:srgbClr val="EA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6" name="Freeform 66">
                <a:extLst>
                  <a:ext uri="{FF2B5EF4-FFF2-40B4-BE49-F238E27FC236}">
                    <a16:creationId xmlns:a16="http://schemas.microsoft.com/office/drawing/2014/main" id="{F1492960-8A04-4E93-BB24-E2F98F2A0E14}"/>
                  </a:ext>
                </a:extLst>
              </p:cNvPr>
              <p:cNvSpPr>
                <a:spLocks noEditPoints="1"/>
              </p:cNvSpPr>
              <p:nvPr/>
            </p:nvSpPr>
            <p:spPr bwMode="auto">
              <a:xfrm>
                <a:off x="1334" y="2167"/>
                <a:ext cx="256" cy="2142"/>
              </a:xfrm>
              <a:custGeom>
                <a:avLst/>
                <a:gdLst>
                  <a:gd name="T0" fmla="*/ 2147483647 w 84"/>
                  <a:gd name="T1" fmla="*/ 2147483647 h 832"/>
                  <a:gd name="T2" fmla="*/ 2147483647 w 84"/>
                  <a:gd name="T3" fmla="*/ 2147483647 h 832"/>
                  <a:gd name="T4" fmla="*/ 2147483647 w 84"/>
                  <a:gd name="T5" fmla="*/ 2147483647 h 832"/>
                  <a:gd name="T6" fmla="*/ 2147483647 w 84"/>
                  <a:gd name="T7" fmla="*/ 2147483647 h 832"/>
                  <a:gd name="T8" fmla="*/ 2147483647 w 84"/>
                  <a:gd name="T9" fmla="*/ 2147483647 h 832"/>
                  <a:gd name="T10" fmla="*/ 2147483647 w 84"/>
                  <a:gd name="T11" fmla="*/ 2147483647 h 832"/>
                  <a:gd name="T12" fmla="*/ 2147483647 w 84"/>
                  <a:gd name="T13" fmla="*/ 2147483647 h 832"/>
                  <a:gd name="T14" fmla="*/ 2147483647 w 84"/>
                  <a:gd name="T15" fmla="*/ 2147483647 h 832"/>
                  <a:gd name="T16" fmla="*/ 2147483647 w 84"/>
                  <a:gd name="T17" fmla="*/ 2147483647 h 832"/>
                  <a:gd name="T18" fmla="*/ 2147483647 w 84"/>
                  <a:gd name="T19" fmla="*/ 2147483647 h 832"/>
                  <a:gd name="T20" fmla="*/ 2147483647 w 84"/>
                  <a:gd name="T21" fmla="*/ 2147483647 h 832"/>
                  <a:gd name="T22" fmla="*/ 2147483647 w 84"/>
                  <a:gd name="T23" fmla="*/ 2147483647 h 832"/>
                  <a:gd name="T24" fmla="*/ 2147483647 w 84"/>
                  <a:gd name="T25" fmla="*/ 2147483647 h 832"/>
                  <a:gd name="T26" fmla="*/ 2147483647 w 84"/>
                  <a:gd name="T27" fmla="*/ 2147483647 h 832"/>
                  <a:gd name="T28" fmla="*/ 2147483647 w 84"/>
                  <a:gd name="T29" fmla="*/ 2147483647 h 832"/>
                  <a:gd name="T30" fmla="*/ 2147483647 w 84"/>
                  <a:gd name="T31" fmla="*/ 2147483647 h 832"/>
                  <a:gd name="T32" fmla="*/ 2147483647 w 84"/>
                  <a:gd name="T33" fmla="*/ 2147483647 h 832"/>
                  <a:gd name="T34" fmla="*/ 2147483647 w 84"/>
                  <a:gd name="T35" fmla="*/ 2147483647 h 832"/>
                  <a:gd name="T36" fmla="*/ 2147483647 w 84"/>
                  <a:gd name="T37" fmla="*/ 2147483647 h 832"/>
                  <a:gd name="T38" fmla="*/ 2147483647 w 84"/>
                  <a:gd name="T39" fmla="*/ 2147483647 h 832"/>
                  <a:gd name="T40" fmla="*/ 2147483647 w 84"/>
                  <a:gd name="T41" fmla="*/ 2147483647 h 832"/>
                  <a:gd name="T42" fmla="*/ 2147483647 w 84"/>
                  <a:gd name="T43" fmla="*/ 2147483647 h 832"/>
                  <a:gd name="T44" fmla="*/ 2147483647 w 84"/>
                  <a:gd name="T45" fmla="*/ 2147483647 h 832"/>
                  <a:gd name="T46" fmla="*/ 2147483647 w 84"/>
                  <a:gd name="T47" fmla="*/ 2147483647 h 832"/>
                  <a:gd name="T48" fmla="*/ 2147483647 w 84"/>
                  <a:gd name="T49" fmla="*/ 2147483647 h 832"/>
                  <a:gd name="T50" fmla="*/ 2147483647 w 84"/>
                  <a:gd name="T51" fmla="*/ 2147483647 h 832"/>
                  <a:gd name="T52" fmla="*/ 2147483647 w 84"/>
                  <a:gd name="T53" fmla="*/ 2147483647 h 832"/>
                  <a:gd name="T54" fmla="*/ 2147483647 w 84"/>
                  <a:gd name="T55" fmla="*/ 2147483647 h 832"/>
                  <a:gd name="T56" fmla="*/ 2147483647 w 84"/>
                  <a:gd name="T57" fmla="*/ 2147483647 h 832"/>
                  <a:gd name="T58" fmla="*/ 2147483647 w 84"/>
                  <a:gd name="T59" fmla="*/ 2147483647 h 832"/>
                  <a:gd name="T60" fmla="*/ 2147483647 w 84"/>
                  <a:gd name="T61" fmla="*/ 2147483647 h 832"/>
                  <a:gd name="T62" fmla="*/ 2147483647 w 84"/>
                  <a:gd name="T63" fmla="*/ 2147483647 h 832"/>
                  <a:gd name="T64" fmla="*/ 2147483647 w 84"/>
                  <a:gd name="T65" fmla="*/ 2147483647 h 832"/>
                  <a:gd name="T66" fmla="*/ 2147483647 w 84"/>
                  <a:gd name="T67" fmla="*/ 2147483647 h 832"/>
                  <a:gd name="T68" fmla="*/ 2147483647 w 84"/>
                  <a:gd name="T69" fmla="*/ 2147483647 h 832"/>
                  <a:gd name="T70" fmla="*/ 2147483647 w 84"/>
                  <a:gd name="T71" fmla="*/ 2147483647 h 832"/>
                  <a:gd name="T72" fmla="*/ 2147483647 w 84"/>
                  <a:gd name="T73" fmla="*/ 2147483647 h 832"/>
                  <a:gd name="T74" fmla="*/ 2147483647 w 84"/>
                  <a:gd name="T75" fmla="*/ 2147483647 h 832"/>
                  <a:gd name="T76" fmla="*/ 2147483647 w 84"/>
                  <a:gd name="T77" fmla="*/ 2147483647 h 832"/>
                  <a:gd name="T78" fmla="*/ 2147483647 w 84"/>
                  <a:gd name="T79" fmla="*/ 2147483647 h 832"/>
                  <a:gd name="T80" fmla="*/ 2147483647 w 84"/>
                  <a:gd name="T81" fmla="*/ 2147483647 h 832"/>
                  <a:gd name="T82" fmla="*/ 2147483647 w 84"/>
                  <a:gd name="T83" fmla="*/ 2147483647 h 832"/>
                  <a:gd name="T84" fmla="*/ 2147483647 w 84"/>
                  <a:gd name="T85" fmla="*/ 2147483647 h 832"/>
                  <a:gd name="T86" fmla="*/ 2147483647 w 84"/>
                  <a:gd name="T87" fmla="*/ 0 h 832"/>
                  <a:gd name="T88" fmla="*/ 2147483647 w 84"/>
                  <a:gd name="T89" fmla="*/ 0 h 832"/>
                  <a:gd name="T90" fmla="*/ 2147483647 w 84"/>
                  <a:gd name="T91" fmla="*/ 0 h 832"/>
                  <a:gd name="T92" fmla="*/ 2147483647 w 84"/>
                  <a:gd name="T93" fmla="*/ 2147483647 h 832"/>
                  <a:gd name="T94" fmla="*/ 2147483647 w 84"/>
                  <a:gd name="T95" fmla="*/ 2147483647 h 832"/>
                  <a:gd name="T96" fmla="*/ 2147483647 w 84"/>
                  <a:gd name="T97" fmla="*/ 2147483647 h 832"/>
                  <a:gd name="T98" fmla="*/ 2147483647 w 84"/>
                  <a:gd name="T99" fmla="*/ 2147483647 h 832"/>
                  <a:gd name="T100" fmla="*/ 2147483647 w 84"/>
                  <a:gd name="T101" fmla="*/ 2147483647 h 832"/>
                  <a:gd name="T102" fmla="*/ 2147483647 w 84"/>
                  <a:gd name="T103" fmla="*/ 2147483647 h 832"/>
                  <a:gd name="T104" fmla="*/ 2147483647 w 84"/>
                  <a:gd name="T105" fmla="*/ 2147483647 h 832"/>
                  <a:gd name="T106" fmla="*/ 2147483647 w 84"/>
                  <a:gd name="T107" fmla="*/ 2147483647 h 832"/>
                  <a:gd name="T108" fmla="*/ 2147483647 w 84"/>
                  <a:gd name="T109" fmla="*/ 2147483647 h 832"/>
                  <a:gd name="T110" fmla="*/ 2147483647 w 84"/>
                  <a:gd name="T111" fmla="*/ 2147483647 h 832"/>
                  <a:gd name="T112" fmla="*/ 2147483647 w 84"/>
                  <a:gd name="T113" fmla="*/ 2147483647 h 832"/>
                  <a:gd name="T114" fmla="*/ 2147483647 w 84"/>
                  <a:gd name="T115" fmla="*/ 2147483647 h 832"/>
                  <a:gd name="T116" fmla="*/ 2147483647 w 84"/>
                  <a:gd name="T117" fmla="*/ 2147483647 h 832"/>
                  <a:gd name="T118" fmla="*/ 2147483647 w 84"/>
                  <a:gd name="T119" fmla="*/ 2147483647 h 832"/>
                  <a:gd name="T120" fmla="*/ 2147483647 w 84"/>
                  <a:gd name="T121" fmla="*/ 2147483647 h 832"/>
                  <a:gd name="T122" fmla="*/ 2147483647 w 84"/>
                  <a:gd name="T123" fmla="*/ 2147483647 h 8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32"/>
                  <a:gd name="T188" fmla="*/ 84 w 84"/>
                  <a:gd name="T189" fmla="*/ 832 h 83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32">
                    <a:moveTo>
                      <a:pt x="11" y="414"/>
                    </a:moveTo>
                    <a:lnTo>
                      <a:pt x="70" y="499"/>
                    </a:lnTo>
                    <a:lnTo>
                      <a:pt x="66" y="506"/>
                    </a:lnTo>
                    <a:lnTo>
                      <a:pt x="7" y="421"/>
                    </a:lnTo>
                    <a:lnTo>
                      <a:pt x="11" y="414"/>
                    </a:lnTo>
                    <a:close/>
                    <a:moveTo>
                      <a:pt x="70" y="499"/>
                    </a:moveTo>
                    <a:lnTo>
                      <a:pt x="73" y="502"/>
                    </a:lnTo>
                    <a:lnTo>
                      <a:pt x="70" y="506"/>
                    </a:lnTo>
                    <a:lnTo>
                      <a:pt x="68" y="502"/>
                    </a:lnTo>
                    <a:lnTo>
                      <a:pt x="70" y="499"/>
                    </a:lnTo>
                    <a:close/>
                    <a:moveTo>
                      <a:pt x="70" y="506"/>
                    </a:moveTo>
                    <a:lnTo>
                      <a:pt x="10" y="588"/>
                    </a:lnTo>
                    <a:lnTo>
                      <a:pt x="6" y="581"/>
                    </a:lnTo>
                    <a:lnTo>
                      <a:pt x="66" y="498"/>
                    </a:lnTo>
                    <a:lnTo>
                      <a:pt x="70" y="506"/>
                    </a:lnTo>
                    <a:close/>
                    <a:moveTo>
                      <a:pt x="5" y="585"/>
                    </a:moveTo>
                    <a:lnTo>
                      <a:pt x="5" y="583"/>
                    </a:lnTo>
                    <a:lnTo>
                      <a:pt x="6" y="581"/>
                    </a:lnTo>
                    <a:lnTo>
                      <a:pt x="8" y="585"/>
                    </a:lnTo>
                    <a:lnTo>
                      <a:pt x="5" y="585"/>
                    </a:lnTo>
                    <a:close/>
                    <a:moveTo>
                      <a:pt x="11" y="585"/>
                    </a:moveTo>
                    <a:lnTo>
                      <a:pt x="11" y="608"/>
                    </a:lnTo>
                    <a:lnTo>
                      <a:pt x="6" y="608"/>
                    </a:lnTo>
                    <a:lnTo>
                      <a:pt x="5" y="585"/>
                    </a:lnTo>
                    <a:lnTo>
                      <a:pt x="11" y="585"/>
                    </a:lnTo>
                    <a:close/>
                    <a:moveTo>
                      <a:pt x="7" y="611"/>
                    </a:moveTo>
                    <a:lnTo>
                      <a:pt x="6" y="610"/>
                    </a:lnTo>
                    <a:lnTo>
                      <a:pt x="6" y="608"/>
                    </a:lnTo>
                    <a:lnTo>
                      <a:pt x="9" y="608"/>
                    </a:lnTo>
                    <a:lnTo>
                      <a:pt x="7" y="611"/>
                    </a:lnTo>
                    <a:close/>
                    <a:moveTo>
                      <a:pt x="11" y="604"/>
                    </a:moveTo>
                    <a:lnTo>
                      <a:pt x="73" y="700"/>
                    </a:lnTo>
                    <a:lnTo>
                      <a:pt x="69" y="706"/>
                    </a:lnTo>
                    <a:lnTo>
                      <a:pt x="7" y="611"/>
                    </a:lnTo>
                    <a:lnTo>
                      <a:pt x="11" y="604"/>
                    </a:lnTo>
                    <a:close/>
                    <a:moveTo>
                      <a:pt x="73" y="700"/>
                    </a:moveTo>
                    <a:lnTo>
                      <a:pt x="75" y="703"/>
                    </a:lnTo>
                    <a:lnTo>
                      <a:pt x="73" y="706"/>
                    </a:lnTo>
                    <a:lnTo>
                      <a:pt x="71" y="703"/>
                    </a:lnTo>
                    <a:lnTo>
                      <a:pt x="73" y="700"/>
                    </a:lnTo>
                    <a:close/>
                    <a:moveTo>
                      <a:pt x="73" y="706"/>
                    </a:moveTo>
                    <a:lnTo>
                      <a:pt x="9" y="829"/>
                    </a:lnTo>
                    <a:lnTo>
                      <a:pt x="4" y="823"/>
                    </a:lnTo>
                    <a:lnTo>
                      <a:pt x="69" y="700"/>
                    </a:lnTo>
                    <a:lnTo>
                      <a:pt x="73" y="706"/>
                    </a:lnTo>
                    <a:close/>
                    <a:moveTo>
                      <a:pt x="6" y="831"/>
                    </a:moveTo>
                    <a:lnTo>
                      <a:pt x="0" y="830"/>
                    </a:lnTo>
                    <a:lnTo>
                      <a:pt x="4" y="823"/>
                    </a:lnTo>
                    <a:lnTo>
                      <a:pt x="6" y="826"/>
                    </a:lnTo>
                    <a:lnTo>
                      <a:pt x="6" y="831"/>
                    </a:lnTo>
                    <a:close/>
                    <a:moveTo>
                      <a:pt x="7" y="822"/>
                    </a:moveTo>
                    <a:lnTo>
                      <a:pt x="17" y="823"/>
                    </a:lnTo>
                    <a:lnTo>
                      <a:pt x="16" y="832"/>
                    </a:lnTo>
                    <a:lnTo>
                      <a:pt x="6" y="831"/>
                    </a:lnTo>
                    <a:lnTo>
                      <a:pt x="7" y="822"/>
                    </a:lnTo>
                    <a:close/>
                    <a:moveTo>
                      <a:pt x="19" y="831"/>
                    </a:moveTo>
                    <a:lnTo>
                      <a:pt x="18" y="832"/>
                    </a:lnTo>
                    <a:lnTo>
                      <a:pt x="16" y="832"/>
                    </a:lnTo>
                    <a:lnTo>
                      <a:pt x="16" y="828"/>
                    </a:lnTo>
                    <a:lnTo>
                      <a:pt x="19" y="831"/>
                    </a:lnTo>
                    <a:close/>
                    <a:moveTo>
                      <a:pt x="14" y="824"/>
                    </a:moveTo>
                    <a:lnTo>
                      <a:pt x="78" y="707"/>
                    </a:lnTo>
                    <a:lnTo>
                      <a:pt x="83" y="714"/>
                    </a:lnTo>
                    <a:lnTo>
                      <a:pt x="19" y="831"/>
                    </a:lnTo>
                    <a:lnTo>
                      <a:pt x="14" y="824"/>
                    </a:lnTo>
                    <a:close/>
                    <a:moveTo>
                      <a:pt x="83" y="711"/>
                    </a:moveTo>
                    <a:lnTo>
                      <a:pt x="83" y="712"/>
                    </a:lnTo>
                    <a:lnTo>
                      <a:pt x="83" y="714"/>
                    </a:lnTo>
                    <a:lnTo>
                      <a:pt x="81" y="711"/>
                    </a:lnTo>
                    <a:lnTo>
                      <a:pt x="83" y="711"/>
                    </a:lnTo>
                    <a:close/>
                    <a:moveTo>
                      <a:pt x="78" y="711"/>
                    </a:moveTo>
                    <a:lnTo>
                      <a:pt x="78" y="690"/>
                    </a:lnTo>
                    <a:lnTo>
                      <a:pt x="83" y="690"/>
                    </a:lnTo>
                    <a:lnTo>
                      <a:pt x="83" y="711"/>
                    </a:lnTo>
                    <a:lnTo>
                      <a:pt x="78" y="711"/>
                    </a:lnTo>
                    <a:close/>
                    <a:moveTo>
                      <a:pt x="82" y="686"/>
                    </a:moveTo>
                    <a:lnTo>
                      <a:pt x="83" y="688"/>
                    </a:lnTo>
                    <a:lnTo>
                      <a:pt x="83" y="690"/>
                    </a:lnTo>
                    <a:lnTo>
                      <a:pt x="81" y="690"/>
                    </a:lnTo>
                    <a:lnTo>
                      <a:pt x="82" y="686"/>
                    </a:lnTo>
                    <a:close/>
                    <a:moveTo>
                      <a:pt x="79" y="694"/>
                    </a:moveTo>
                    <a:lnTo>
                      <a:pt x="10" y="601"/>
                    </a:lnTo>
                    <a:lnTo>
                      <a:pt x="14" y="593"/>
                    </a:lnTo>
                    <a:lnTo>
                      <a:pt x="82" y="686"/>
                    </a:lnTo>
                    <a:lnTo>
                      <a:pt x="79" y="694"/>
                    </a:lnTo>
                    <a:close/>
                    <a:moveTo>
                      <a:pt x="10" y="601"/>
                    </a:moveTo>
                    <a:lnTo>
                      <a:pt x="7" y="597"/>
                    </a:lnTo>
                    <a:lnTo>
                      <a:pt x="10" y="593"/>
                    </a:lnTo>
                    <a:lnTo>
                      <a:pt x="12" y="597"/>
                    </a:lnTo>
                    <a:lnTo>
                      <a:pt x="10" y="601"/>
                    </a:lnTo>
                    <a:close/>
                    <a:moveTo>
                      <a:pt x="10" y="593"/>
                    </a:moveTo>
                    <a:lnTo>
                      <a:pt x="79" y="505"/>
                    </a:lnTo>
                    <a:lnTo>
                      <a:pt x="83" y="512"/>
                    </a:lnTo>
                    <a:lnTo>
                      <a:pt x="14" y="601"/>
                    </a:lnTo>
                    <a:lnTo>
                      <a:pt x="10" y="593"/>
                    </a:lnTo>
                    <a:close/>
                    <a:moveTo>
                      <a:pt x="84" y="508"/>
                    </a:moveTo>
                    <a:lnTo>
                      <a:pt x="84" y="511"/>
                    </a:lnTo>
                    <a:lnTo>
                      <a:pt x="83" y="512"/>
                    </a:lnTo>
                    <a:lnTo>
                      <a:pt x="81" y="508"/>
                    </a:lnTo>
                    <a:lnTo>
                      <a:pt x="84" y="508"/>
                    </a:lnTo>
                    <a:close/>
                    <a:moveTo>
                      <a:pt x="78" y="509"/>
                    </a:moveTo>
                    <a:lnTo>
                      <a:pt x="78" y="498"/>
                    </a:lnTo>
                    <a:lnTo>
                      <a:pt x="83" y="497"/>
                    </a:lnTo>
                    <a:lnTo>
                      <a:pt x="84" y="508"/>
                    </a:lnTo>
                    <a:lnTo>
                      <a:pt x="78" y="509"/>
                    </a:lnTo>
                    <a:close/>
                    <a:moveTo>
                      <a:pt x="82" y="494"/>
                    </a:moveTo>
                    <a:lnTo>
                      <a:pt x="83" y="495"/>
                    </a:lnTo>
                    <a:lnTo>
                      <a:pt x="83" y="497"/>
                    </a:lnTo>
                    <a:lnTo>
                      <a:pt x="81" y="498"/>
                    </a:lnTo>
                    <a:lnTo>
                      <a:pt x="82" y="494"/>
                    </a:lnTo>
                    <a:close/>
                    <a:moveTo>
                      <a:pt x="79" y="501"/>
                    </a:moveTo>
                    <a:lnTo>
                      <a:pt x="16" y="418"/>
                    </a:lnTo>
                    <a:lnTo>
                      <a:pt x="19" y="410"/>
                    </a:lnTo>
                    <a:lnTo>
                      <a:pt x="82" y="494"/>
                    </a:lnTo>
                    <a:lnTo>
                      <a:pt x="79" y="501"/>
                    </a:lnTo>
                    <a:close/>
                    <a:moveTo>
                      <a:pt x="16" y="418"/>
                    </a:moveTo>
                    <a:lnTo>
                      <a:pt x="13" y="414"/>
                    </a:lnTo>
                    <a:lnTo>
                      <a:pt x="15" y="411"/>
                    </a:lnTo>
                    <a:lnTo>
                      <a:pt x="17" y="414"/>
                    </a:lnTo>
                    <a:lnTo>
                      <a:pt x="16" y="418"/>
                    </a:lnTo>
                    <a:close/>
                    <a:moveTo>
                      <a:pt x="15" y="411"/>
                    </a:moveTo>
                    <a:lnTo>
                      <a:pt x="78" y="294"/>
                    </a:lnTo>
                    <a:lnTo>
                      <a:pt x="83" y="300"/>
                    </a:lnTo>
                    <a:lnTo>
                      <a:pt x="20" y="417"/>
                    </a:lnTo>
                    <a:lnTo>
                      <a:pt x="15" y="411"/>
                    </a:lnTo>
                    <a:close/>
                    <a:moveTo>
                      <a:pt x="83" y="297"/>
                    </a:moveTo>
                    <a:lnTo>
                      <a:pt x="83" y="299"/>
                    </a:lnTo>
                    <a:lnTo>
                      <a:pt x="83" y="300"/>
                    </a:lnTo>
                    <a:lnTo>
                      <a:pt x="81" y="297"/>
                    </a:lnTo>
                    <a:lnTo>
                      <a:pt x="83" y="297"/>
                    </a:lnTo>
                    <a:close/>
                    <a:moveTo>
                      <a:pt x="78" y="297"/>
                    </a:moveTo>
                    <a:lnTo>
                      <a:pt x="78" y="277"/>
                    </a:lnTo>
                    <a:lnTo>
                      <a:pt x="83" y="277"/>
                    </a:lnTo>
                    <a:lnTo>
                      <a:pt x="83" y="297"/>
                    </a:lnTo>
                    <a:lnTo>
                      <a:pt x="78" y="297"/>
                    </a:lnTo>
                    <a:close/>
                    <a:moveTo>
                      <a:pt x="82" y="273"/>
                    </a:moveTo>
                    <a:lnTo>
                      <a:pt x="83" y="274"/>
                    </a:lnTo>
                    <a:lnTo>
                      <a:pt x="83" y="277"/>
                    </a:lnTo>
                    <a:lnTo>
                      <a:pt x="81" y="277"/>
                    </a:lnTo>
                    <a:lnTo>
                      <a:pt x="82" y="273"/>
                    </a:lnTo>
                    <a:close/>
                    <a:moveTo>
                      <a:pt x="79" y="280"/>
                    </a:moveTo>
                    <a:lnTo>
                      <a:pt x="10" y="187"/>
                    </a:lnTo>
                    <a:lnTo>
                      <a:pt x="14" y="180"/>
                    </a:lnTo>
                    <a:lnTo>
                      <a:pt x="82" y="273"/>
                    </a:lnTo>
                    <a:lnTo>
                      <a:pt x="79" y="280"/>
                    </a:lnTo>
                    <a:close/>
                    <a:moveTo>
                      <a:pt x="10" y="187"/>
                    </a:moveTo>
                    <a:lnTo>
                      <a:pt x="7" y="184"/>
                    </a:lnTo>
                    <a:lnTo>
                      <a:pt x="10" y="180"/>
                    </a:lnTo>
                    <a:lnTo>
                      <a:pt x="12" y="184"/>
                    </a:lnTo>
                    <a:lnTo>
                      <a:pt x="10" y="187"/>
                    </a:lnTo>
                    <a:close/>
                    <a:moveTo>
                      <a:pt x="10" y="180"/>
                    </a:moveTo>
                    <a:lnTo>
                      <a:pt x="79" y="91"/>
                    </a:lnTo>
                    <a:lnTo>
                      <a:pt x="83" y="99"/>
                    </a:lnTo>
                    <a:lnTo>
                      <a:pt x="14" y="187"/>
                    </a:lnTo>
                    <a:lnTo>
                      <a:pt x="10" y="180"/>
                    </a:lnTo>
                    <a:close/>
                    <a:moveTo>
                      <a:pt x="84" y="95"/>
                    </a:moveTo>
                    <a:lnTo>
                      <a:pt x="84" y="97"/>
                    </a:lnTo>
                    <a:lnTo>
                      <a:pt x="83" y="99"/>
                    </a:lnTo>
                    <a:lnTo>
                      <a:pt x="81" y="95"/>
                    </a:lnTo>
                    <a:lnTo>
                      <a:pt x="84" y="95"/>
                    </a:lnTo>
                    <a:close/>
                    <a:moveTo>
                      <a:pt x="78" y="95"/>
                    </a:moveTo>
                    <a:lnTo>
                      <a:pt x="78" y="85"/>
                    </a:lnTo>
                    <a:lnTo>
                      <a:pt x="83" y="84"/>
                    </a:lnTo>
                    <a:lnTo>
                      <a:pt x="84" y="95"/>
                    </a:lnTo>
                    <a:lnTo>
                      <a:pt x="78" y="95"/>
                    </a:lnTo>
                    <a:close/>
                    <a:moveTo>
                      <a:pt x="83" y="81"/>
                    </a:moveTo>
                    <a:lnTo>
                      <a:pt x="83" y="82"/>
                    </a:lnTo>
                    <a:lnTo>
                      <a:pt x="83" y="84"/>
                    </a:lnTo>
                    <a:lnTo>
                      <a:pt x="81" y="84"/>
                    </a:lnTo>
                    <a:lnTo>
                      <a:pt x="83" y="81"/>
                    </a:lnTo>
                    <a:close/>
                    <a:moveTo>
                      <a:pt x="79" y="88"/>
                    </a:moveTo>
                    <a:lnTo>
                      <a:pt x="22" y="8"/>
                    </a:lnTo>
                    <a:lnTo>
                      <a:pt x="26" y="1"/>
                    </a:lnTo>
                    <a:lnTo>
                      <a:pt x="83" y="81"/>
                    </a:lnTo>
                    <a:lnTo>
                      <a:pt x="79" y="88"/>
                    </a:lnTo>
                    <a:close/>
                    <a:moveTo>
                      <a:pt x="24" y="0"/>
                    </a:moveTo>
                    <a:lnTo>
                      <a:pt x="25" y="0"/>
                    </a:lnTo>
                    <a:lnTo>
                      <a:pt x="26" y="1"/>
                    </a:lnTo>
                    <a:lnTo>
                      <a:pt x="24" y="5"/>
                    </a:lnTo>
                    <a:lnTo>
                      <a:pt x="24" y="0"/>
                    </a:lnTo>
                    <a:close/>
                    <a:moveTo>
                      <a:pt x="24" y="9"/>
                    </a:moveTo>
                    <a:lnTo>
                      <a:pt x="9" y="10"/>
                    </a:lnTo>
                    <a:lnTo>
                      <a:pt x="8" y="1"/>
                    </a:lnTo>
                    <a:lnTo>
                      <a:pt x="24" y="0"/>
                    </a:lnTo>
                    <a:lnTo>
                      <a:pt x="24" y="9"/>
                    </a:lnTo>
                    <a:close/>
                    <a:moveTo>
                      <a:pt x="7" y="9"/>
                    </a:moveTo>
                    <a:lnTo>
                      <a:pt x="1" y="1"/>
                    </a:lnTo>
                    <a:lnTo>
                      <a:pt x="8" y="1"/>
                    </a:lnTo>
                    <a:lnTo>
                      <a:pt x="9" y="5"/>
                    </a:lnTo>
                    <a:lnTo>
                      <a:pt x="7" y="9"/>
                    </a:lnTo>
                    <a:close/>
                    <a:moveTo>
                      <a:pt x="10" y="2"/>
                    </a:moveTo>
                    <a:lnTo>
                      <a:pt x="70" y="85"/>
                    </a:lnTo>
                    <a:lnTo>
                      <a:pt x="66" y="92"/>
                    </a:lnTo>
                    <a:lnTo>
                      <a:pt x="7" y="9"/>
                    </a:lnTo>
                    <a:lnTo>
                      <a:pt x="10" y="2"/>
                    </a:lnTo>
                    <a:close/>
                    <a:moveTo>
                      <a:pt x="70" y="85"/>
                    </a:moveTo>
                    <a:lnTo>
                      <a:pt x="73" y="89"/>
                    </a:lnTo>
                    <a:lnTo>
                      <a:pt x="70" y="92"/>
                    </a:lnTo>
                    <a:lnTo>
                      <a:pt x="68" y="89"/>
                    </a:lnTo>
                    <a:lnTo>
                      <a:pt x="70" y="85"/>
                    </a:lnTo>
                    <a:close/>
                    <a:moveTo>
                      <a:pt x="70" y="92"/>
                    </a:moveTo>
                    <a:lnTo>
                      <a:pt x="10" y="175"/>
                    </a:lnTo>
                    <a:lnTo>
                      <a:pt x="6" y="168"/>
                    </a:lnTo>
                    <a:lnTo>
                      <a:pt x="66" y="85"/>
                    </a:lnTo>
                    <a:lnTo>
                      <a:pt x="70" y="92"/>
                    </a:lnTo>
                    <a:close/>
                    <a:moveTo>
                      <a:pt x="5" y="171"/>
                    </a:moveTo>
                    <a:lnTo>
                      <a:pt x="5" y="169"/>
                    </a:lnTo>
                    <a:lnTo>
                      <a:pt x="6" y="168"/>
                    </a:lnTo>
                    <a:lnTo>
                      <a:pt x="8" y="171"/>
                    </a:lnTo>
                    <a:lnTo>
                      <a:pt x="5" y="171"/>
                    </a:lnTo>
                    <a:close/>
                    <a:moveTo>
                      <a:pt x="11" y="171"/>
                    </a:moveTo>
                    <a:lnTo>
                      <a:pt x="11" y="194"/>
                    </a:lnTo>
                    <a:lnTo>
                      <a:pt x="6" y="195"/>
                    </a:lnTo>
                    <a:lnTo>
                      <a:pt x="5" y="171"/>
                    </a:lnTo>
                    <a:lnTo>
                      <a:pt x="11" y="171"/>
                    </a:lnTo>
                    <a:close/>
                    <a:moveTo>
                      <a:pt x="7" y="198"/>
                    </a:moveTo>
                    <a:lnTo>
                      <a:pt x="6" y="197"/>
                    </a:lnTo>
                    <a:lnTo>
                      <a:pt x="6" y="195"/>
                    </a:lnTo>
                    <a:lnTo>
                      <a:pt x="9" y="195"/>
                    </a:lnTo>
                    <a:lnTo>
                      <a:pt x="7" y="198"/>
                    </a:lnTo>
                    <a:close/>
                    <a:moveTo>
                      <a:pt x="11" y="191"/>
                    </a:moveTo>
                    <a:lnTo>
                      <a:pt x="73" y="286"/>
                    </a:lnTo>
                    <a:lnTo>
                      <a:pt x="69" y="293"/>
                    </a:lnTo>
                    <a:lnTo>
                      <a:pt x="7" y="198"/>
                    </a:lnTo>
                    <a:lnTo>
                      <a:pt x="11" y="191"/>
                    </a:lnTo>
                    <a:close/>
                    <a:moveTo>
                      <a:pt x="73" y="286"/>
                    </a:moveTo>
                    <a:lnTo>
                      <a:pt x="75" y="289"/>
                    </a:lnTo>
                    <a:lnTo>
                      <a:pt x="73" y="293"/>
                    </a:lnTo>
                    <a:lnTo>
                      <a:pt x="71" y="290"/>
                    </a:lnTo>
                    <a:lnTo>
                      <a:pt x="73" y="286"/>
                    </a:lnTo>
                    <a:close/>
                    <a:moveTo>
                      <a:pt x="73" y="293"/>
                    </a:moveTo>
                    <a:lnTo>
                      <a:pt x="11" y="405"/>
                    </a:lnTo>
                    <a:lnTo>
                      <a:pt x="7" y="399"/>
                    </a:lnTo>
                    <a:lnTo>
                      <a:pt x="69" y="287"/>
                    </a:lnTo>
                    <a:lnTo>
                      <a:pt x="73" y="293"/>
                    </a:lnTo>
                    <a:close/>
                    <a:moveTo>
                      <a:pt x="6" y="402"/>
                    </a:moveTo>
                    <a:lnTo>
                      <a:pt x="6" y="400"/>
                    </a:lnTo>
                    <a:lnTo>
                      <a:pt x="7" y="399"/>
                    </a:lnTo>
                    <a:lnTo>
                      <a:pt x="9" y="402"/>
                    </a:lnTo>
                    <a:lnTo>
                      <a:pt x="6" y="402"/>
                    </a:lnTo>
                    <a:close/>
                    <a:moveTo>
                      <a:pt x="12" y="402"/>
                    </a:moveTo>
                    <a:lnTo>
                      <a:pt x="12" y="418"/>
                    </a:lnTo>
                    <a:lnTo>
                      <a:pt x="6" y="418"/>
                    </a:lnTo>
                    <a:lnTo>
                      <a:pt x="6" y="402"/>
                    </a:lnTo>
                    <a:lnTo>
                      <a:pt x="12" y="402"/>
                    </a:lnTo>
                    <a:close/>
                    <a:moveTo>
                      <a:pt x="7" y="421"/>
                    </a:moveTo>
                    <a:lnTo>
                      <a:pt x="6" y="420"/>
                    </a:lnTo>
                    <a:lnTo>
                      <a:pt x="6" y="418"/>
                    </a:lnTo>
                    <a:lnTo>
                      <a:pt x="9" y="418"/>
                    </a:lnTo>
                    <a:lnTo>
                      <a:pt x="7" y="421"/>
                    </a:lnTo>
                    <a:close/>
                  </a:path>
                </a:pathLst>
              </a:custGeom>
              <a:solidFill>
                <a:srgbClr val="003D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7" name="Freeform 67">
                <a:extLst>
                  <a:ext uri="{FF2B5EF4-FFF2-40B4-BE49-F238E27FC236}">
                    <a16:creationId xmlns:a16="http://schemas.microsoft.com/office/drawing/2014/main" id="{1D9576B9-6B50-4AA2-A6E1-6E95874BBF50}"/>
                  </a:ext>
                </a:extLst>
              </p:cNvPr>
              <p:cNvSpPr>
                <a:spLocks/>
              </p:cNvSpPr>
              <p:nvPr/>
            </p:nvSpPr>
            <p:spPr bwMode="auto">
              <a:xfrm>
                <a:off x="1361" y="2169"/>
                <a:ext cx="220" cy="2122"/>
              </a:xfrm>
              <a:custGeom>
                <a:avLst/>
                <a:gdLst>
                  <a:gd name="T0" fmla="*/ 2147483647 w 72"/>
                  <a:gd name="T1" fmla="*/ 2147483647 h 824"/>
                  <a:gd name="T2" fmla="*/ 2147483647 w 72"/>
                  <a:gd name="T3" fmla="*/ 2147483647 h 824"/>
                  <a:gd name="T4" fmla="*/ 2147483647 w 72"/>
                  <a:gd name="T5" fmla="*/ 2147483647 h 824"/>
                  <a:gd name="T6" fmla="*/ 2147483647 w 72"/>
                  <a:gd name="T7" fmla="*/ 2147483647 h 824"/>
                  <a:gd name="T8" fmla="*/ 2147483647 w 72"/>
                  <a:gd name="T9" fmla="*/ 2147483647 h 824"/>
                  <a:gd name="T10" fmla="*/ 2147483647 w 72"/>
                  <a:gd name="T11" fmla="*/ 2147483647 h 824"/>
                  <a:gd name="T12" fmla="*/ 2147483647 w 72"/>
                  <a:gd name="T13" fmla="*/ 2147483647 h 824"/>
                  <a:gd name="T14" fmla="*/ 2147483647 w 72"/>
                  <a:gd name="T15" fmla="*/ 2147483647 h 824"/>
                  <a:gd name="T16" fmla="*/ 0 w 72"/>
                  <a:gd name="T17" fmla="*/ 2147483647 h 824"/>
                  <a:gd name="T18" fmla="*/ 0 w 72"/>
                  <a:gd name="T19" fmla="*/ 2147483647 h 824"/>
                  <a:gd name="T20" fmla="*/ 2147483647 w 72"/>
                  <a:gd name="T21" fmla="*/ 2147483647 h 824"/>
                  <a:gd name="T22" fmla="*/ 0 w 72"/>
                  <a:gd name="T23" fmla="*/ 2147483647 h 824"/>
                  <a:gd name="T24" fmla="*/ 0 w 72"/>
                  <a:gd name="T25" fmla="*/ 2147483647 h 824"/>
                  <a:gd name="T26" fmla="*/ 2147483647 w 72"/>
                  <a:gd name="T27" fmla="*/ 2147483647 h 824"/>
                  <a:gd name="T28" fmla="*/ 0 w 72"/>
                  <a:gd name="T29" fmla="*/ 2147483647 h 824"/>
                  <a:gd name="T30" fmla="*/ 0 w 72"/>
                  <a:gd name="T31" fmla="*/ 2147483647 h 824"/>
                  <a:gd name="T32" fmla="*/ 2147483647 w 72"/>
                  <a:gd name="T33" fmla="*/ 2147483647 h 824"/>
                  <a:gd name="T34" fmla="*/ 0 w 72"/>
                  <a:gd name="T35" fmla="*/ 2147483647 h 824"/>
                  <a:gd name="T36" fmla="*/ 0 w 72"/>
                  <a:gd name="T37" fmla="*/ 2147483647 h 824"/>
                  <a:gd name="T38" fmla="*/ 2147483647 w 72"/>
                  <a:gd name="T39" fmla="*/ 2147483647 h 824"/>
                  <a:gd name="T40" fmla="*/ 2147483647 w 72"/>
                  <a:gd name="T41" fmla="*/ 0 h 824"/>
                  <a:gd name="T42" fmla="*/ 2147483647 w 72"/>
                  <a:gd name="T43" fmla="*/ 2147483647 h 824"/>
                  <a:gd name="T44" fmla="*/ 2147483647 w 72"/>
                  <a:gd name="T45" fmla="*/ 2147483647 h 824"/>
                  <a:gd name="T46" fmla="*/ 2147483647 w 72"/>
                  <a:gd name="T47" fmla="*/ 2147483647 h 824"/>
                  <a:gd name="T48" fmla="*/ 2147483647 w 72"/>
                  <a:gd name="T49" fmla="*/ 2147483647 h 824"/>
                  <a:gd name="T50" fmla="*/ 2147483647 w 72"/>
                  <a:gd name="T51" fmla="*/ 2147483647 h 8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2"/>
                  <a:gd name="T79" fmla="*/ 0 h 824"/>
                  <a:gd name="T80" fmla="*/ 72 w 72"/>
                  <a:gd name="T81" fmla="*/ 824 h 82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2" h="824">
                    <a:moveTo>
                      <a:pt x="71" y="404"/>
                    </a:moveTo>
                    <a:lnTo>
                      <a:pt x="72" y="417"/>
                    </a:lnTo>
                    <a:lnTo>
                      <a:pt x="5" y="507"/>
                    </a:lnTo>
                    <a:lnTo>
                      <a:pt x="72" y="583"/>
                    </a:lnTo>
                    <a:lnTo>
                      <a:pt x="72" y="606"/>
                    </a:lnTo>
                    <a:lnTo>
                      <a:pt x="7" y="701"/>
                    </a:lnTo>
                    <a:lnTo>
                      <a:pt x="71" y="824"/>
                    </a:lnTo>
                    <a:lnTo>
                      <a:pt x="61" y="824"/>
                    </a:lnTo>
                    <a:lnTo>
                      <a:pt x="0" y="712"/>
                    </a:lnTo>
                    <a:lnTo>
                      <a:pt x="0" y="687"/>
                    </a:lnTo>
                    <a:lnTo>
                      <a:pt x="64" y="597"/>
                    </a:lnTo>
                    <a:lnTo>
                      <a:pt x="0" y="517"/>
                    </a:lnTo>
                    <a:lnTo>
                      <a:pt x="0" y="500"/>
                    </a:lnTo>
                    <a:lnTo>
                      <a:pt x="61" y="411"/>
                    </a:lnTo>
                    <a:lnTo>
                      <a:pt x="0" y="299"/>
                    </a:lnTo>
                    <a:lnTo>
                      <a:pt x="0" y="273"/>
                    </a:lnTo>
                    <a:lnTo>
                      <a:pt x="64" y="183"/>
                    </a:lnTo>
                    <a:lnTo>
                      <a:pt x="0" y="104"/>
                    </a:lnTo>
                    <a:lnTo>
                      <a:pt x="0" y="86"/>
                    </a:lnTo>
                    <a:lnTo>
                      <a:pt x="54" y="1"/>
                    </a:lnTo>
                    <a:lnTo>
                      <a:pt x="72" y="0"/>
                    </a:lnTo>
                    <a:lnTo>
                      <a:pt x="5" y="94"/>
                    </a:lnTo>
                    <a:lnTo>
                      <a:pt x="72" y="170"/>
                    </a:lnTo>
                    <a:lnTo>
                      <a:pt x="72" y="193"/>
                    </a:lnTo>
                    <a:lnTo>
                      <a:pt x="7" y="288"/>
                    </a:lnTo>
                    <a:lnTo>
                      <a:pt x="71" y="404"/>
                    </a:lnTo>
                    <a:close/>
                  </a:path>
                </a:pathLst>
              </a:custGeom>
              <a:solidFill>
                <a:srgbClr val="EA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8" name="Freeform 68">
                <a:extLst>
                  <a:ext uri="{FF2B5EF4-FFF2-40B4-BE49-F238E27FC236}">
                    <a16:creationId xmlns:a16="http://schemas.microsoft.com/office/drawing/2014/main" id="{C4327771-19C0-41CF-A220-A0EE83699535}"/>
                  </a:ext>
                </a:extLst>
              </p:cNvPr>
              <p:cNvSpPr>
                <a:spLocks noEditPoints="1"/>
              </p:cNvSpPr>
              <p:nvPr/>
            </p:nvSpPr>
            <p:spPr bwMode="auto">
              <a:xfrm>
                <a:off x="1352" y="2157"/>
                <a:ext cx="253" cy="2147"/>
              </a:xfrm>
              <a:custGeom>
                <a:avLst/>
                <a:gdLst>
                  <a:gd name="T0" fmla="*/ 2147483647 w 83"/>
                  <a:gd name="T1" fmla="*/ 2147483647 h 834"/>
                  <a:gd name="T2" fmla="*/ 2147483647 w 83"/>
                  <a:gd name="T3" fmla="*/ 2147483647 h 834"/>
                  <a:gd name="T4" fmla="*/ 2147483647 w 83"/>
                  <a:gd name="T5" fmla="*/ 2147483647 h 834"/>
                  <a:gd name="T6" fmla="*/ 2147483647 w 83"/>
                  <a:gd name="T7" fmla="*/ 2147483647 h 834"/>
                  <a:gd name="T8" fmla="*/ 2147483647 w 83"/>
                  <a:gd name="T9" fmla="*/ 2147483647 h 834"/>
                  <a:gd name="T10" fmla="*/ 2147483647 w 83"/>
                  <a:gd name="T11" fmla="*/ 2147483647 h 834"/>
                  <a:gd name="T12" fmla="*/ 2147483647 w 83"/>
                  <a:gd name="T13" fmla="*/ 2147483647 h 834"/>
                  <a:gd name="T14" fmla="*/ 2147483647 w 83"/>
                  <a:gd name="T15" fmla="*/ 2147483647 h 834"/>
                  <a:gd name="T16" fmla="*/ 2147483647 w 83"/>
                  <a:gd name="T17" fmla="*/ 2147483647 h 834"/>
                  <a:gd name="T18" fmla="*/ 2147483647 w 83"/>
                  <a:gd name="T19" fmla="*/ 2147483647 h 834"/>
                  <a:gd name="T20" fmla="*/ 2147483647 w 83"/>
                  <a:gd name="T21" fmla="*/ 2147483647 h 834"/>
                  <a:gd name="T22" fmla="*/ 2147483647 w 83"/>
                  <a:gd name="T23" fmla="*/ 2147483647 h 834"/>
                  <a:gd name="T24" fmla="*/ 2147483647 w 83"/>
                  <a:gd name="T25" fmla="*/ 2147483647 h 834"/>
                  <a:gd name="T26" fmla="*/ 2147483647 w 83"/>
                  <a:gd name="T27" fmla="*/ 2147483647 h 834"/>
                  <a:gd name="T28" fmla="*/ 2147483647 w 83"/>
                  <a:gd name="T29" fmla="*/ 2147483647 h 834"/>
                  <a:gd name="T30" fmla="*/ 2147483647 w 83"/>
                  <a:gd name="T31" fmla="*/ 2147483647 h 834"/>
                  <a:gd name="T32" fmla="*/ 2147483647 w 83"/>
                  <a:gd name="T33" fmla="*/ 2147483647 h 834"/>
                  <a:gd name="T34" fmla="*/ 0 w 83"/>
                  <a:gd name="T35" fmla="*/ 2147483647 h 834"/>
                  <a:gd name="T36" fmla="*/ 0 w 83"/>
                  <a:gd name="T37" fmla="*/ 2147483647 h 834"/>
                  <a:gd name="T38" fmla="*/ 0 w 83"/>
                  <a:gd name="T39" fmla="*/ 2147483647 h 834"/>
                  <a:gd name="T40" fmla="*/ 2147483647 w 83"/>
                  <a:gd name="T41" fmla="*/ 2147483647 h 834"/>
                  <a:gd name="T42" fmla="*/ 2147483647 w 83"/>
                  <a:gd name="T43" fmla="*/ 2147483647 h 834"/>
                  <a:gd name="T44" fmla="*/ 2147483647 w 83"/>
                  <a:gd name="T45" fmla="*/ 2147483647 h 834"/>
                  <a:gd name="T46" fmla="*/ 2147483647 w 83"/>
                  <a:gd name="T47" fmla="*/ 2147483647 h 834"/>
                  <a:gd name="T48" fmla="*/ 2147483647 w 83"/>
                  <a:gd name="T49" fmla="*/ 2147483647 h 834"/>
                  <a:gd name="T50" fmla="*/ 2147483647 w 83"/>
                  <a:gd name="T51" fmla="*/ 2147483647 h 834"/>
                  <a:gd name="T52" fmla="*/ 0 w 83"/>
                  <a:gd name="T53" fmla="*/ 2147483647 h 834"/>
                  <a:gd name="T54" fmla="*/ 0 w 83"/>
                  <a:gd name="T55" fmla="*/ 2147483647 h 834"/>
                  <a:gd name="T56" fmla="*/ 0 w 83"/>
                  <a:gd name="T57" fmla="*/ 2147483647 h 834"/>
                  <a:gd name="T58" fmla="*/ 0 w 83"/>
                  <a:gd name="T59" fmla="*/ 2147483647 h 834"/>
                  <a:gd name="T60" fmla="*/ 2147483647 w 83"/>
                  <a:gd name="T61" fmla="*/ 2147483647 h 834"/>
                  <a:gd name="T62" fmla="*/ 2147483647 w 83"/>
                  <a:gd name="T63" fmla="*/ 2147483647 h 834"/>
                  <a:gd name="T64" fmla="*/ 0 w 83"/>
                  <a:gd name="T65" fmla="*/ 2147483647 h 834"/>
                  <a:gd name="T66" fmla="*/ 0 w 83"/>
                  <a:gd name="T67" fmla="*/ 2147483647 h 834"/>
                  <a:gd name="T68" fmla="*/ 0 w 83"/>
                  <a:gd name="T69" fmla="*/ 2147483647 h 834"/>
                  <a:gd name="T70" fmla="*/ 2147483647 w 83"/>
                  <a:gd name="T71" fmla="*/ 2147483647 h 834"/>
                  <a:gd name="T72" fmla="*/ 2147483647 w 83"/>
                  <a:gd name="T73" fmla="*/ 2147483647 h 834"/>
                  <a:gd name="T74" fmla="*/ 2147483647 w 83"/>
                  <a:gd name="T75" fmla="*/ 2147483647 h 834"/>
                  <a:gd name="T76" fmla="*/ 2147483647 w 83"/>
                  <a:gd name="T77" fmla="*/ 2147483647 h 834"/>
                  <a:gd name="T78" fmla="*/ 2147483647 w 83"/>
                  <a:gd name="T79" fmla="*/ 2147483647 h 834"/>
                  <a:gd name="T80" fmla="*/ 2147483647 w 83"/>
                  <a:gd name="T81" fmla="*/ 2147483647 h 834"/>
                  <a:gd name="T82" fmla="*/ 0 w 83"/>
                  <a:gd name="T83" fmla="*/ 2147483647 h 834"/>
                  <a:gd name="T84" fmla="*/ 0 w 83"/>
                  <a:gd name="T85" fmla="*/ 2147483647 h 834"/>
                  <a:gd name="T86" fmla="*/ 0 w 83"/>
                  <a:gd name="T87" fmla="*/ 2147483647 h 834"/>
                  <a:gd name="T88" fmla="*/ 0 w 83"/>
                  <a:gd name="T89" fmla="*/ 2147483647 h 834"/>
                  <a:gd name="T90" fmla="*/ 2147483647 w 83"/>
                  <a:gd name="T91" fmla="*/ 2147483647 h 834"/>
                  <a:gd name="T92" fmla="*/ 2147483647 w 83"/>
                  <a:gd name="T93" fmla="*/ 2147483647 h 834"/>
                  <a:gd name="T94" fmla="*/ 2147483647 w 83"/>
                  <a:gd name="T95" fmla="*/ 0 h 834"/>
                  <a:gd name="T96" fmla="*/ 2147483647 w 83"/>
                  <a:gd name="T97" fmla="*/ 0 h 834"/>
                  <a:gd name="T98" fmla="*/ 2147483647 w 83"/>
                  <a:gd name="T99" fmla="*/ 0 h 834"/>
                  <a:gd name="T100" fmla="*/ 2147483647 w 83"/>
                  <a:gd name="T101" fmla="*/ 2147483647 h 834"/>
                  <a:gd name="T102" fmla="*/ 2147483647 w 83"/>
                  <a:gd name="T103" fmla="*/ 2147483647 h 834"/>
                  <a:gd name="T104" fmla="*/ 2147483647 w 83"/>
                  <a:gd name="T105" fmla="*/ 2147483647 h 834"/>
                  <a:gd name="T106" fmla="*/ 2147483647 w 83"/>
                  <a:gd name="T107" fmla="*/ 2147483647 h 834"/>
                  <a:gd name="T108" fmla="*/ 2147483647 w 83"/>
                  <a:gd name="T109" fmla="*/ 2147483647 h 834"/>
                  <a:gd name="T110" fmla="*/ 2147483647 w 83"/>
                  <a:gd name="T111" fmla="*/ 2147483647 h 834"/>
                  <a:gd name="T112" fmla="*/ 2147483647 w 83"/>
                  <a:gd name="T113" fmla="*/ 2147483647 h 834"/>
                  <a:gd name="T114" fmla="*/ 2147483647 w 83"/>
                  <a:gd name="T115" fmla="*/ 2147483647 h 834"/>
                  <a:gd name="T116" fmla="*/ 2147483647 w 83"/>
                  <a:gd name="T117" fmla="*/ 2147483647 h 834"/>
                  <a:gd name="T118" fmla="*/ 2147483647 w 83"/>
                  <a:gd name="T119" fmla="*/ 2147483647 h 834"/>
                  <a:gd name="T120" fmla="*/ 2147483647 w 83"/>
                  <a:gd name="T121" fmla="*/ 2147483647 h 834"/>
                  <a:gd name="T122" fmla="*/ 2147483647 w 83"/>
                  <a:gd name="T123" fmla="*/ 2147483647 h 8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3"/>
                  <a:gd name="T187" fmla="*/ 0 h 834"/>
                  <a:gd name="T188" fmla="*/ 83 w 83"/>
                  <a:gd name="T189" fmla="*/ 834 h 83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3" h="834">
                    <a:moveTo>
                      <a:pt x="77" y="408"/>
                    </a:moveTo>
                    <a:lnTo>
                      <a:pt x="78" y="421"/>
                    </a:lnTo>
                    <a:lnTo>
                      <a:pt x="72" y="422"/>
                    </a:lnTo>
                    <a:lnTo>
                      <a:pt x="71" y="409"/>
                    </a:lnTo>
                    <a:lnTo>
                      <a:pt x="77" y="408"/>
                    </a:lnTo>
                    <a:close/>
                    <a:moveTo>
                      <a:pt x="78" y="421"/>
                    </a:moveTo>
                    <a:lnTo>
                      <a:pt x="78" y="424"/>
                    </a:lnTo>
                    <a:lnTo>
                      <a:pt x="77" y="425"/>
                    </a:lnTo>
                    <a:lnTo>
                      <a:pt x="75" y="422"/>
                    </a:lnTo>
                    <a:lnTo>
                      <a:pt x="78" y="421"/>
                    </a:lnTo>
                    <a:close/>
                    <a:moveTo>
                      <a:pt x="77" y="425"/>
                    </a:moveTo>
                    <a:lnTo>
                      <a:pt x="10" y="516"/>
                    </a:lnTo>
                    <a:lnTo>
                      <a:pt x="7" y="509"/>
                    </a:lnTo>
                    <a:lnTo>
                      <a:pt x="73" y="418"/>
                    </a:lnTo>
                    <a:lnTo>
                      <a:pt x="77" y="425"/>
                    </a:lnTo>
                    <a:close/>
                    <a:moveTo>
                      <a:pt x="7" y="516"/>
                    </a:moveTo>
                    <a:lnTo>
                      <a:pt x="4" y="513"/>
                    </a:lnTo>
                    <a:lnTo>
                      <a:pt x="7" y="509"/>
                    </a:lnTo>
                    <a:lnTo>
                      <a:pt x="8" y="512"/>
                    </a:lnTo>
                    <a:lnTo>
                      <a:pt x="7" y="516"/>
                    </a:lnTo>
                    <a:close/>
                    <a:moveTo>
                      <a:pt x="10" y="508"/>
                    </a:moveTo>
                    <a:lnTo>
                      <a:pt x="77" y="584"/>
                    </a:lnTo>
                    <a:lnTo>
                      <a:pt x="73" y="592"/>
                    </a:lnTo>
                    <a:lnTo>
                      <a:pt x="7" y="516"/>
                    </a:lnTo>
                    <a:lnTo>
                      <a:pt x="10" y="508"/>
                    </a:lnTo>
                    <a:close/>
                    <a:moveTo>
                      <a:pt x="77" y="584"/>
                    </a:moveTo>
                    <a:lnTo>
                      <a:pt x="78" y="585"/>
                    </a:lnTo>
                    <a:lnTo>
                      <a:pt x="78" y="588"/>
                    </a:lnTo>
                    <a:lnTo>
                      <a:pt x="75" y="588"/>
                    </a:lnTo>
                    <a:lnTo>
                      <a:pt x="77" y="584"/>
                    </a:lnTo>
                    <a:close/>
                    <a:moveTo>
                      <a:pt x="78" y="588"/>
                    </a:moveTo>
                    <a:lnTo>
                      <a:pt x="78" y="611"/>
                    </a:lnTo>
                    <a:lnTo>
                      <a:pt x="72" y="611"/>
                    </a:lnTo>
                    <a:lnTo>
                      <a:pt x="72" y="588"/>
                    </a:lnTo>
                    <a:lnTo>
                      <a:pt x="78" y="588"/>
                    </a:lnTo>
                    <a:close/>
                    <a:moveTo>
                      <a:pt x="78" y="611"/>
                    </a:moveTo>
                    <a:lnTo>
                      <a:pt x="78" y="613"/>
                    </a:lnTo>
                    <a:lnTo>
                      <a:pt x="77" y="615"/>
                    </a:lnTo>
                    <a:lnTo>
                      <a:pt x="75" y="611"/>
                    </a:lnTo>
                    <a:lnTo>
                      <a:pt x="78" y="611"/>
                    </a:lnTo>
                    <a:close/>
                    <a:moveTo>
                      <a:pt x="77" y="615"/>
                    </a:moveTo>
                    <a:lnTo>
                      <a:pt x="12" y="710"/>
                    </a:lnTo>
                    <a:lnTo>
                      <a:pt x="8" y="703"/>
                    </a:lnTo>
                    <a:lnTo>
                      <a:pt x="73" y="607"/>
                    </a:lnTo>
                    <a:lnTo>
                      <a:pt x="77" y="615"/>
                    </a:lnTo>
                    <a:close/>
                    <a:moveTo>
                      <a:pt x="8" y="710"/>
                    </a:moveTo>
                    <a:lnTo>
                      <a:pt x="6" y="706"/>
                    </a:lnTo>
                    <a:lnTo>
                      <a:pt x="8" y="703"/>
                    </a:lnTo>
                    <a:lnTo>
                      <a:pt x="10" y="706"/>
                    </a:lnTo>
                    <a:lnTo>
                      <a:pt x="8" y="710"/>
                    </a:lnTo>
                    <a:close/>
                    <a:moveTo>
                      <a:pt x="12" y="703"/>
                    </a:moveTo>
                    <a:lnTo>
                      <a:pt x="76" y="826"/>
                    </a:lnTo>
                    <a:lnTo>
                      <a:pt x="71" y="832"/>
                    </a:lnTo>
                    <a:lnTo>
                      <a:pt x="8" y="710"/>
                    </a:lnTo>
                    <a:lnTo>
                      <a:pt x="12" y="703"/>
                    </a:lnTo>
                    <a:close/>
                    <a:moveTo>
                      <a:pt x="76" y="826"/>
                    </a:moveTo>
                    <a:lnTo>
                      <a:pt x="80" y="834"/>
                    </a:lnTo>
                    <a:lnTo>
                      <a:pt x="73" y="834"/>
                    </a:lnTo>
                    <a:lnTo>
                      <a:pt x="74" y="829"/>
                    </a:lnTo>
                    <a:lnTo>
                      <a:pt x="76" y="826"/>
                    </a:lnTo>
                    <a:close/>
                    <a:moveTo>
                      <a:pt x="73" y="834"/>
                    </a:moveTo>
                    <a:lnTo>
                      <a:pt x="64" y="833"/>
                    </a:lnTo>
                    <a:lnTo>
                      <a:pt x="64" y="824"/>
                    </a:lnTo>
                    <a:lnTo>
                      <a:pt x="74" y="825"/>
                    </a:lnTo>
                    <a:lnTo>
                      <a:pt x="73" y="834"/>
                    </a:lnTo>
                    <a:close/>
                    <a:moveTo>
                      <a:pt x="64" y="833"/>
                    </a:moveTo>
                    <a:lnTo>
                      <a:pt x="62" y="833"/>
                    </a:lnTo>
                    <a:lnTo>
                      <a:pt x="61" y="832"/>
                    </a:lnTo>
                    <a:lnTo>
                      <a:pt x="64" y="829"/>
                    </a:lnTo>
                    <a:lnTo>
                      <a:pt x="64" y="833"/>
                    </a:lnTo>
                    <a:close/>
                    <a:moveTo>
                      <a:pt x="61" y="832"/>
                    </a:moveTo>
                    <a:lnTo>
                      <a:pt x="0" y="721"/>
                    </a:lnTo>
                    <a:lnTo>
                      <a:pt x="5" y="714"/>
                    </a:lnTo>
                    <a:lnTo>
                      <a:pt x="66" y="826"/>
                    </a:lnTo>
                    <a:lnTo>
                      <a:pt x="61" y="832"/>
                    </a:lnTo>
                    <a:close/>
                    <a:moveTo>
                      <a:pt x="0" y="721"/>
                    </a:moveTo>
                    <a:lnTo>
                      <a:pt x="0" y="719"/>
                    </a:lnTo>
                    <a:lnTo>
                      <a:pt x="0" y="717"/>
                    </a:lnTo>
                    <a:lnTo>
                      <a:pt x="3" y="717"/>
                    </a:lnTo>
                    <a:lnTo>
                      <a:pt x="0" y="721"/>
                    </a:lnTo>
                    <a:close/>
                    <a:moveTo>
                      <a:pt x="0" y="717"/>
                    </a:moveTo>
                    <a:lnTo>
                      <a:pt x="0" y="692"/>
                    </a:lnTo>
                    <a:lnTo>
                      <a:pt x="5" y="692"/>
                    </a:lnTo>
                    <a:lnTo>
                      <a:pt x="5" y="717"/>
                    </a:lnTo>
                    <a:lnTo>
                      <a:pt x="0" y="717"/>
                    </a:lnTo>
                    <a:close/>
                    <a:moveTo>
                      <a:pt x="0" y="692"/>
                    </a:moveTo>
                    <a:lnTo>
                      <a:pt x="0" y="689"/>
                    </a:lnTo>
                    <a:lnTo>
                      <a:pt x="1" y="688"/>
                    </a:lnTo>
                    <a:lnTo>
                      <a:pt x="3" y="692"/>
                    </a:lnTo>
                    <a:lnTo>
                      <a:pt x="0" y="692"/>
                    </a:lnTo>
                    <a:close/>
                    <a:moveTo>
                      <a:pt x="1" y="688"/>
                    </a:moveTo>
                    <a:lnTo>
                      <a:pt x="66" y="598"/>
                    </a:lnTo>
                    <a:lnTo>
                      <a:pt x="69" y="605"/>
                    </a:lnTo>
                    <a:lnTo>
                      <a:pt x="4" y="695"/>
                    </a:lnTo>
                    <a:lnTo>
                      <a:pt x="1" y="688"/>
                    </a:lnTo>
                    <a:close/>
                    <a:moveTo>
                      <a:pt x="69" y="598"/>
                    </a:moveTo>
                    <a:lnTo>
                      <a:pt x="72" y="602"/>
                    </a:lnTo>
                    <a:lnTo>
                      <a:pt x="69" y="605"/>
                    </a:lnTo>
                    <a:lnTo>
                      <a:pt x="67" y="602"/>
                    </a:lnTo>
                    <a:lnTo>
                      <a:pt x="69" y="598"/>
                    </a:lnTo>
                    <a:close/>
                    <a:moveTo>
                      <a:pt x="66" y="606"/>
                    </a:moveTo>
                    <a:lnTo>
                      <a:pt x="1" y="526"/>
                    </a:lnTo>
                    <a:lnTo>
                      <a:pt x="4" y="518"/>
                    </a:lnTo>
                    <a:lnTo>
                      <a:pt x="69" y="598"/>
                    </a:lnTo>
                    <a:lnTo>
                      <a:pt x="66" y="606"/>
                    </a:lnTo>
                    <a:close/>
                    <a:moveTo>
                      <a:pt x="1" y="526"/>
                    </a:moveTo>
                    <a:lnTo>
                      <a:pt x="0" y="524"/>
                    </a:lnTo>
                    <a:lnTo>
                      <a:pt x="0" y="522"/>
                    </a:lnTo>
                    <a:lnTo>
                      <a:pt x="3" y="522"/>
                    </a:lnTo>
                    <a:lnTo>
                      <a:pt x="1" y="526"/>
                    </a:lnTo>
                    <a:close/>
                    <a:moveTo>
                      <a:pt x="0" y="522"/>
                    </a:moveTo>
                    <a:lnTo>
                      <a:pt x="0" y="505"/>
                    </a:lnTo>
                    <a:lnTo>
                      <a:pt x="5" y="505"/>
                    </a:lnTo>
                    <a:lnTo>
                      <a:pt x="5" y="522"/>
                    </a:lnTo>
                    <a:lnTo>
                      <a:pt x="0" y="522"/>
                    </a:lnTo>
                    <a:close/>
                    <a:moveTo>
                      <a:pt x="0" y="505"/>
                    </a:moveTo>
                    <a:lnTo>
                      <a:pt x="0" y="503"/>
                    </a:lnTo>
                    <a:lnTo>
                      <a:pt x="1" y="501"/>
                    </a:lnTo>
                    <a:lnTo>
                      <a:pt x="3" y="505"/>
                    </a:lnTo>
                    <a:lnTo>
                      <a:pt x="0" y="505"/>
                    </a:lnTo>
                    <a:close/>
                    <a:moveTo>
                      <a:pt x="1" y="501"/>
                    </a:moveTo>
                    <a:lnTo>
                      <a:pt x="62" y="413"/>
                    </a:lnTo>
                    <a:lnTo>
                      <a:pt x="66" y="420"/>
                    </a:lnTo>
                    <a:lnTo>
                      <a:pt x="5" y="508"/>
                    </a:lnTo>
                    <a:lnTo>
                      <a:pt x="1" y="501"/>
                    </a:lnTo>
                    <a:close/>
                    <a:moveTo>
                      <a:pt x="66" y="413"/>
                    </a:moveTo>
                    <a:lnTo>
                      <a:pt x="68" y="417"/>
                    </a:lnTo>
                    <a:lnTo>
                      <a:pt x="66" y="420"/>
                    </a:lnTo>
                    <a:lnTo>
                      <a:pt x="64" y="416"/>
                    </a:lnTo>
                    <a:lnTo>
                      <a:pt x="66" y="413"/>
                    </a:lnTo>
                    <a:close/>
                    <a:moveTo>
                      <a:pt x="62" y="419"/>
                    </a:moveTo>
                    <a:lnTo>
                      <a:pt x="0" y="307"/>
                    </a:lnTo>
                    <a:lnTo>
                      <a:pt x="5" y="301"/>
                    </a:lnTo>
                    <a:lnTo>
                      <a:pt x="66" y="413"/>
                    </a:lnTo>
                    <a:lnTo>
                      <a:pt x="62" y="419"/>
                    </a:lnTo>
                    <a:close/>
                    <a:moveTo>
                      <a:pt x="0" y="307"/>
                    </a:moveTo>
                    <a:lnTo>
                      <a:pt x="0" y="306"/>
                    </a:lnTo>
                    <a:lnTo>
                      <a:pt x="0" y="304"/>
                    </a:lnTo>
                    <a:lnTo>
                      <a:pt x="3" y="304"/>
                    </a:lnTo>
                    <a:lnTo>
                      <a:pt x="0" y="307"/>
                    </a:lnTo>
                    <a:close/>
                    <a:moveTo>
                      <a:pt x="0" y="304"/>
                    </a:moveTo>
                    <a:lnTo>
                      <a:pt x="0" y="278"/>
                    </a:lnTo>
                    <a:lnTo>
                      <a:pt x="5" y="278"/>
                    </a:lnTo>
                    <a:lnTo>
                      <a:pt x="5" y="304"/>
                    </a:lnTo>
                    <a:lnTo>
                      <a:pt x="0" y="304"/>
                    </a:lnTo>
                    <a:close/>
                    <a:moveTo>
                      <a:pt x="0" y="278"/>
                    </a:moveTo>
                    <a:lnTo>
                      <a:pt x="0" y="276"/>
                    </a:lnTo>
                    <a:lnTo>
                      <a:pt x="1" y="275"/>
                    </a:lnTo>
                    <a:lnTo>
                      <a:pt x="3" y="278"/>
                    </a:lnTo>
                    <a:lnTo>
                      <a:pt x="0" y="278"/>
                    </a:lnTo>
                    <a:close/>
                    <a:moveTo>
                      <a:pt x="1" y="275"/>
                    </a:moveTo>
                    <a:lnTo>
                      <a:pt x="66" y="185"/>
                    </a:lnTo>
                    <a:lnTo>
                      <a:pt x="69" y="192"/>
                    </a:lnTo>
                    <a:lnTo>
                      <a:pt x="4" y="282"/>
                    </a:lnTo>
                    <a:lnTo>
                      <a:pt x="1" y="275"/>
                    </a:lnTo>
                    <a:close/>
                    <a:moveTo>
                      <a:pt x="69" y="185"/>
                    </a:moveTo>
                    <a:lnTo>
                      <a:pt x="72" y="188"/>
                    </a:lnTo>
                    <a:lnTo>
                      <a:pt x="69" y="192"/>
                    </a:lnTo>
                    <a:lnTo>
                      <a:pt x="67" y="188"/>
                    </a:lnTo>
                    <a:lnTo>
                      <a:pt x="69" y="185"/>
                    </a:lnTo>
                    <a:close/>
                    <a:moveTo>
                      <a:pt x="66" y="192"/>
                    </a:moveTo>
                    <a:lnTo>
                      <a:pt x="1" y="113"/>
                    </a:lnTo>
                    <a:lnTo>
                      <a:pt x="4" y="105"/>
                    </a:lnTo>
                    <a:lnTo>
                      <a:pt x="69" y="185"/>
                    </a:lnTo>
                    <a:lnTo>
                      <a:pt x="66" y="192"/>
                    </a:lnTo>
                    <a:close/>
                    <a:moveTo>
                      <a:pt x="1" y="113"/>
                    </a:moveTo>
                    <a:lnTo>
                      <a:pt x="0" y="111"/>
                    </a:lnTo>
                    <a:lnTo>
                      <a:pt x="0" y="109"/>
                    </a:lnTo>
                    <a:lnTo>
                      <a:pt x="3" y="109"/>
                    </a:lnTo>
                    <a:lnTo>
                      <a:pt x="1" y="113"/>
                    </a:lnTo>
                    <a:close/>
                    <a:moveTo>
                      <a:pt x="0" y="109"/>
                    </a:moveTo>
                    <a:lnTo>
                      <a:pt x="0" y="91"/>
                    </a:lnTo>
                    <a:lnTo>
                      <a:pt x="5" y="91"/>
                    </a:lnTo>
                    <a:lnTo>
                      <a:pt x="5" y="109"/>
                    </a:lnTo>
                    <a:lnTo>
                      <a:pt x="0" y="109"/>
                    </a:lnTo>
                    <a:close/>
                    <a:moveTo>
                      <a:pt x="0" y="91"/>
                    </a:moveTo>
                    <a:lnTo>
                      <a:pt x="0" y="89"/>
                    </a:lnTo>
                    <a:lnTo>
                      <a:pt x="0" y="88"/>
                    </a:lnTo>
                    <a:lnTo>
                      <a:pt x="3" y="91"/>
                    </a:lnTo>
                    <a:lnTo>
                      <a:pt x="0" y="91"/>
                    </a:lnTo>
                    <a:close/>
                    <a:moveTo>
                      <a:pt x="0" y="88"/>
                    </a:moveTo>
                    <a:lnTo>
                      <a:pt x="55" y="2"/>
                    </a:lnTo>
                    <a:lnTo>
                      <a:pt x="59" y="9"/>
                    </a:lnTo>
                    <a:lnTo>
                      <a:pt x="5" y="95"/>
                    </a:lnTo>
                    <a:lnTo>
                      <a:pt x="0" y="88"/>
                    </a:lnTo>
                    <a:close/>
                    <a:moveTo>
                      <a:pt x="55" y="2"/>
                    </a:moveTo>
                    <a:lnTo>
                      <a:pt x="55" y="1"/>
                    </a:lnTo>
                    <a:lnTo>
                      <a:pt x="57" y="1"/>
                    </a:lnTo>
                    <a:lnTo>
                      <a:pt x="57" y="6"/>
                    </a:lnTo>
                    <a:lnTo>
                      <a:pt x="55" y="2"/>
                    </a:lnTo>
                    <a:close/>
                    <a:moveTo>
                      <a:pt x="57" y="1"/>
                    </a:moveTo>
                    <a:lnTo>
                      <a:pt x="75" y="0"/>
                    </a:lnTo>
                    <a:lnTo>
                      <a:pt x="75" y="10"/>
                    </a:lnTo>
                    <a:lnTo>
                      <a:pt x="57" y="10"/>
                    </a:lnTo>
                    <a:lnTo>
                      <a:pt x="57" y="1"/>
                    </a:lnTo>
                    <a:close/>
                    <a:moveTo>
                      <a:pt x="75" y="0"/>
                    </a:moveTo>
                    <a:lnTo>
                      <a:pt x="83" y="0"/>
                    </a:lnTo>
                    <a:lnTo>
                      <a:pt x="77" y="8"/>
                    </a:lnTo>
                    <a:lnTo>
                      <a:pt x="75" y="5"/>
                    </a:lnTo>
                    <a:lnTo>
                      <a:pt x="75" y="0"/>
                    </a:lnTo>
                    <a:close/>
                    <a:moveTo>
                      <a:pt x="77" y="8"/>
                    </a:moveTo>
                    <a:lnTo>
                      <a:pt x="10" y="102"/>
                    </a:lnTo>
                    <a:lnTo>
                      <a:pt x="6" y="95"/>
                    </a:lnTo>
                    <a:lnTo>
                      <a:pt x="73" y="1"/>
                    </a:lnTo>
                    <a:lnTo>
                      <a:pt x="77" y="8"/>
                    </a:lnTo>
                    <a:close/>
                    <a:moveTo>
                      <a:pt x="7" y="103"/>
                    </a:moveTo>
                    <a:lnTo>
                      <a:pt x="4" y="99"/>
                    </a:lnTo>
                    <a:lnTo>
                      <a:pt x="6" y="95"/>
                    </a:lnTo>
                    <a:lnTo>
                      <a:pt x="8" y="99"/>
                    </a:lnTo>
                    <a:lnTo>
                      <a:pt x="7" y="103"/>
                    </a:lnTo>
                    <a:close/>
                    <a:moveTo>
                      <a:pt x="10" y="95"/>
                    </a:moveTo>
                    <a:lnTo>
                      <a:pt x="77" y="171"/>
                    </a:lnTo>
                    <a:lnTo>
                      <a:pt x="73" y="178"/>
                    </a:lnTo>
                    <a:lnTo>
                      <a:pt x="7" y="103"/>
                    </a:lnTo>
                    <a:lnTo>
                      <a:pt x="10" y="95"/>
                    </a:lnTo>
                    <a:close/>
                    <a:moveTo>
                      <a:pt x="77" y="171"/>
                    </a:moveTo>
                    <a:lnTo>
                      <a:pt x="78" y="172"/>
                    </a:lnTo>
                    <a:lnTo>
                      <a:pt x="78" y="175"/>
                    </a:lnTo>
                    <a:lnTo>
                      <a:pt x="75" y="175"/>
                    </a:lnTo>
                    <a:lnTo>
                      <a:pt x="77" y="171"/>
                    </a:lnTo>
                    <a:close/>
                    <a:moveTo>
                      <a:pt x="78" y="175"/>
                    </a:moveTo>
                    <a:lnTo>
                      <a:pt x="78" y="198"/>
                    </a:lnTo>
                    <a:lnTo>
                      <a:pt x="72" y="198"/>
                    </a:lnTo>
                    <a:lnTo>
                      <a:pt x="72" y="174"/>
                    </a:lnTo>
                    <a:lnTo>
                      <a:pt x="78" y="175"/>
                    </a:lnTo>
                    <a:close/>
                    <a:moveTo>
                      <a:pt x="78" y="198"/>
                    </a:moveTo>
                    <a:lnTo>
                      <a:pt x="78" y="200"/>
                    </a:lnTo>
                    <a:lnTo>
                      <a:pt x="77" y="201"/>
                    </a:lnTo>
                    <a:lnTo>
                      <a:pt x="75" y="198"/>
                    </a:lnTo>
                    <a:lnTo>
                      <a:pt x="78" y="198"/>
                    </a:lnTo>
                    <a:close/>
                    <a:moveTo>
                      <a:pt x="77" y="201"/>
                    </a:moveTo>
                    <a:lnTo>
                      <a:pt x="12" y="297"/>
                    </a:lnTo>
                    <a:lnTo>
                      <a:pt x="8" y="290"/>
                    </a:lnTo>
                    <a:lnTo>
                      <a:pt x="73" y="194"/>
                    </a:lnTo>
                    <a:lnTo>
                      <a:pt x="77" y="201"/>
                    </a:lnTo>
                    <a:close/>
                    <a:moveTo>
                      <a:pt x="8" y="296"/>
                    </a:moveTo>
                    <a:lnTo>
                      <a:pt x="6" y="293"/>
                    </a:lnTo>
                    <a:lnTo>
                      <a:pt x="8" y="290"/>
                    </a:lnTo>
                    <a:lnTo>
                      <a:pt x="10" y="293"/>
                    </a:lnTo>
                    <a:lnTo>
                      <a:pt x="8" y="296"/>
                    </a:lnTo>
                    <a:close/>
                    <a:moveTo>
                      <a:pt x="12" y="290"/>
                    </a:moveTo>
                    <a:lnTo>
                      <a:pt x="76" y="406"/>
                    </a:lnTo>
                    <a:lnTo>
                      <a:pt x="72" y="412"/>
                    </a:lnTo>
                    <a:lnTo>
                      <a:pt x="8" y="296"/>
                    </a:lnTo>
                    <a:lnTo>
                      <a:pt x="12" y="290"/>
                    </a:lnTo>
                    <a:close/>
                    <a:moveTo>
                      <a:pt x="76" y="406"/>
                    </a:moveTo>
                    <a:lnTo>
                      <a:pt x="77" y="407"/>
                    </a:lnTo>
                    <a:lnTo>
                      <a:pt x="77" y="408"/>
                    </a:lnTo>
                    <a:lnTo>
                      <a:pt x="74" y="409"/>
                    </a:lnTo>
                    <a:lnTo>
                      <a:pt x="76" y="406"/>
                    </a:lnTo>
                    <a:close/>
                  </a:path>
                </a:pathLst>
              </a:custGeom>
              <a:solidFill>
                <a:srgbClr val="003D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pic>
          <p:nvPicPr>
            <p:cNvPr id="9" name="Picture 70" descr="big5">
              <a:extLst>
                <a:ext uri="{FF2B5EF4-FFF2-40B4-BE49-F238E27FC236}">
                  <a16:creationId xmlns:a16="http://schemas.microsoft.com/office/drawing/2014/main" id="{1C8D386C-D395-4C64-981D-F9E1F8091D3E}"/>
                </a:ext>
              </a:extLst>
            </p:cNvPr>
            <p:cNvPicPr>
              <a:picLocks noChangeAspect="1" noChangeArrowheads="1"/>
            </p:cNvPicPr>
            <p:nvPr/>
          </p:nvPicPr>
          <p:blipFill>
            <a:blip r:embed="rId3" cstate="print"/>
            <a:srcRect/>
            <a:stretch>
              <a:fillRect/>
            </a:stretch>
          </p:blipFill>
          <p:spPr bwMode="auto">
            <a:xfrm>
              <a:off x="-6920" y="1209300"/>
              <a:ext cx="1547051" cy="1182275"/>
            </a:xfrm>
            <a:prstGeom prst="rect">
              <a:avLst/>
            </a:prstGeom>
            <a:noFill/>
          </p:spPr>
        </p:pic>
        <p:pic>
          <p:nvPicPr>
            <p:cNvPr id="11" name="Picture 10" descr="http://t3.gstatic.com/images?q=tbn:ANd9GcTjPF-E82--kNc3GIH7GwW4wcVBL9R425wEkmU0QPeoxt2C5Se96w">
              <a:hlinkClick r:id="rId4"/>
              <a:extLst>
                <a:ext uri="{FF2B5EF4-FFF2-40B4-BE49-F238E27FC236}">
                  <a16:creationId xmlns:a16="http://schemas.microsoft.com/office/drawing/2014/main" id="{9AE07B35-F373-4186-97B8-16CDAE0A942B}"/>
                </a:ext>
              </a:extLst>
            </p:cNvPr>
            <p:cNvPicPr/>
            <p:nvPr/>
          </p:nvPicPr>
          <p:blipFill>
            <a:blip r:embed="rId5"/>
            <a:srcRect/>
            <a:stretch>
              <a:fillRect/>
            </a:stretch>
          </p:blipFill>
          <p:spPr bwMode="auto">
            <a:xfrm>
              <a:off x="0" y="5684838"/>
              <a:ext cx="1541369" cy="1173162"/>
            </a:xfrm>
            <a:prstGeom prst="rect">
              <a:avLst/>
            </a:prstGeom>
            <a:noFill/>
          </p:spPr>
        </p:pic>
        <p:pic>
          <p:nvPicPr>
            <p:cNvPr id="12" name="Picture 11" descr="024">
              <a:extLst>
                <a:ext uri="{FF2B5EF4-FFF2-40B4-BE49-F238E27FC236}">
                  <a16:creationId xmlns:a16="http://schemas.microsoft.com/office/drawing/2014/main" id="{A550B666-422D-4009-893D-FA82C983D017}"/>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3586239"/>
              <a:ext cx="1539586" cy="949249"/>
            </a:xfrm>
            <a:prstGeom prst="rect">
              <a:avLst/>
            </a:prstGeom>
            <a:noFill/>
            <a:ln>
              <a:noFill/>
            </a:ln>
          </p:spPr>
        </p:pic>
        <p:sp>
          <p:nvSpPr>
            <p:cNvPr id="14" name="TextBox 13">
              <a:extLst>
                <a:ext uri="{FF2B5EF4-FFF2-40B4-BE49-F238E27FC236}">
                  <a16:creationId xmlns:a16="http://schemas.microsoft.com/office/drawing/2014/main" id="{CB5C7B0B-C1BE-4DAC-A297-E866C970E5F9}"/>
                </a:ext>
              </a:extLst>
            </p:cNvPr>
            <p:cNvSpPr txBox="1"/>
            <p:nvPr/>
          </p:nvSpPr>
          <p:spPr>
            <a:xfrm>
              <a:off x="606414" y="5383669"/>
              <a:ext cx="1056526"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800" b="0" i="0" u="none" strike="noStrike" kern="1200" cap="none" spc="0" normalizeH="0" baseline="0" noProof="0" dirty="0">
                  <a:ln>
                    <a:noFill/>
                  </a:ln>
                  <a:solidFill>
                    <a:prstClr val="black"/>
                  </a:solidFill>
                  <a:effectLst/>
                  <a:uLnTx/>
                  <a:uFillTx/>
                  <a:latin typeface="Century Gothic" panose="020B0502020202020204"/>
                  <a:ea typeface="+mn-ea"/>
                  <a:cs typeface="+mn-cs"/>
                </a:rPr>
                <a:t>uKhahlamba WHS</a:t>
              </a:r>
            </a:p>
          </p:txBody>
        </p:sp>
      </p:grpSp>
      <p:pic>
        <p:nvPicPr>
          <p:cNvPr id="84" name="Picture 3" descr="ZAR_0768a.jpg">
            <a:extLst>
              <a:ext uri="{FF2B5EF4-FFF2-40B4-BE49-F238E27FC236}">
                <a16:creationId xmlns:a16="http://schemas.microsoft.com/office/drawing/2014/main" id="{84B52235-74BE-4EC9-A093-A2B7124CD1E8}"/>
              </a:ext>
            </a:extLst>
          </p:cNvPr>
          <p:cNvPicPr>
            <a:picLocks noChangeAspect="1"/>
          </p:cNvPicPr>
          <p:nvPr/>
        </p:nvPicPr>
        <p:blipFill>
          <a:blip r:embed="rId7" cstate="screen"/>
          <a:srcRect/>
          <a:stretch>
            <a:fillRect/>
          </a:stretch>
        </p:blipFill>
        <p:spPr bwMode="auto">
          <a:xfrm>
            <a:off x="0" y="24112"/>
            <a:ext cx="1547050" cy="1225249"/>
          </a:xfrm>
          <a:prstGeom prst="rect">
            <a:avLst/>
          </a:prstGeom>
          <a:noFill/>
          <a:ln w="9525">
            <a:noFill/>
            <a:miter lim="800000"/>
            <a:headEnd/>
            <a:tailEnd/>
          </a:ln>
        </p:spPr>
      </p:pic>
      <p:pic>
        <p:nvPicPr>
          <p:cNvPr id="85" name="Picture 84">
            <a:extLst>
              <a:ext uri="{FF2B5EF4-FFF2-40B4-BE49-F238E27FC236}">
                <a16:creationId xmlns:a16="http://schemas.microsoft.com/office/drawing/2014/main" id="{AD01248D-9E4C-4BC0-B779-34ADC8802D6A}"/>
              </a:ext>
            </a:extLst>
          </p:cNvPr>
          <p:cNvPicPr>
            <a:picLocks noChangeAspect="1"/>
          </p:cNvPicPr>
          <p:nvPr/>
        </p:nvPicPr>
        <p:blipFill>
          <a:blip r:embed="rId8"/>
          <a:stretch>
            <a:fillRect/>
          </a:stretch>
        </p:blipFill>
        <p:spPr>
          <a:xfrm>
            <a:off x="-26075" y="2412213"/>
            <a:ext cx="1546448" cy="1144212"/>
          </a:xfrm>
          <a:prstGeom prst="rect">
            <a:avLst/>
          </a:prstGeom>
        </p:spPr>
      </p:pic>
      <p:pic>
        <p:nvPicPr>
          <p:cNvPr id="86" name="Picture 85">
            <a:extLst>
              <a:ext uri="{FF2B5EF4-FFF2-40B4-BE49-F238E27FC236}">
                <a16:creationId xmlns:a16="http://schemas.microsoft.com/office/drawing/2014/main" id="{5196EF81-B93E-41FA-B1AB-97B4E51D6B10}"/>
              </a:ext>
            </a:extLst>
          </p:cNvPr>
          <p:cNvPicPr>
            <a:picLocks noChangeAspect="1"/>
          </p:cNvPicPr>
          <p:nvPr/>
        </p:nvPicPr>
        <p:blipFill>
          <a:blip r:embed="rId9"/>
          <a:stretch>
            <a:fillRect/>
          </a:stretch>
        </p:blipFill>
        <p:spPr>
          <a:xfrm>
            <a:off x="-3215" y="4444642"/>
            <a:ext cx="1533239" cy="1214797"/>
          </a:xfrm>
          <a:prstGeom prst="rect">
            <a:avLst/>
          </a:prstGeom>
        </p:spPr>
      </p:pic>
      <p:sp>
        <p:nvSpPr>
          <p:cNvPr id="4" name="TextBox 3">
            <a:extLst>
              <a:ext uri="{FF2B5EF4-FFF2-40B4-BE49-F238E27FC236}">
                <a16:creationId xmlns:a16="http://schemas.microsoft.com/office/drawing/2014/main" id="{1959F684-4C47-384C-BFE0-D0C97FF1C8BC}"/>
              </a:ext>
            </a:extLst>
          </p:cNvPr>
          <p:cNvSpPr txBox="1"/>
          <p:nvPr/>
        </p:nvSpPr>
        <p:spPr>
          <a:xfrm>
            <a:off x="1797778" y="3118644"/>
            <a:ext cx="9597293" cy="707886"/>
          </a:xfrm>
          <a:prstGeom prst="rect">
            <a:avLst/>
          </a:prstGeom>
          <a:noFill/>
        </p:spPr>
        <p:txBody>
          <a:bodyPr wrap="square">
            <a:spAutoFit/>
          </a:bodyPr>
          <a:lstStyle/>
          <a:p>
            <a:pPr algn="ctr"/>
            <a:r>
              <a:rPr lang="en-US" sz="4000" b="1" i="1" dirty="0">
                <a:solidFill>
                  <a:schemeClr val="accent2">
                    <a:lumMod val="60000"/>
                    <a:lumOff val="40000"/>
                  </a:schemeClr>
                </a:solidFill>
              </a:rPr>
              <a:t>Bidding Process</a:t>
            </a:r>
            <a:endParaRPr lang="en-US" sz="4000" dirty="0"/>
          </a:p>
        </p:txBody>
      </p:sp>
    </p:spTree>
    <p:extLst>
      <p:ext uri="{BB962C8B-B14F-4D97-AF65-F5344CB8AC3E}">
        <p14:creationId xmlns:p14="http://schemas.microsoft.com/office/powerpoint/2010/main" val="1364909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05E1191-7999-40D4-B189-A6B43C0EA522}"/>
              </a:ext>
            </a:extLst>
          </p:cNvPr>
          <p:cNvSpPr>
            <a:spLocks noGrp="1"/>
          </p:cNvSpPr>
          <p:nvPr>
            <p:ph type="title"/>
          </p:nvPr>
        </p:nvSpPr>
        <p:spPr>
          <a:xfrm>
            <a:off x="1910731" y="121582"/>
            <a:ext cx="8517539" cy="808304"/>
          </a:xfrm>
          <a:solidFill>
            <a:schemeClr val="tx2">
              <a:lumMod val="50000"/>
            </a:schemeClr>
          </a:solidFill>
          <a:ln>
            <a:solidFill>
              <a:schemeClr val="accent1"/>
            </a:solidFill>
          </a:ln>
        </p:spPr>
        <p:txBody>
          <a:bodyPr/>
          <a:lstStyle/>
          <a:p>
            <a:r>
              <a:rPr lang="de-DE" sz="2800" b="1" dirty="0">
                <a:solidFill>
                  <a:schemeClr val="tx1"/>
                </a:solidFill>
              </a:rPr>
              <a:t>Bidding Process</a:t>
            </a:r>
          </a:p>
        </p:txBody>
      </p:sp>
      <p:sp>
        <p:nvSpPr>
          <p:cNvPr id="2" name="Slide Number Placeholder 1"/>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34CBC24-1614-497D-88B1-3F4BA274FF76}" type="slidenum">
              <a:rPr kumimoji="0" lang="en-ZA" sz="280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18</a:t>
            </a:fld>
            <a:endParaRPr kumimoji="0" lang="en-ZA" sz="280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endParaRPr>
          </a:p>
        </p:txBody>
      </p:sp>
      <p:grpSp>
        <p:nvGrpSpPr>
          <p:cNvPr id="7" name="Group 6">
            <a:extLst>
              <a:ext uri="{FF2B5EF4-FFF2-40B4-BE49-F238E27FC236}">
                <a16:creationId xmlns:a16="http://schemas.microsoft.com/office/drawing/2014/main" id="{40A7EE9D-3171-43BF-9510-C1BE46BAFC83}"/>
              </a:ext>
            </a:extLst>
          </p:cNvPr>
          <p:cNvGrpSpPr/>
          <p:nvPr/>
        </p:nvGrpSpPr>
        <p:grpSpPr>
          <a:xfrm>
            <a:off x="-6920" y="0"/>
            <a:ext cx="1669860" cy="6858000"/>
            <a:chOff x="-6920" y="0"/>
            <a:chExt cx="1669860" cy="6858000"/>
          </a:xfrm>
        </p:grpSpPr>
        <p:grpSp>
          <p:nvGrpSpPr>
            <p:cNvPr id="8" name="Group 77">
              <a:extLst>
                <a:ext uri="{FF2B5EF4-FFF2-40B4-BE49-F238E27FC236}">
                  <a16:creationId xmlns:a16="http://schemas.microsoft.com/office/drawing/2014/main" id="{850BB1DA-0872-4EFC-B56F-E45450884536}"/>
                </a:ext>
              </a:extLst>
            </p:cNvPr>
            <p:cNvGrpSpPr>
              <a:grpSpLocks/>
            </p:cNvGrpSpPr>
            <p:nvPr/>
          </p:nvGrpSpPr>
          <p:grpSpPr bwMode="auto">
            <a:xfrm>
              <a:off x="1524827" y="0"/>
              <a:ext cx="138113" cy="6858000"/>
              <a:chOff x="1331" y="0"/>
              <a:chExt cx="279" cy="4320"/>
            </a:xfrm>
          </p:grpSpPr>
          <p:sp>
            <p:nvSpPr>
              <p:cNvPr id="15" name="AutoShape 5">
                <a:extLst>
                  <a:ext uri="{FF2B5EF4-FFF2-40B4-BE49-F238E27FC236}">
                    <a16:creationId xmlns:a16="http://schemas.microsoft.com/office/drawing/2014/main" id="{F34BE5AB-329F-4F64-BF03-594909CC2844}"/>
                  </a:ext>
                </a:extLst>
              </p:cNvPr>
              <p:cNvSpPr>
                <a:spLocks noChangeAspect="1" noChangeArrowheads="1" noTextEdit="1"/>
              </p:cNvSpPr>
              <p:nvPr/>
            </p:nvSpPr>
            <p:spPr bwMode="auto">
              <a:xfrm>
                <a:off x="1331" y="0"/>
                <a:ext cx="279" cy="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6" name="Rectangle 6">
                <a:extLst>
                  <a:ext uri="{FF2B5EF4-FFF2-40B4-BE49-F238E27FC236}">
                    <a16:creationId xmlns:a16="http://schemas.microsoft.com/office/drawing/2014/main" id="{99B04144-38F0-43C3-901A-0AA4D3794BB8}"/>
                  </a:ext>
                </a:extLst>
              </p:cNvPr>
              <p:cNvSpPr>
                <a:spLocks noChangeArrowheads="1"/>
              </p:cNvSpPr>
              <p:nvPr/>
            </p:nvSpPr>
            <p:spPr bwMode="auto">
              <a:xfrm>
                <a:off x="1349" y="5"/>
                <a:ext cx="244" cy="2158"/>
              </a:xfrm>
              <a:prstGeom prst="rect">
                <a:avLst/>
              </a:prstGeom>
              <a:solidFill>
                <a:srgbClr val="25221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 name="Freeform 7">
                <a:extLst>
                  <a:ext uri="{FF2B5EF4-FFF2-40B4-BE49-F238E27FC236}">
                    <a16:creationId xmlns:a16="http://schemas.microsoft.com/office/drawing/2014/main" id="{8F55A8C3-264D-4BED-B1C6-BCF2E335FF6F}"/>
                  </a:ext>
                </a:extLst>
              </p:cNvPr>
              <p:cNvSpPr>
                <a:spLocks noEditPoints="1"/>
              </p:cNvSpPr>
              <p:nvPr/>
            </p:nvSpPr>
            <p:spPr bwMode="auto">
              <a:xfrm>
                <a:off x="1346" y="3"/>
                <a:ext cx="250" cy="2162"/>
              </a:xfrm>
              <a:custGeom>
                <a:avLst/>
                <a:gdLst>
                  <a:gd name="T0" fmla="*/ 0 w 82"/>
                  <a:gd name="T1" fmla="*/ 2147483647 h 840"/>
                  <a:gd name="T2" fmla="*/ 0 w 82"/>
                  <a:gd name="T3" fmla="*/ 2147483647 h 840"/>
                  <a:gd name="T4" fmla="*/ 2147483647 w 82"/>
                  <a:gd name="T5" fmla="*/ 2147483647 h 840"/>
                  <a:gd name="T6" fmla="*/ 2147483647 w 82"/>
                  <a:gd name="T7" fmla="*/ 2147483647 h 840"/>
                  <a:gd name="T8" fmla="*/ 0 w 82"/>
                  <a:gd name="T9" fmla="*/ 2147483647 h 840"/>
                  <a:gd name="T10" fmla="*/ 0 w 82"/>
                  <a:gd name="T11" fmla="*/ 2147483647 h 840"/>
                  <a:gd name="T12" fmla="*/ 2147483647 w 82"/>
                  <a:gd name="T13" fmla="*/ 0 h 840"/>
                  <a:gd name="T14" fmla="*/ 2147483647 w 82"/>
                  <a:gd name="T15" fmla="*/ 2147483647 h 840"/>
                  <a:gd name="T16" fmla="*/ 0 w 82"/>
                  <a:gd name="T17" fmla="*/ 2147483647 h 840"/>
                  <a:gd name="T18" fmla="*/ 2147483647 w 82"/>
                  <a:gd name="T19" fmla="*/ 0 h 840"/>
                  <a:gd name="T20" fmla="*/ 2147483647 w 82"/>
                  <a:gd name="T21" fmla="*/ 0 h 840"/>
                  <a:gd name="T22" fmla="*/ 2147483647 w 82"/>
                  <a:gd name="T23" fmla="*/ 2147483647 h 840"/>
                  <a:gd name="T24" fmla="*/ 2147483647 w 82"/>
                  <a:gd name="T25" fmla="*/ 2147483647 h 840"/>
                  <a:gd name="T26" fmla="*/ 2147483647 w 82"/>
                  <a:gd name="T27" fmla="*/ 0 h 840"/>
                  <a:gd name="T28" fmla="*/ 2147483647 w 82"/>
                  <a:gd name="T29" fmla="*/ 0 h 840"/>
                  <a:gd name="T30" fmla="*/ 2147483647 w 82"/>
                  <a:gd name="T31" fmla="*/ 2147483647 h 840"/>
                  <a:gd name="T32" fmla="*/ 2147483647 w 82"/>
                  <a:gd name="T33" fmla="*/ 2147483647 h 840"/>
                  <a:gd name="T34" fmla="*/ 2147483647 w 82"/>
                  <a:gd name="T35" fmla="*/ 0 h 840"/>
                  <a:gd name="T36" fmla="*/ 2147483647 w 82"/>
                  <a:gd name="T37" fmla="*/ 2147483647 h 840"/>
                  <a:gd name="T38" fmla="*/ 2147483647 w 82"/>
                  <a:gd name="T39" fmla="*/ 2147483647 h 840"/>
                  <a:gd name="T40" fmla="*/ 2147483647 w 82"/>
                  <a:gd name="T41" fmla="*/ 2147483647 h 840"/>
                  <a:gd name="T42" fmla="*/ 2147483647 w 82"/>
                  <a:gd name="T43" fmla="*/ 2147483647 h 840"/>
                  <a:gd name="T44" fmla="*/ 2147483647 w 82"/>
                  <a:gd name="T45" fmla="*/ 2147483647 h 840"/>
                  <a:gd name="T46" fmla="*/ 2147483647 w 82"/>
                  <a:gd name="T47" fmla="*/ 2147483647 h 840"/>
                  <a:gd name="T48" fmla="*/ 2147483647 w 82"/>
                  <a:gd name="T49" fmla="*/ 2147483647 h 840"/>
                  <a:gd name="T50" fmla="*/ 2147483647 w 82"/>
                  <a:gd name="T51" fmla="*/ 2147483647 h 840"/>
                  <a:gd name="T52" fmla="*/ 2147483647 w 82"/>
                  <a:gd name="T53" fmla="*/ 2147483647 h 840"/>
                  <a:gd name="T54" fmla="*/ 2147483647 w 82"/>
                  <a:gd name="T55" fmla="*/ 2147483647 h 840"/>
                  <a:gd name="T56" fmla="*/ 2147483647 w 82"/>
                  <a:gd name="T57" fmla="*/ 2147483647 h 840"/>
                  <a:gd name="T58" fmla="*/ 2147483647 w 82"/>
                  <a:gd name="T59" fmla="*/ 2147483647 h 840"/>
                  <a:gd name="T60" fmla="*/ 2147483647 w 82"/>
                  <a:gd name="T61" fmla="*/ 2147483647 h 840"/>
                  <a:gd name="T62" fmla="*/ 2147483647 w 82"/>
                  <a:gd name="T63" fmla="*/ 2147483647 h 840"/>
                  <a:gd name="T64" fmla="*/ 2147483647 w 82"/>
                  <a:gd name="T65" fmla="*/ 2147483647 h 840"/>
                  <a:gd name="T66" fmla="*/ 0 w 82"/>
                  <a:gd name="T67" fmla="*/ 2147483647 h 840"/>
                  <a:gd name="T68" fmla="*/ 2147483647 w 82"/>
                  <a:gd name="T69" fmla="*/ 2147483647 h 840"/>
                  <a:gd name="T70" fmla="*/ 2147483647 w 82"/>
                  <a:gd name="T71" fmla="*/ 2147483647 h 8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840"/>
                  <a:gd name="T110" fmla="*/ 82 w 82"/>
                  <a:gd name="T111" fmla="*/ 840 h 8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840">
                    <a:moveTo>
                      <a:pt x="0" y="839"/>
                    </a:moveTo>
                    <a:lnTo>
                      <a:pt x="0" y="1"/>
                    </a:lnTo>
                    <a:lnTo>
                      <a:pt x="1" y="1"/>
                    </a:lnTo>
                    <a:lnTo>
                      <a:pt x="1" y="839"/>
                    </a:lnTo>
                    <a:lnTo>
                      <a:pt x="0" y="839"/>
                    </a:lnTo>
                    <a:close/>
                    <a:moveTo>
                      <a:pt x="0" y="1"/>
                    </a:moveTo>
                    <a:cubicBezTo>
                      <a:pt x="0" y="1"/>
                      <a:pt x="0" y="0"/>
                      <a:pt x="1" y="0"/>
                    </a:cubicBezTo>
                    <a:lnTo>
                      <a:pt x="1" y="1"/>
                    </a:lnTo>
                    <a:lnTo>
                      <a:pt x="0" y="1"/>
                    </a:lnTo>
                    <a:close/>
                    <a:moveTo>
                      <a:pt x="1" y="0"/>
                    </a:moveTo>
                    <a:lnTo>
                      <a:pt x="81" y="0"/>
                    </a:lnTo>
                    <a:lnTo>
                      <a:pt x="81" y="2"/>
                    </a:lnTo>
                    <a:lnTo>
                      <a:pt x="1" y="2"/>
                    </a:lnTo>
                    <a:lnTo>
                      <a:pt x="1" y="0"/>
                    </a:lnTo>
                    <a:close/>
                    <a:moveTo>
                      <a:pt x="81" y="0"/>
                    </a:moveTo>
                    <a:cubicBezTo>
                      <a:pt x="81" y="0"/>
                      <a:pt x="82" y="1"/>
                      <a:pt x="82" y="1"/>
                    </a:cubicBezTo>
                    <a:lnTo>
                      <a:pt x="81" y="1"/>
                    </a:lnTo>
                    <a:lnTo>
                      <a:pt x="81" y="0"/>
                    </a:lnTo>
                    <a:close/>
                    <a:moveTo>
                      <a:pt x="82" y="1"/>
                    </a:moveTo>
                    <a:lnTo>
                      <a:pt x="82" y="839"/>
                    </a:lnTo>
                    <a:lnTo>
                      <a:pt x="80" y="839"/>
                    </a:lnTo>
                    <a:lnTo>
                      <a:pt x="80" y="1"/>
                    </a:lnTo>
                    <a:lnTo>
                      <a:pt x="82" y="1"/>
                    </a:lnTo>
                    <a:close/>
                    <a:moveTo>
                      <a:pt x="82" y="839"/>
                    </a:moveTo>
                    <a:cubicBezTo>
                      <a:pt x="82" y="839"/>
                      <a:pt x="81" y="840"/>
                      <a:pt x="81" y="840"/>
                    </a:cubicBezTo>
                    <a:lnTo>
                      <a:pt x="81" y="839"/>
                    </a:lnTo>
                    <a:lnTo>
                      <a:pt x="82" y="839"/>
                    </a:lnTo>
                    <a:close/>
                    <a:moveTo>
                      <a:pt x="81" y="840"/>
                    </a:moveTo>
                    <a:lnTo>
                      <a:pt x="1" y="840"/>
                    </a:lnTo>
                    <a:lnTo>
                      <a:pt x="1" y="838"/>
                    </a:lnTo>
                    <a:lnTo>
                      <a:pt x="81" y="838"/>
                    </a:lnTo>
                    <a:lnTo>
                      <a:pt x="81" y="840"/>
                    </a:lnTo>
                    <a:close/>
                    <a:moveTo>
                      <a:pt x="1" y="840"/>
                    </a:moveTo>
                    <a:cubicBezTo>
                      <a:pt x="0" y="840"/>
                      <a:pt x="0" y="839"/>
                      <a:pt x="0" y="839"/>
                    </a:cubicBezTo>
                    <a:lnTo>
                      <a:pt x="1" y="839"/>
                    </a:lnTo>
                    <a:lnTo>
                      <a:pt x="1" y="840"/>
                    </a:lnTo>
                    <a:close/>
                  </a:path>
                </a:pathLst>
              </a:custGeom>
              <a:solidFill>
                <a:srgbClr val="25221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 name="Freeform 8">
                <a:extLst>
                  <a:ext uri="{FF2B5EF4-FFF2-40B4-BE49-F238E27FC236}">
                    <a16:creationId xmlns:a16="http://schemas.microsoft.com/office/drawing/2014/main" id="{7E3C3293-0F3B-4393-B2F0-6A4C7345C387}"/>
                  </a:ext>
                </a:extLst>
              </p:cNvPr>
              <p:cNvSpPr>
                <a:spLocks/>
              </p:cNvSpPr>
              <p:nvPr/>
            </p:nvSpPr>
            <p:spPr bwMode="auto">
              <a:xfrm>
                <a:off x="1368" y="1197"/>
                <a:ext cx="188" cy="232"/>
              </a:xfrm>
              <a:custGeom>
                <a:avLst/>
                <a:gdLst>
                  <a:gd name="T0" fmla="*/ 2147483647 w 62"/>
                  <a:gd name="T1" fmla="*/ 2147483647 h 90"/>
                  <a:gd name="T2" fmla="*/ 2147483647 w 62"/>
                  <a:gd name="T3" fmla="*/ 2147483647 h 90"/>
                  <a:gd name="T4" fmla="*/ 0 w 62"/>
                  <a:gd name="T5" fmla="*/ 2147483647 h 90"/>
                  <a:gd name="T6" fmla="*/ 2147483647 w 62"/>
                  <a:gd name="T7" fmla="*/ 0 h 90"/>
                  <a:gd name="T8" fmla="*/ 2147483647 w 62"/>
                  <a:gd name="T9" fmla="*/ 2147483647 h 90"/>
                  <a:gd name="T10" fmla="*/ 0 60000 65536"/>
                  <a:gd name="T11" fmla="*/ 0 60000 65536"/>
                  <a:gd name="T12" fmla="*/ 0 60000 65536"/>
                  <a:gd name="T13" fmla="*/ 0 60000 65536"/>
                  <a:gd name="T14" fmla="*/ 0 60000 65536"/>
                  <a:gd name="T15" fmla="*/ 0 w 62"/>
                  <a:gd name="T16" fmla="*/ 0 h 90"/>
                  <a:gd name="T17" fmla="*/ 62 w 62"/>
                  <a:gd name="T18" fmla="*/ 90 h 90"/>
                </a:gdLst>
                <a:ahLst/>
                <a:cxnLst>
                  <a:cxn ang="T10">
                    <a:pos x="T0" y="T1"/>
                  </a:cxn>
                  <a:cxn ang="T11">
                    <a:pos x="T2" y="T3"/>
                  </a:cxn>
                  <a:cxn ang="T12">
                    <a:pos x="T4" y="T5"/>
                  </a:cxn>
                  <a:cxn ang="T13">
                    <a:pos x="T6" y="T7"/>
                  </a:cxn>
                  <a:cxn ang="T14">
                    <a:pos x="T8" y="T9"/>
                  </a:cxn>
                </a:cxnLst>
                <a:rect l="T15" t="T16" r="T17" b="T18"/>
                <a:pathLst>
                  <a:path w="62" h="90">
                    <a:moveTo>
                      <a:pt x="62" y="44"/>
                    </a:moveTo>
                    <a:lnTo>
                      <a:pt x="31" y="90"/>
                    </a:lnTo>
                    <a:lnTo>
                      <a:pt x="0" y="50"/>
                    </a:lnTo>
                    <a:lnTo>
                      <a:pt x="33" y="0"/>
                    </a:lnTo>
                    <a:lnTo>
                      <a:pt x="62" y="4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9" name="Freeform 9">
                <a:extLst>
                  <a:ext uri="{FF2B5EF4-FFF2-40B4-BE49-F238E27FC236}">
                    <a16:creationId xmlns:a16="http://schemas.microsoft.com/office/drawing/2014/main" id="{1E1925EB-2462-401C-9BBF-054051A568EC}"/>
                  </a:ext>
                </a:extLst>
              </p:cNvPr>
              <p:cNvSpPr>
                <a:spLocks/>
              </p:cNvSpPr>
              <p:nvPr/>
            </p:nvSpPr>
            <p:spPr bwMode="auto">
              <a:xfrm>
                <a:off x="1368" y="134"/>
                <a:ext cx="188" cy="232"/>
              </a:xfrm>
              <a:custGeom>
                <a:avLst/>
                <a:gdLst>
                  <a:gd name="T0" fmla="*/ 2147483647 w 62"/>
                  <a:gd name="T1" fmla="*/ 2147483647 h 90"/>
                  <a:gd name="T2" fmla="*/ 2147483647 w 62"/>
                  <a:gd name="T3" fmla="*/ 2147483647 h 90"/>
                  <a:gd name="T4" fmla="*/ 0 w 62"/>
                  <a:gd name="T5" fmla="*/ 2147483647 h 90"/>
                  <a:gd name="T6" fmla="*/ 2147483647 w 62"/>
                  <a:gd name="T7" fmla="*/ 0 h 90"/>
                  <a:gd name="T8" fmla="*/ 2147483647 w 62"/>
                  <a:gd name="T9" fmla="*/ 2147483647 h 90"/>
                  <a:gd name="T10" fmla="*/ 0 60000 65536"/>
                  <a:gd name="T11" fmla="*/ 0 60000 65536"/>
                  <a:gd name="T12" fmla="*/ 0 60000 65536"/>
                  <a:gd name="T13" fmla="*/ 0 60000 65536"/>
                  <a:gd name="T14" fmla="*/ 0 60000 65536"/>
                  <a:gd name="T15" fmla="*/ 0 w 62"/>
                  <a:gd name="T16" fmla="*/ 0 h 90"/>
                  <a:gd name="T17" fmla="*/ 62 w 62"/>
                  <a:gd name="T18" fmla="*/ 90 h 90"/>
                </a:gdLst>
                <a:ahLst/>
                <a:cxnLst>
                  <a:cxn ang="T10">
                    <a:pos x="T0" y="T1"/>
                  </a:cxn>
                  <a:cxn ang="T11">
                    <a:pos x="T2" y="T3"/>
                  </a:cxn>
                  <a:cxn ang="T12">
                    <a:pos x="T4" y="T5"/>
                  </a:cxn>
                  <a:cxn ang="T13">
                    <a:pos x="T6" y="T7"/>
                  </a:cxn>
                  <a:cxn ang="T14">
                    <a:pos x="T8" y="T9"/>
                  </a:cxn>
                </a:cxnLst>
                <a:rect l="T15" t="T16" r="T17" b="T18"/>
                <a:pathLst>
                  <a:path w="62" h="90">
                    <a:moveTo>
                      <a:pt x="62" y="44"/>
                    </a:moveTo>
                    <a:lnTo>
                      <a:pt x="31" y="90"/>
                    </a:lnTo>
                    <a:lnTo>
                      <a:pt x="0" y="50"/>
                    </a:lnTo>
                    <a:lnTo>
                      <a:pt x="33" y="0"/>
                    </a:lnTo>
                    <a:lnTo>
                      <a:pt x="62" y="4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0" name="Freeform 10">
                <a:extLst>
                  <a:ext uri="{FF2B5EF4-FFF2-40B4-BE49-F238E27FC236}">
                    <a16:creationId xmlns:a16="http://schemas.microsoft.com/office/drawing/2014/main" id="{3CC2D836-2D51-4C25-96B1-4A790337CFDF}"/>
                  </a:ext>
                </a:extLst>
              </p:cNvPr>
              <p:cNvSpPr>
                <a:spLocks/>
              </p:cNvSpPr>
              <p:nvPr/>
            </p:nvSpPr>
            <p:spPr bwMode="auto">
              <a:xfrm>
                <a:off x="1361" y="1439"/>
                <a:ext cx="204" cy="240"/>
              </a:xfrm>
              <a:custGeom>
                <a:avLst/>
                <a:gdLst>
                  <a:gd name="T0" fmla="*/ 2147483647 w 67"/>
                  <a:gd name="T1" fmla="*/ 2147483647 h 93"/>
                  <a:gd name="T2" fmla="*/ 2147483647 w 67"/>
                  <a:gd name="T3" fmla="*/ 2147483647 h 93"/>
                  <a:gd name="T4" fmla="*/ 0 w 67"/>
                  <a:gd name="T5" fmla="*/ 2147483647 h 93"/>
                  <a:gd name="T6" fmla="*/ 2147483647 w 67"/>
                  <a:gd name="T7" fmla="*/ 0 h 93"/>
                  <a:gd name="T8" fmla="*/ 2147483647 w 67"/>
                  <a:gd name="T9" fmla="*/ 2147483647 h 93"/>
                  <a:gd name="T10" fmla="*/ 0 60000 65536"/>
                  <a:gd name="T11" fmla="*/ 0 60000 65536"/>
                  <a:gd name="T12" fmla="*/ 0 60000 65536"/>
                  <a:gd name="T13" fmla="*/ 0 60000 65536"/>
                  <a:gd name="T14" fmla="*/ 0 60000 65536"/>
                  <a:gd name="T15" fmla="*/ 0 w 67"/>
                  <a:gd name="T16" fmla="*/ 0 h 93"/>
                  <a:gd name="T17" fmla="*/ 67 w 67"/>
                  <a:gd name="T18" fmla="*/ 93 h 93"/>
                </a:gdLst>
                <a:ahLst/>
                <a:cxnLst>
                  <a:cxn ang="T10">
                    <a:pos x="T0" y="T1"/>
                  </a:cxn>
                  <a:cxn ang="T11">
                    <a:pos x="T2" y="T3"/>
                  </a:cxn>
                  <a:cxn ang="T12">
                    <a:pos x="T4" y="T5"/>
                  </a:cxn>
                  <a:cxn ang="T13">
                    <a:pos x="T6" y="T7"/>
                  </a:cxn>
                  <a:cxn ang="T14">
                    <a:pos x="T8" y="T9"/>
                  </a:cxn>
                </a:cxnLst>
                <a:rect l="T15" t="T16" r="T17" b="T18"/>
                <a:pathLst>
                  <a:path w="67" h="93">
                    <a:moveTo>
                      <a:pt x="67" y="44"/>
                    </a:moveTo>
                    <a:lnTo>
                      <a:pt x="35" y="93"/>
                    </a:lnTo>
                    <a:lnTo>
                      <a:pt x="0" y="49"/>
                    </a:lnTo>
                    <a:lnTo>
                      <a:pt x="31" y="0"/>
                    </a:lnTo>
                    <a:lnTo>
                      <a:pt x="67" y="44"/>
                    </a:lnTo>
                    <a:close/>
                  </a:path>
                </a:pathLst>
              </a:custGeom>
              <a:solidFill>
                <a:srgbClr val="9CA0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1" name="Freeform 11">
                <a:extLst>
                  <a:ext uri="{FF2B5EF4-FFF2-40B4-BE49-F238E27FC236}">
                    <a16:creationId xmlns:a16="http://schemas.microsoft.com/office/drawing/2014/main" id="{0987BD13-DB6B-411D-811F-4C906F0EC8E7}"/>
                  </a:ext>
                </a:extLst>
              </p:cNvPr>
              <p:cNvSpPr>
                <a:spLocks/>
              </p:cNvSpPr>
              <p:nvPr/>
            </p:nvSpPr>
            <p:spPr bwMode="auto">
              <a:xfrm>
                <a:off x="1361" y="376"/>
                <a:ext cx="204" cy="239"/>
              </a:xfrm>
              <a:custGeom>
                <a:avLst/>
                <a:gdLst>
                  <a:gd name="T0" fmla="*/ 2147483647 w 67"/>
                  <a:gd name="T1" fmla="*/ 2147483647 h 93"/>
                  <a:gd name="T2" fmla="*/ 2147483647 w 67"/>
                  <a:gd name="T3" fmla="*/ 2147483647 h 93"/>
                  <a:gd name="T4" fmla="*/ 0 w 67"/>
                  <a:gd name="T5" fmla="*/ 2147483647 h 93"/>
                  <a:gd name="T6" fmla="*/ 2147483647 w 67"/>
                  <a:gd name="T7" fmla="*/ 0 h 93"/>
                  <a:gd name="T8" fmla="*/ 2147483647 w 67"/>
                  <a:gd name="T9" fmla="*/ 2147483647 h 93"/>
                  <a:gd name="T10" fmla="*/ 0 60000 65536"/>
                  <a:gd name="T11" fmla="*/ 0 60000 65536"/>
                  <a:gd name="T12" fmla="*/ 0 60000 65536"/>
                  <a:gd name="T13" fmla="*/ 0 60000 65536"/>
                  <a:gd name="T14" fmla="*/ 0 60000 65536"/>
                  <a:gd name="T15" fmla="*/ 0 w 67"/>
                  <a:gd name="T16" fmla="*/ 0 h 93"/>
                  <a:gd name="T17" fmla="*/ 67 w 67"/>
                  <a:gd name="T18" fmla="*/ 93 h 93"/>
                </a:gdLst>
                <a:ahLst/>
                <a:cxnLst>
                  <a:cxn ang="T10">
                    <a:pos x="T0" y="T1"/>
                  </a:cxn>
                  <a:cxn ang="T11">
                    <a:pos x="T2" y="T3"/>
                  </a:cxn>
                  <a:cxn ang="T12">
                    <a:pos x="T4" y="T5"/>
                  </a:cxn>
                  <a:cxn ang="T13">
                    <a:pos x="T6" y="T7"/>
                  </a:cxn>
                  <a:cxn ang="T14">
                    <a:pos x="T8" y="T9"/>
                  </a:cxn>
                </a:cxnLst>
                <a:rect l="T15" t="T16" r="T17" b="T18"/>
                <a:pathLst>
                  <a:path w="67" h="93">
                    <a:moveTo>
                      <a:pt x="67" y="44"/>
                    </a:moveTo>
                    <a:lnTo>
                      <a:pt x="35" y="93"/>
                    </a:lnTo>
                    <a:lnTo>
                      <a:pt x="0" y="48"/>
                    </a:lnTo>
                    <a:lnTo>
                      <a:pt x="31" y="0"/>
                    </a:lnTo>
                    <a:lnTo>
                      <a:pt x="67" y="44"/>
                    </a:lnTo>
                    <a:close/>
                  </a:path>
                </a:pathLst>
              </a:custGeom>
              <a:solidFill>
                <a:srgbClr val="9CA0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Freeform 12">
                <a:extLst>
                  <a:ext uri="{FF2B5EF4-FFF2-40B4-BE49-F238E27FC236}">
                    <a16:creationId xmlns:a16="http://schemas.microsoft.com/office/drawing/2014/main" id="{1E065BF0-538E-4920-AD6A-5F3B8AF19506}"/>
                  </a:ext>
                </a:extLst>
              </p:cNvPr>
              <p:cNvSpPr>
                <a:spLocks/>
              </p:cNvSpPr>
              <p:nvPr/>
            </p:nvSpPr>
            <p:spPr bwMode="auto">
              <a:xfrm>
                <a:off x="1361" y="1692"/>
                <a:ext cx="204" cy="275"/>
              </a:xfrm>
              <a:custGeom>
                <a:avLst/>
                <a:gdLst>
                  <a:gd name="T0" fmla="*/ 2147483647 w 67"/>
                  <a:gd name="T1" fmla="*/ 2147483647 h 107"/>
                  <a:gd name="T2" fmla="*/ 2147483647 w 67"/>
                  <a:gd name="T3" fmla="*/ 2147483647 h 107"/>
                  <a:gd name="T4" fmla="*/ 0 w 67"/>
                  <a:gd name="T5" fmla="*/ 2147483647 h 107"/>
                  <a:gd name="T6" fmla="*/ 2147483647 w 67"/>
                  <a:gd name="T7" fmla="*/ 0 h 107"/>
                  <a:gd name="T8" fmla="*/ 2147483647 w 67"/>
                  <a:gd name="T9" fmla="*/ 2147483647 h 107"/>
                  <a:gd name="T10" fmla="*/ 0 60000 65536"/>
                  <a:gd name="T11" fmla="*/ 0 60000 65536"/>
                  <a:gd name="T12" fmla="*/ 0 60000 65536"/>
                  <a:gd name="T13" fmla="*/ 0 60000 65536"/>
                  <a:gd name="T14" fmla="*/ 0 60000 65536"/>
                  <a:gd name="T15" fmla="*/ 0 w 67"/>
                  <a:gd name="T16" fmla="*/ 0 h 107"/>
                  <a:gd name="T17" fmla="*/ 67 w 67"/>
                  <a:gd name="T18" fmla="*/ 107 h 107"/>
                </a:gdLst>
                <a:ahLst/>
                <a:cxnLst>
                  <a:cxn ang="T10">
                    <a:pos x="T0" y="T1"/>
                  </a:cxn>
                  <a:cxn ang="T11">
                    <a:pos x="T2" y="T3"/>
                  </a:cxn>
                  <a:cxn ang="T12">
                    <a:pos x="T4" y="T5"/>
                  </a:cxn>
                  <a:cxn ang="T13">
                    <a:pos x="T6" y="T7"/>
                  </a:cxn>
                  <a:cxn ang="T14">
                    <a:pos x="T8" y="T9"/>
                  </a:cxn>
                </a:cxnLst>
                <a:rect l="T15" t="T16" r="T17" b="T18"/>
                <a:pathLst>
                  <a:path w="67" h="107">
                    <a:moveTo>
                      <a:pt x="67" y="49"/>
                    </a:moveTo>
                    <a:lnTo>
                      <a:pt x="34" y="107"/>
                    </a:lnTo>
                    <a:lnTo>
                      <a:pt x="0" y="49"/>
                    </a:lnTo>
                    <a:lnTo>
                      <a:pt x="35" y="0"/>
                    </a:lnTo>
                    <a:lnTo>
                      <a:pt x="67" y="4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3" name="Freeform 13">
                <a:extLst>
                  <a:ext uri="{FF2B5EF4-FFF2-40B4-BE49-F238E27FC236}">
                    <a16:creationId xmlns:a16="http://schemas.microsoft.com/office/drawing/2014/main" id="{F8FE38F3-F6B4-4E63-AF5E-3C21745392C0}"/>
                  </a:ext>
                </a:extLst>
              </p:cNvPr>
              <p:cNvSpPr>
                <a:spLocks/>
              </p:cNvSpPr>
              <p:nvPr/>
            </p:nvSpPr>
            <p:spPr bwMode="auto">
              <a:xfrm>
                <a:off x="1361" y="626"/>
                <a:ext cx="204" cy="278"/>
              </a:xfrm>
              <a:custGeom>
                <a:avLst/>
                <a:gdLst>
                  <a:gd name="T0" fmla="*/ 2147483647 w 67"/>
                  <a:gd name="T1" fmla="*/ 2147483647 h 108"/>
                  <a:gd name="T2" fmla="*/ 2147483647 w 67"/>
                  <a:gd name="T3" fmla="*/ 2147483647 h 108"/>
                  <a:gd name="T4" fmla="*/ 0 w 67"/>
                  <a:gd name="T5" fmla="*/ 2147483647 h 108"/>
                  <a:gd name="T6" fmla="*/ 2147483647 w 67"/>
                  <a:gd name="T7" fmla="*/ 0 h 108"/>
                  <a:gd name="T8" fmla="*/ 2147483647 w 67"/>
                  <a:gd name="T9" fmla="*/ 2147483647 h 108"/>
                  <a:gd name="T10" fmla="*/ 0 60000 65536"/>
                  <a:gd name="T11" fmla="*/ 0 60000 65536"/>
                  <a:gd name="T12" fmla="*/ 0 60000 65536"/>
                  <a:gd name="T13" fmla="*/ 0 60000 65536"/>
                  <a:gd name="T14" fmla="*/ 0 60000 65536"/>
                  <a:gd name="T15" fmla="*/ 0 w 67"/>
                  <a:gd name="T16" fmla="*/ 0 h 108"/>
                  <a:gd name="T17" fmla="*/ 67 w 67"/>
                  <a:gd name="T18" fmla="*/ 108 h 108"/>
                </a:gdLst>
                <a:ahLst/>
                <a:cxnLst>
                  <a:cxn ang="T10">
                    <a:pos x="T0" y="T1"/>
                  </a:cxn>
                  <a:cxn ang="T11">
                    <a:pos x="T2" y="T3"/>
                  </a:cxn>
                  <a:cxn ang="T12">
                    <a:pos x="T4" y="T5"/>
                  </a:cxn>
                  <a:cxn ang="T13">
                    <a:pos x="T6" y="T7"/>
                  </a:cxn>
                  <a:cxn ang="T14">
                    <a:pos x="T8" y="T9"/>
                  </a:cxn>
                </a:cxnLst>
                <a:rect l="T15" t="T16" r="T17" b="T18"/>
                <a:pathLst>
                  <a:path w="67" h="108">
                    <a:moveTo>
                      <a:pt x="67" y="49"/>
                    </a:moveTo>
                    <a:lnTo>
                      <a:pt x="34" y="108"/>
                    </a:lnTo>
                    <a:lnTo>
                      <a:pt x="0" y="50"/>
                    </a:lnTo>
                    <a:lnTo>
                      <a:pt x="35" y="0"/>
                    </a:lnTo>
                    <a:lnTo>
                      <a:pt x="67" y="4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4" name="Freeform 14">
                <a:extLst>
                  <a:ext uri="{FF2B5EF4-FFF2-40B4-BE49-F238E27FC236}">
                    <a16:creationId xmlns:a16="http://schemas.microsoft.com/office/drawing/2014/main" id="{E7F44DC5-7BBB-49DA-B097-CA4662332E7A}"/>
                  </a:ext>
                </a:extLst>
              </p:cNvPr>
              <p:cNvSpPr>
                <a:spLocks/>
              </p:cNvSpPr>
              <p:nvPr/>
            </p:nvSpPr>
            <p:spPr bwMode="auto">
              <a:xfrm>
                <a:off x="1480" y="1082"/>
                <a:ext cx="101" cy="228"/>
              </a:xfrm>
              <a:custGeom>
                <a:avLst/>
                <a:gdLst>
                  <a:gd name="T0" fmla="*/ 2147483647 w 33"/>
                  <a:gd name="T1" fmla="*/ 2147483647 h 89"/>
                  <a:gd name="T2" fmla="*/ 0 w 33"/>
                  <a:gd name="T3" fmla="*/ 2147483647 h 89"/>
                  <a:gd name="T4" fmla="*/ 2147483647 w 33"/>
                  <a:gd name="T5" fmla="*/ 0 h 89"/>
                  <a:gd name="T6" fmla="*/ 2147483647 w 33"/>
                  <a:gd name="T7" fmla="*/ 2147483647 h 89"/>
                  <a:gd name="T8" fmla="*/ 0 60000 65536"/>
                  <a:gd name="T9" fmla="*/ 0 60000 65536"/>
                  <a:gd name="T10" fmla="*/ 0 60000 65536"/>
                  <a:gd name="T11" fmla="*/ 0 60000 65536"/>
                  <a:gd name="T12" fmla="*/ 0 w 33"/>
                  <a:gd name="T13" fmla="*/ 0 h 89"/>
                  <a:gd name="T14" fmla="*/ 33 w 33"/>
                  <a:gd name="T15" fmla="*/ 89 h 89"/>
                </a:gdLst>
                <a:ahLst/>
                <a:cxnLst>
                  <a:cxn ang="T8">
                    <a:pos x="T0" y="T1"/>
                  </a:cxn>
                  <a:cxn ang="T9">
                    <a:pos x="T2" y="T3"/>
                  </a:cxn>
                  <a:cxn ang="T10">
                    <a:pos x="T4" y="T5"/>
                  </a:cxn>
                  <a:cxn ang="T11">
                    <a:pos x="T6" y="T7"/>
                  </a:cxn>
                </a:cxnLst>
                <a:rect l="T12" t="T13" r="T14" b="T15"/>
                <a:pathLst>
                  <a:path w="33" h="89">
                    <a:moveTo>
                      <a:pt x="33" y="89"/>
                    </a:moveTo>
                    <a:lnTo>
                      <a:pt x="0" y="45"/>
                    </a:lnTo>
                    <a:lnTo>
                      <a:pt x="33" y="0"/>
                    </a:lnTo>
                    <a:lnTo>
                      <a:pt x="33" y="8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5" name="Freeform 15">
                <a:extLst>
                  <a:ext uri="{FF2B5EF4-FFF2-40B4-BE49-F238E27FC236}">
                    <a16:creationId xmlns:a16="http://schemas.microsoft.com/office/drawing/2014/main" id="{AD905299-FAAF-42FF-9942-DA8FF83D0B52}"/>
                  </a:ext>
                </a:extLst>
              </p:cNvPr>
              <p:cNvSpPr>
                <a:spLocks/>
              </p:cNvSpPr>
              <p:nvPr/>
            </p:nvSpPr>
            <p:spPr bwMode="auto">
              <a:xfrm>
                <a:off x="1480" y="15"/>
                <a:ext cx="101" cy="232"/>
              </a:xfrm>
              <a:custGeom>
                <a:avLst/>
                <a:gdLst>
                  <a:gd name="T0" fmla="*/ 2147483647 w 33"/>
                  <a:gd name="T1" fmla="*/ 2147483647 h 90"/>
                  <a:gd name="T2" fmla="*/ 0 w 33"/>
                  <a:gd name="T3" fmla="*/ 2147483647 h 90"/>
                  <a:gd name="T4" fmla="*/ 2147483647 w 33"/>
                  <a:gd name="T5" fmla="*/ 0 h 90"/>
                  <a:gd name="T6" fmla="*/ 2147483647 w 33"/>
                  <a:gd name="T7" fmla="*/ 2147483647 h 90"/>
                  <a:gd name="T8" fmla="*/ 0 60000 65536"/>
                  <a:gd name="T9" fmla="*/ 0 60000 65536"/>
                  <a:gd name="T10" fmla="*/ 0 60000 65536"/>
                  <a:gd name="T11" fmla="*/ 0 60000 65536"/>
                  <a:gd name="T12" fmla="*/ 0 w 33"/>
                  <a:gd name="T13" fmla="*/ 0 h 90"/>
                  <a:gd name="T14" fmla="*/ 33 w 33"/>
                  <a:gd name="T15" fmla="*/ 90 h 90"/>
                </a:gdLst>
                <a:ahLst/>
                <a:cxnLst>
                  <a:cxn ang="T8">
                    <a:pos x="T0" y="T1"/>
                  </a:cxn>
                  <a:cxn ang="T9">
                    <a:pos x="T2" y="T3"/>
                  </a:cxn>
                  <a:cxn ang="T10">
                    <a:pos x="T4" y="T5"/>
                  </a:cxn>
                  <a:cxn ang="T11">
                    <a:pos x="T6" y="T7"/>
                  </a:cxn>
                </a:cxnLst>
                <a:rect l="T12" t="T13" r="T14" b="T15"/>
                <a:pathLst>
                  <a:path w="33" h="90">
                    <a:moveTo>
                      <a:pt x="33" y="90"/>
                    </a:moveTo>
                    <a:lnTo>
                      <a:pt x="0" y="46"/>
                    </a:lnTo>
                    <a:lnTo>
                      <a:pt x="33" y="0"/>
                    </a:lnTo>
                    <a:lnTo>
                      <a:pt x="33" y="9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6" name="Freeform 16">
                <a:extLst>
                  <a:ext uri="{FF2B5EF4-FFF2-40B4-BE49-F238E27FC236}">
                    <a16:creationId xmlns:a16="http://schemas.microsoft.com/office/drawing/2014/main" id="{AF231AF6-6FA6-4834-9CB8-C1FB9997E980}"/>
                  </a:ext>
                </a:extLst>
              </p:cNvPr>
              <p:cNvSpPr>
                <a:spLocks/>
              </p:cNvSpPr>
              <p:nvPr/>
            </p:nvSpPr>
            <p:spPr bwMode="auto">
              <a:xfrm>
                <a:off x="1361" y="1082"/>
                <a:ext cx="92" cy="228"/>
              </a:xfrm>
              <a:custGeom>
                <a:avLst/>
                <a:gdLst>
                  <a:gd name="T0" fmla="*/ 0 w 30"/>
                  <a:gd name="T1" fmla="*/ 0 h 89"/>
                  <a:gd name="T2" fmla="*/ 2147483647 w 30"/>
                  <a:gd name="T3" fmla="*/ 2147483647 h 89"/>
                  <a:gd name="T4" fmla="*/ 0 w 30"/>
                  <a:gd name="T5" fmla="*/ 2147483647 h 89"/>
                  <a:gd name="T6" fmla="*/ 0 w 30"/>
                  <a:gd name="T7" fmla="*/ 0 h 89"/>
                  <a:gd name="T8" fmla="*/ 0 60000 65536"/>
                  <a:gd name="T9" fmla="*/ 0 60000 65536"/>
                  <a:gd name="T10" fmla="*/ 0 60000 65536"/>
                  <a:gd name="T11" fmla="*/ 0 60000 65536"/>
                  <a:gd name="T12" fmla="*/ 0 w 30"/>
                  <a:gd name="T13" fmla="*/ 0 h 89"/>
                  <a:gd name="T14" fmla="*/ 30 w 30"/>
                  <a:gd name="T15" fmla="*/ 89 h 89"/>
                </a:gdLst>
                <a:ahLst/>
                <a:cxnLst>
                  <a:cxn ang="T8">
                    <a:pos x="T0" y="T1"/>
                  </a:cxn>
                  <a:cxn ang="T9">
                    <a:pos x="T2" y="T3"/>
                  </a:cxn>
                  <a:cxn ang="T10">
                    <a:pos x="T4" y="T5"/>
                  </a:cxn>
                  <a:cxn ang="T11">
                    <a:pos x="T6" y="T7"/>
                  </a:cxn>
                </a:cxnLst>
                <a:rect l="T12" t="T13" r="T14" b="T15"/>
                <a:pathLst>
                  <a:path w="30" h="89">
                    <a:moveTo>
                      <a:pt x="0" y="0"/>
                    </a:moveTo>
                    <a:lnTo>
                      <a:pt x="30" y="44"/>
                    </a:lnTo>
                    <a:lnTo>
                      <a:pt x="0" y="89"/>
                    </a:lnTo>
                    <a:lnTo>
                      <a:pt x="0" y="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7" name="Freeform 17">
                <a:extLst>
                  <a:ext uri="{FF2B5EF4-FFF2-40B4-BE49-F238E27FC236}">
                    <a16:creationId xmlns:a16="http://schemas.microsoft.com/office/drawing/2014/main" id="{002473D0-8F88-43C5-8331-5BA6C8715B82}"/>
                  </a:ext>
                </a:extLst>
              </p:cNvPr>
              <p:cNvSpPr>
                <a:spLocks/>
              </p:cNvSpPr>
              <p:nvPr/>
            </p:nvSpPr>
            <p:spPr bwMode="auto">
              <a:xfrm>
                <a:off x="1361" y="15"/>
                <a:ext cx="92" cy="232"/>
              </a:xfrm>
              <a:custGeom>
                <a:avLst/>
                <a:gdLst>
                  <a:gd name="T0" fmla="*/ 0 w 30"/>
                  <a:gd name="T1" fmla="*/ 0 h 90"/>
                  <a:gd name="T2" fmla="*/ 2147483647 w 30"/>
                  <a:gd name="T3" fmla="*/ 2147483647 h 90"/>
                  <a:gd name="T4" fmla="*/ 0 w 30"/>
                  <a:gd name="T5" fmla="*/ 2147483647 h 90"/>
                  <a:gd name="T6" fmla="*/ 0 w 30"/>
                  <a:gd name="T7" fmla="*/ 0 h 90"/>
                  <a:gd name="T8" fmla="*/ 0 60000 65536"/>
                  <a:gd name="T9" fmla="*/ 0 60000 65536"/>
                  <a:gd name="T10" fmla="*/ 0 60000 65536"/>
                  <a:gd name="T11" fmla="*/ 0 60000 65536"/>
                  <a:gd name="T12" fmla="*/ 0 w 30"/>
                  <a:gd name="T13" fmla="*/ 0 h 90"/>
                  <a:gd name="T14" fmla="*/ 30 w 30"/>
                  <a:gd name="T15" fmla="*/ 90 h 90"/>
                </a:gdLst>
                <a:ahLst/>
                <a:cxnLst>
                  <a:cxn ang="T8">
                    <a:pos x="T0" y="T1"/>
                  </a:cxn>
                  <a:cxn ang="T9">
                    <a:pos x="T2" y="T3"/>
                  </a:cxn>
                  <a:cxn ang="T10">
                    <a:pos x="T4" y="T5"/>
                  </a:cxn>
                  <a:cxn ang="T11">
                    <a:pos x="T6" y="T7"/>
                  </a:cxn>
                </a:cxnLst>
                <a:rect l="T12" t="T13" r="T14" b="T15"/>
                <a:pathLst>
                  <a:path w="30" h="90">
                    <a:moveTo>
                      <a:pt x="0" y="0"/>
                    </a:moveTo>
                    <a:lnTo>
                      <a:pt x="30" y="45"/>
                    </a:lnTo>
                    <a:lnTo>
                      <a:pt x="0" y="90"/>
                    </a:lnTo>
                    <a:lnTo>
                      <a:pt x="0" y="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8" name="Freeform 18">
                <a:extLst>
                  <a:ext uri="{FF2B5EF4-FFF2-40B4-BE49-F238E27FC236}">
                    <a16:creationId xmlns:a16="http://schemas.microsoft.com/office/drawing/2014/main" id="{A6BA5E8A-1813-47DB-83E3-C92B4B26E372}"/>
                  </a:ext>
                </a:extLst>
              </p:cNvPr>
              <p:cNvSpPr>
                <a:spLocks/>
              </p:cNvSpPr>
              <p:nvPr/>
            </p:nvSpPr>
            <p:spPr bwMode="auto">
              <a:xfrm>
                <a:off x="1361" y="1339"/>
                <a:ext cx="86" cy="193"/>
              </a:xfrm>
              <a:custGeom>
                <a:avLst/>
                <a:gdLst>
                  <a:gd name="T0" fmla="*/ 0 w 28"/>
                  <a:gd name="T1" fmla="*/ 2147483647 h 75"/>
                  <a:gd name="T2" fmla="*/ 2147483647 w 28"/>
                  <a:gd name="T3" fmla="*/ 2147483647 h 75"/>
                  <a:gd name="T4" fmla="*/ 0 w 28"/>
                  <a:gd name="T5" fmla="*/ 0 h 75"/>
                  <a:gd name="T6" fmla="*/ 0 w 28"/>
                  <a:gd name="T7" fmla="*/ 2147483647 h 75"/>
                  <a:gd name="T8" fmla="*/ 0 60000 65536"/>
                  <a:gd name="T9" fmla="*/ 0 60000 65536"/>
                  <a:gd name="T10" fmla="*/ 0 60000 65536"/>
                  <a:gd name="T11" fmla="*/ 0 60000 65536"/>
                  <a:gd name="T12" fmla="*/ 0 w 28"/>
                  <a:gd name="T13" fmla="*/ 0 h 75"/>
                  <a:gd name="T14" fmla="*/ 28 w 28"/>
                  <a:gd name="T15" fmla="*/ 75 h 75"/>
                </a:gdLst>
                <a:ahLst/>
                <a:cxnLst>
                  <a:cxn ang="T8">
                    <a:pos x="T0" y="T1"/>
                  </a:cxn>
                  <a:cxn ang="T9">
                    <a:pos x="T2" y="T3"/>
                  </a:cxn>
                  <a:cxn ang="T10">
                    <a:pos x="T4" y="T5"/>
                  </a:cxn>
                  <a:cxn ang="T11">
                    <a:pos x="T6" y="T7"/>
                  </a:cxn>
                </a:cxnLst>
                <a:rect l="T12" t="T13" r="T14" b="T15"/>
                <a:pathLst>
                  <a:path w="28" h="75">
                    <a:moveTo>
                      <a:pt x="0" y="75"/>
                    </a:moveTo>
                    <a:lnTo>
                      <a:pt x="28" y="37"/>
                    </a:lnTo>
                    <a:lnTo>
                      <a:pt x="0" y="0"/>
                    </a:lnTo>
                    <a:lnTo>
                      <a:pt x="0" y="7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9" name="Freeform 19">
                <a:extLst>
                  <a:ext uri="{FF2B5EF4-FFF2-40B4-BE49-F238E27FC236}">
                    <a16:creationId xmlns:a16="http://schemas.microsoft.com/office/drawing/2014/main" id="{022E9FA7-B2D8-4C34-8E8F-FAEFEF998FAB}"/>
                  </a:ext>
                </a:extLst>
              </p:cNvPr>
              <p:cNvSpPr>
                <a:spLocks/>
              </p:cNvSpPr>
              <p:nvPr/>
            </p:nvSpPr>
            <p:spPr bwMode="auto">
              <a:xfrm>
                <a:off x="1361" y="275"/>
                <a:ext cx="86" cy="193"/>
              </a:xfrm>
              <a:custGeom>
                <a:avLst/>
                <a:gdLst>
                  <a:gd name="T0" fmla="*/ 0 w 28"/>
                  <a:gd name="T1" fmla="*/ 2147483647 h 75"/>
                  <a:gd name="T2" fmla="*/ 2147483647 w 28"/>
                  <a:gd name="T3" fmla="*/ 2147483647 h 75"/>
                  <a:gd name="T4" fmla="*/ 0 w 28"/>
                  <a:gd name="T5" fmla="*/ 0 h 75"/>
                  <a:gd name="T6" fmla="*/ 0 w 28"/>
                  <a:gd name="T7" fmla="*/ 2147483647 h 75"/>
                  <a:gd name="T8" fmla="*/ 0 60000 65536"/>
                  <a:gd name="T9" fmla="*/ 0 60000 65536"/>
                  <a:gd name="T10" fmla="*/ 0 60000 65536"/>
                  <a:gd name="T11" fmla="*/ 0 60000 65536"/>
                  <a:gd name="T12" fmla="*/ 0 w 28"/>
                  <a:gd name="T13" fmla="*/ 0 h 75"/>
                  <a:gd name="T14" fmla="*/ 28 w 28"/>
                  <a:gd name="T15" fmla="*/ 75 h 75"/>
                </a:gdLst>
                <a:ahLst/>
                <a:cxnLst>
                  <a:cxn ang="T8">
                    <a:pos x="T0" y="T1"/>
                  </a:cxn>
                  <a:cxn ang="T9">
                    <a:pos x="T2" y="T3"/>
                  </a:cxn>
                  <a:cxn ang="T10">
                    <a:pos x="T4" y="T5"/>
                  </a:cxn>
                  <a:cxn ang="T11">
                    <a:pos x="T6" y="T7"/>
                  </a:cxn>
                </a:cxnLst>
                <a:rect l="T12" t="T13" r="T14" b="T15"/>
                <a:pathLst>
                  <a:path w="28" h="75">
                    <a:moveTo>
                      <a:pt x="0" y="75"/>
                    </a:moveTo>
                    <a:lnTo>
                      <a:pt x="28" y="36"/>
                    </a:lnTo>
                    <a:lnTo>
                      <a:pt x="0" y="0"/>
                    </a:lnTo>
                    <a:lnTo>
                      <a:pt x="0" y="7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0" name="Freeform 20">
                <a:extLst>
                  <a:ext uri="{FF2B5EF4-FFF2-40B4-BE49-F238E27FC236}">
                    <a16:creationId xmlns:a16="http://schemas.microsoft.com/office/drawing/2014/main" id="{647B71B1-D5EE-4159-A17B-FC59CCBF3BD2}"/>
                  </a:ext>
                </a:extLst>
              </p:cNvPr>
              <p:cNvSpPr>
                <a:spLocks/>
              </p:cNvSpPr>
              <p:nvPr/>
            </p:nvSpPr>
            <p:spPr bwMode="auto">
              <a:xfrm>
                <a:off x="1486" y="1321"/>
                <a:ext cx="95" cy="204"/>
              </a:xfrm>
              <a:custGeom>
                <a:avLst/>
                <a:gdLst>
                  <a:gd name="T0" fmla="*/ 2147483647 w 31"/>
                  <a:gd name="T1" fmla="*/ 2147483647 h 79"/>
                  <a:gd name="T2" fmla="*/ 0 w 31"/>
                  <a:gd name="T3" fmla="*/ 2147483647 h 79"/>
                  <a:gd name="T4" fmla="*/ 2147483647 w 31"/>
                  <a:gd name="T5" fmla="*/ 0 h 79"/>
                  <a:gd name="T6" fmla="*/ 2147483647 w 31"/>
                  <a:gd name="T7" fmla="*/ 2147483647 h 79"/>
                  <a:gd name="T8" fmla="*/ 0 60000 65536"/>
                  <a:gd name="T9" fmla="*/ 0 60000 65536"/>
                  <a:gd name="T10" fmla="*/ 0 60000 65536"/>
                  <a:gd name="T11" fmla="*/ 0 60000 65536"/>
                  <a:gd name="T12" fmla="*/ 0 w 31"/>
                  <a:gd name="T13" fmla="*/ 0 h 79"/>
                  <a:gd name="T14" fmla="*/ 31 w 31"/>
                  <a:gd name="T15" fmla="*/ 79 h 79"/>
                </a:gdLst>
                <a:ahLst/>
                <a:cxnLst>
                  <a:cxn ang="T8">
                    <a:pos x="T0" y="T1"/>
                  </a:cxn>
                  <a:cxn ang="T9">
                    <a:pos x="T2" y="T3"/>
                  </a:cxn>
                  <a:cxn ang="T10">
                    <a:pos x="T4" y="T5"/>
                  </a:cxn>
                  <a:cxn ang="T11">
                    <a:pos x="T6" y="T7"/>
                  </a:cxn>
                </a:cxnLst>
                <a:rect l="T12" t="T13" r="T14" b="T15"/>
                <a:pathLst>
                  <a:path w="31" h="79">
                    <a:moveTo>
                      <a:pt x="31" y="79"/>
                    </a:moveTo>
                    <a:lnTo>
                      <a:pt x="0" y="43"/>
                    </a:lnTo>
                    <a:lnTo>
                      <a:pt x="31" y="0"/>
                    </a:lnTo>
                    <a:lnTo>
                      <a:pt x="31" y="7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1" name="Freeform 21">
                <a:extLst>
                  <a:ext uri="{FF2B5EF4-FFF2-40B4-BE49-F238E27FC236}">
                    <a16:creationId xmlns:a16="http://schemas.microsoft.com/office/drawing/2014/main" id="{3799D471-8DA6-4F8D-80D6-AFEC231D1D13}"/>
                  </a:ext>
                </a:extLst>
              </p:cNvPr>
              <p:cNvSpPr>
                <a:spLocks/>
              </p:cNvSpPr>
              <p:nvPr/>
            </p:nvSpPr>
            <p:spPr bwMode="auto">
              <a:xfrm>
                <a:off x="1486" y="258"/>
                <a:ext cx="95" cy="200"/>
              </a:xfrm>
              <a:custGeom>
                <a:avLst/>
                <a:gdLst>
                  <a:gd name="T0" fmla="*/ 2147483647 w 31"/>
                  <a:gd name="T1" fmla="*/ 2147483647 h 78"/>
                  <a:gd name="T2" fmla="*/ 0 w 31"/>
                  <a:gd name="T3" fmla="*/ 2147483647 h 78"/>
                  <a:gd name="T4" fmla="*/ 2147483647 w 31"/>
                  <a:gd name="T5" fmla="*/ 0 h 78"/>
                  <a:gd name="T6" fmla="*/ 2147483647 w 31"/>
                  <a:gd name="T7" fmla="*/ 2147483647 h 78"/>
                  <a:gd name="T8" fmla="*/ 0 60000 65536"/>
                  <a:gd name="T9" fmla="*/ 0 60000 65536"/>
                  <a:gd name="T10" fmla="*/ 0 60000 65536"/>
                  <a:gd name="T11" fmla="*/ 0 60000 65536"/>
                  <a:gd name="T12" fmla="*/ 0 w 31"/>
                  <a:gd name="T13" fmla="*/ 0 h 78"/>
                  <a:gd name="T14" fmla="*/ 31 w 31"/>
                  <a:gd name="T15" fmla="*/ 78 h 78"/>
                </a:gdLst>
                <a:ahLst/>
                <a:cxnLst>
                  <a:cxn ang="T8">
                    <a:pos x="T0" y="T1"/>
                  </a:cxn>
                  <a:cxn ang="T9">
                    <a:pos x="T2" y="T3"/>
                  </a:cxn>
                  <a:cxn ang="T10">
                    <a:pos x="T4" y="T5"/>
                  </a:cxn>
                  <a:cxn ang="T11">
                    <a:pos x="T6" y="T7"/>
                  </a:cxn>
                </a:cxnLst>
                <a:rect l="T12" t="T13" r="T14" b="T15"/>
                <a:pathLst>
                  <a:path w="31" h="78">
                    <a:moveTo>
                      <a:pt x="31" y="78"/>
                    </a:moveTo>
                    <a:lnTo>
                      <a:pt x="0" y="43"/>
                    </a:lnTo>
                    <a:lnTo>
                      <a:pt x="31" y="0"/>
                    </a:lnTo>
                    <a:lnTo>
                      <a:pt x="31" y="78"/>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2" name="Freeform 22">
                <a:extLst>
                  <a:ext uri="{FF2B5EF4-FFF2-40B4-BE49-F238E27FC236}">
                    <a16:creationId xmlns:a16="http://schemas.microsoft.com/office/drawing/2014/main" id="{4B597B25-5F72-475A-928C-F6C757B08B0E}"/>
                  </a:ext>
                </a:extLst>
              </p:cNvPr>
              <p:cNvSpPr>
                <a:spLocks/>
              </p:cNvSpPr>
              <p:nvPr/>
            </p:nvSpPr>
            <p:spPr bwMode="auto">
              <a:xfrm>
                <a:off x="1361" y="1597"/>
                <a:ext cx="89" cy="206"/>
              </a:xfrm>
              <a:custGeom>
                <a:avLst/>
                <a:gdLst>
                  <a:gd name="T0" fmla="*/ 0 w 29"/>
                  <a:gd name="T1" fmla="*/ 2147483647 h 80"/>
                  <a:gd name="T2" fmla="*/ 2147483647 w 29"/>
                  <a:gd name="T3" fmla="*/ 2147483647 h 80"/>
                  <a:gd name="T4" fmla="*/ 0 w 29"/>
                  <a:gd name="T5" fmla="*/ 0 h 80"/>
                  <a:gd name="T6" fmla="*/ 0 w 29"/>
                  <a:gd name="T7" fmla="*/ 2147483647 h 80"/>
                  <a:gd name="T8" fmla="*/ 0 60000 65536"/>
                  <a:gd name="T9" fmla="*/ 0 60000 65536"/>
                  <a:gd name="T10" fmla="*/ 0 60000 65536"/>
                  <a:gd name="T11" fmla="*/ 0 60000 65536"/>
                  <a:gd name="T12" fmla="*/ 0 w 29"/>
                  <a:gd name="T13" fmla="*/ 0 h 80"/>
                  <a:gd name="T14" fmla="*/ 29 w 29"/>
                  <a:gd name="T15" fmla="*/ 80 h 80"/>
                </a:gdLst>
                <a:ahLst/>
                <a:cxnLst>
                  <a:cxn ang="T8">
                    <a:pos x="T0" y="T1"/>
                  </a:cxn>
                  <a:cxn ang="T9">
                    <a:pos x="T2" y="T3"/>
                  </a:cxn>
                  <a:cxn ang="T10">
                    <a:pos x="T4" y="T5"/>
                  </a:cxn>
                  <a:cxn ang="T11">
                    <a:pos x="T6" y="T7"/>
                  </a:cxn>
                </a:cxnLst>
                <a:rect l="T12" t="T13" r="T14" b="T15"/>
                <a:pathLst>
                  <a:path w="29" h="80">
                    <a:moveTo>
                      <a:pt x="0" y="80"/>
                    </a:moveTo>
                    <a:lnTo>
                      <a:pt x="29" y="37"/>
                    </a:lnTo>
                    <a:lnTo>
                      <a:pt x="0" y="0"/>
                    </a:lnTo>
                    <a:lnTo>
                      <a:pt x="0" y="8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3" name="Freeform 23">
                <a:extLst>
                  <a:ext uri="{FF2B5EF4-FFF2-40B4-BE49-F238E27FC236}">
                    <a16:creationId xmlns:a16="http://schemas.microsoft.com/office/drawing/2014/main" id="{DF4BFDDE-ACF9-4A9C-BD08-B6B036835422}"/>
                  </a:ext>
                </a:extLst>
              </p:cNvPr>
              <p:cNvSpPr>
                <a:spLocks/>
              </p:cNvSpPr>
              <p:nvPr/>
            </p:nvSpPr>
            <p:spPr bwMode="auto">
              <a:xfrm>
                <a:off x="1361" y="533"/>
                <a:ext cx="89" cy="206"/>
              </a:xfrm>
              <a:custGeom>
                <a:avLst/>
                <a:gdLst>
                  <a:gd name="T0" fmla="*/ 0 w 29"/>
                  <a:gd name="T1" fmla="*/ 2147483647 h 80"/>
                  <a:gd name="T2" fmla="*/ 2147483647 w 29"/>
                  <a:gd name="T3" fmla="*/ 2147483647 h 80"/>
                  <a:gd name="T4" fmla="*/ 0 w 29"/>
                  <a:gd name="T5" fmla="*/ 0 h 80"/>
                  <a:gd name="T6" fmla="*/ 0 w 29"/>
                  <a:gd name="T7" fmla="*/ 2147483647 h 80"/>
                  <a:gd name="T8" fmla="*/ 0 60000 65536"/>
                  <a:gd name="T9" fmla="*/ 0 60000 65536"/>
                  <a:gd name="T10" fmla="*/ 0 60000 65536"/>
                  <a:gd name="T11" fmla="*/ 0 60000 65536"/>
                  <a:gd name="T12" fmla="*/ 0 w 29"/>
                  <a:gd name="T13" fmla="*/ 0 h 80"/>
                  <a:gd name="T14" fmla="*/ 29 w 29"/>
                  <a:gd name="T15" fmla="*/ 80 h 80"/>
                </a:gdLst>
                <a:ahLst/>
                <a:cxnLst>
                  <a:cxn ang="T8">
                    <a:pos x="T0" y="T1"/>
                  </a:cxn>
                  <a:cxn ang="T9">
                    <a:pos x="T2" y="T3"/>
                  </a:cxn>
                  <a:cxn ang="T10">
                    <a:pos x="T4" y="T5"/>
                  </a:cxn>
                  <a:cxn ang="T11">
                    <a:pos x="T6" y="T7"/>
                  </a:cxn>
                </a:cxnLst>
                <a:rect l="T12" t="T13" r="T14" b="T15"/>
                <a:pathLst>
                  <a:path w="29" h="80">
                    <a:moveTo>
                      <a:pt x="0" y="80"/>
                    </a:moveTo>
                    <a:lnTo>
                      <a:pt x="29" y="37"/>
                    </a:lnTo>
                    <a:lnTo>
                      <a:pt x="0" y="0"/>
                    </a:lnTo>
                    <a:lnTo>
                      <a:pt x="0" y="8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4" name="Freeform 24">
                <a:extLst>
                  <a:ext uri="{FF2B5EF4-FFF2-40B4-BE49-F238E27FC236}">
                    <a16:creationId xmlns:a16="http://schemas.microsoft.com/office/drawing/2014/main" id="{9BD9D715-C812-4258-8BFD-F1BB02ABF9FA}"/>
                  </a:ext>
                </a:extLst>
              </p:cNvPr>
              <p:cNvSpPr>
                <a:spLocks/>
              </p:cNvSpPr>
              <p:nvPr/>
            </p:nvSpPr>
            <p:spPr bwMode="auto">
              <a:xfrm>
                <a:off x="1480" y="1568"/>
                <a:ext cx="101" cy="217"/>
              </a:xfrm>
              <a:custGeom>
                <a:avLst/>
                <a:gdLst>
                  <a:gd name="T0" fmla="*/ 2147483647 w 33"/>
                  <a:gd name="T1" fmla="*/ 2147483647 h 84"/>
                  <a:gd name="T2" fmla="*/ 0 w 33"/>
                  <a:gd name="T3" fmla="*/ 2147483647 h 84"/>
                  <a:gd name="T4" fmla="*/ 2147483647 w 33"/>
                  <a:gd name="T5" fmla="*/ 0 h 84"/>
                  <a:gd name="T6" fmla="*/ 2147483647 w 33"/>
                  <a:gd name="T7" fmla="*/ 2147483647 h 84"/>
                  <a:gd name="T8" fmla="*/ 0 60000 65536"/>
                  <a:gd name="T9" fmla="*/ 0 60000 65536"/>
                  <a:gd name="T10" fmla="*/ 0 60000 65536"/>
                  <a:gd name="T11" fmla="*/ 0 60000 65536"/>
                  <a:gd name="T12" fmla="*/ 0 w 33"/>
                  <a:gd name="T13" fmla="*/ 0 h 84"/>
                  <a:gd name="T14" fmla="*/ 33 w 33"/>
                  <a:gd name="T15" fmla="*/ 84 h 84"/>
                </a:gdLst>
                <a:ahLst/>
                <a:cxnLst>
                  <a:cxn ang="T8">
                    <a:pos x="T0" y="T1"/>
                  </a:cxn>
                  <a:cxn ang="T9">
                    <a:pos x="T2" y="T3"/>
                  </a:cxn>
                  <a:cxn ang="T10">
                    <a:pos x="T4" y="T5"/>
                  </a:cxn>
                  <a:cxn ang="T11">
                    <a:pos x="T6" y="T7"/>
                  </a:cxn>
                </a:cxnLst>
                <a:rect l="T12" t="T13" r="T14" b="T15"/>
                <a:pathLst>
                  <a:path w="33" h="84">
                    <a:moveTo>
                      <a:pt x="33" y="84"/>
                    </a:moveTo>
                    <a:lnTo>
                      <a:pt x="0" y="46"/>
                    </a:lnTo>
                    <a:lnTo>
                      <a:pt x="33" y="0"/>
                    </a:lnTo>
                    <a:lnTo>
                      <a:pt x="33" y="8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5" name="Freeform 25">
                <a:extLst>
                  <a:ext uri="{FF2B5EF4-FFF2-40B4-BE49-F238E27FC236}">
                    <a16:creationId xmlns:a16="http://schemas.microsoft.com/office/drawing/2014/main" id="{A646B775-528F-4929-820A-FDC492FA8F61}"/>
                  </a:ext>
                </a:extLst>
              </p:cNvPr>
              <p:cNvSpPr>
                <a:spLocks/>
              </p:cNvSpPr>
              <p:nvPr/>
            </p:nvSpPr>
            <p:spPr bwMode="auto">
              <a:xfrm>
                <a:off x="1480" y="502"/>
                <a:ext cx="101" cy="216"/>
              </a:xfrm>
              <a:custGeom>
                <a:avLst/>
                <a:gdLst>
                  <a:gd name="T0" fmla="*/ 2147483647 w 33"/>
                  <a:gd name="T1" fmla="*/ 2147483647 h 84"/>
                  <a:gd name="T2" fmla="*/ 0 w 33"/>
                  <a:gd name="T3" fmla="*/ 2147483647 h 84"/>
                  <a:gd name="T4" fmla="*/ 2147483647 w 33"/>
                  <a:gd name="T5" fmla="*/ 0 h 84"/>
                  <a:gd name="T6" fmla="*/ 2147483647 w 33"/>
                  <a:gd name="T7" fmla="*/ 2147483647 h 84"/>
                  <a:gd name="T8" fmla="*/ 0 60000 65536"/>
                  <a:gd name="T9" fmla="*/ 0 60000 65536"/>
                  <a:gd name="T10" fmla="*/ 0 60000 65536"/>
                  <a:gd name="T11" fmla="*/ 0 60000 65536"/>
                  <a:gd name="T12" fmla="*/ 0 w 33"/>
                  <a:gd name="T13" fmla="*/ 0 h 84"/>
                  <a:gd name="T14" fmla="*/ 33 w 33"/>
                  <a:gd name="T15" fmla="*/ 84 h 84"/>
                </a:gdLst>
                <a:ahLst/>
                <a:cxnLst>
                  <a:cxn ang="T8">
                    <a:pos x="T0" y="T1"/>
                  </a:cxn>
                  <a:cxn ang="T9">
                    <a:pos x="T2" y="T3"/>
                  </a:cxn>
                  <a:cxn ang="T10">
                    <a:pos x="T4" y="T5"/>
                  </a:cxn>
                  <a:cxn ang="T11">
                    <a:pos x="T6" y="T7"/>
                  </a:cxn>
                </a:cxnLst>
                <a:rect l="T12" t="T13" r="T14" b="T15"/>
                <a:pathLst>
                  <a:path w="33" h="84">
                    <a:moveTo>
                      <a:pt x="33" y="84"/>
                    </a:moveTo>
                    <a:lnTo>
                      <a:pt x="0" y="47"/>
                    </a:lnTo>
                    <a:lnTo>
                      <a:pt x="33" y="0"/>
                    </a:lnTo>
                    <a:lnTo>
                      <a:pt x="33" y="8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6" name="Freeform 26">
                <a:extLst>
                  <a:ext uri="{FF2B5EF4-FFF2-40B4-BE49-F238E27FC236}">
                    <a16:creationId xmlns:a16="http://schemas.microsoft.com/office/drawing/2014/main" id="{87F5BB6B-1FFE-492A-81AE-354B64DA57F8}"/>
                  </a:ext>
                </a:extLst>
              </p:cNvPr>
              <p:cNvSpPr>
                <a:spLocks/>
              </p:cNvSpPr>
              <p:nvPr/>
            </p:nvSpPr>
            <p:spPr bwMode="auto">
              <a:xfrm>
                <a:off x="1474" y="1797"/>
                <a:ext cx="107" cy="335"/>
              </a:xfrm>
              <a:custGeom>
                <a:avLst/>
                <a:gdLst>
                  <a:gd name="T0" fmla="*/ 2147483647 w 35"/>
                  <a:gd name="T1" fmla="*/ 2147483647 h 130"/>
                  <a:gd name="T2" fmla="*/ 0 w 35"/>
                  <a:gd name="T3" fmla="*/ 2147483647 h 130"/>
                  <a:gd name="T4" fmla="*/ 2147483647 w 35"/>
                  <a:gd name="T5" fmla="*/ 0 h 130"/>
                  <a:gd name="T6" fmla="*/ 2147483647 w 35"/>
                  <a:gd name="T7" fmla="*/ 2147483647 h 130"/>
                  <a:gd name="T8" fmla="*/ 0 60000 65536"/>
                  <a:gd name="T9" fmla="*/ 0 60000 65536"/>
                  <a:gd name="T10" fmla="*/ 0 60000 65536"/>
                  <a:gd name="T11" fmla="*/ 0 60000 65536"/>
                  <a:gd name="T12" fmla="*/ 0 w 35"/>
                  <a:gd name="T13" fmla="*/ 0 h 130"/>
                  <a:gd name="T14" fmla="*/ 35 w 35"/>
                  <a:gd name="T15" fmla="*/ 130 h 130"/>
                </a:gdLst>
                <a:ahLst/>
                <a:cxnLst>
                  <a:cxn ang="T8">
                    <a:pos x="T0" y="T1"/>
                  </a:cxn>
                  <a:cxn ang="T9">
                    <a:pos x="T2" y="T3"/>
                  </a:cxn>
                  <a:cxn ang="T10">
                    <a:pos x="T4" y="T5"/>
                  </a:cxn>
                  <a:cxn ang="T11">
                    <a:pos x="T6" y="T7"/>
                  </a:cxn>
                </a:cxnLst>
                <a:rect l="T12" t="T13" r="T14" b="T15"/>
                <a:pathLst>
                  <a:path w="35" h="130">
                    <a:moveTo>
                      <a:pt x="35" y="130"/>
                    </a:moveTo>
                    <a:lnTo>
                      <a:pt x="0" y="63"/>
                    </a:lnTo>
                    <a:lnTo>
                      <a:pt x="35" y="0"/>
                    </a:lnTo>
                    <a:lnTo>
                      <a:pt x="35" y="13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7" name="Freeform 27">
                <a:extLst>
                  <a:ext uri="{FF2B5EF4-FFF2-40B4-BE49-F238E27FC236}">
                    <a16:creationId xmlns:a16="http://schemas.microsoft.com/office/drawing/2014/main" id="{97679E71-0AAC-4DA1-BBD1-EA4B9EC4A88B}"/>
                  </a:ext>
                </a:extLst>
              </p:cNvPr>
              <p:cNvSpPr>
                <a:spLocks/>
              </p:cNvSpPr>
              <p:nvPr/>
            </p:nvSpPr>
            <p:spPr bwMode="auto">
              <a:xfrm>
                <a:off x="1474" y="734"/>
                <a:ext cx="107" cy="334"/>
              </a:xfrm>
              <a:custGeom>
                <a:avLst/>
                <a:gdLst>
                  <a:gd name="T0" fmla="*/ 2147483647 w 35"/>
                  <a:gd name="T1" fmla="*/ 2147483647 h 130"/>
                  <a:gd name="T2" fmla="*/ 0 w 35"/>
                  <a:gd name="T3" fmla="*/ 2147483647 h 130"/>
                  <a:gd name="T4" fmla="*/ 2147483647 w 35"/>
                  <a:gd name="T5" fmla="*/ 0 h 130"/>
                  <a:gd name="T6" fmla="*/ 2147483647 w 35"/>
                  <a:gd name="T7" fmla="*/ 2147483647 h 130"/>
                  <a:gd name="T8" fmla="*/ 0 60000 65536"/>
                  <a:gd name="T9" fmla="*/ 0 60000 65536"/>
                  <a:gd name="T10" fmla="*/ 0 60000 65536"/>
                  <a:gd name="T11" fmla="*/ 0 60000 65536"/>
                  <a:gd name="T12" fmla="*/ 0 w 35"/>
                  <a:gd name="T13" fmla="*/ 0 h 130"/>
                  <a:gd name="T14" fmla="*/ 35 w 35"/>
                  <a:gd name="T15" fmla="*/ 130 h 130"/>
                </a:gdLst>
                <a:ahLst/>
                <a:cxnLst>
                  <a:cxn ang="T8">
                    <a:pos x="T0" y="T1"/>
                  </a:cxn>
                  <a:cxn ang="T9">
                    <a:pos x="T2" y="T3"/>
                  </a:cxn>
                  <a:cxn ang="T10">
                    <a:pos x="T4" y="T5"/>
                  </a:cxn>
                  <a:cxn ang="T11">
                    <a:pos x="T6" y="T7"/>
                  </a:cxn>
                </a:cxnLst>
                <a:rect l="T12" t="T13" r="T14" b="T15"/>
                <a:pathLst>
                  <a:path w="35" h="130">
                    <a:moveTo>
                      <a:pt x="35" y="130"/>
                    </a:moveTo>
                    <a:lnTo>
                      <a:pt x="0" y="63"/>
                    </a:lnTo>
                    <a:lnTo>
                      <a:pt x="35" y="0"/>
                    </a:lnTo>
                    <a:lnTo>
                      <a:pt x="35" y="13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8" name="Freeform 28">
                <a:extLst>
                  <a:ext uri="{FF2B5EF4-FFF2-40B4-BE49-F238E27FC236}">
                    <a16:creationId xmlns:a16="http://schemas.microsoft.com/office/drawing/2014/main" id="{26AA530C-27C3-403D-920D-2E96B666333D}"/>
                  </a:ext>
                </a:extLst>
              </p:cNvPr>
              <p:cNvSpPr>
                <a:spLocks/>
              </p:cNvSpPr>
              <p:nvPr/>
            </p:nvSpPr>
            <p:spPr bwMode="auto">
              <a:xfrm>
                <a:off x="1361" y="1823"/>
                <a:ext cx="89" cy="307"/>
              </a:xfrm>
              <a:custGeom>
                <a:avLst/>
                <a:gdLst>
                  <a:gd name="T0" fmla="*/ 0 w 29"/>
                  <a:gd name="T1" fmla="*/ 2147483647 h 119"/>
                  <a:gd name="T2" fmla="*/ 2147483647 w 29"/>
                  <a:gd name="T3" fmla="*/ 2147483647 h 119"/>
                  <a:gd name="T4" fmla="*/ 0 w 29"/>
                  <a:gd name="T5" fmla="*/ 0 h 119"/>
                  <a:gd name="T6" fmla="*/ 0 w 29"/>
                  <a:gd name="T7" fmla="*/ 2147483647 h 119"/>
                  <a:gd name="T8" fmla="*/ 0 60000 65536"/>
                  <a:gd name="T9" fmla="*/ 0 60000 65536"/>
                  <a:gd name="T10" fmla="*/ 0 60000 65536"/>
                  <a:gd name="T11" fmla="*/ 0 60000 65536"/>
                  <a:gd name="T12" fmla="*/ 0 w 29"/>
                  <a:gd name="T13" fmla="*/ 0 h 119"/>
                  <a:gd name="T14" fmla="*/ 29 w 29"/>
                  <a:gd name="T15" fmla="*/ 119 h 119"/>
                </a:gdLst>
                <a:ahLst/>
                <a:cxnLst>
                  <a:cxn ang="T8">
                    <a:pos x="T0" y="T1"/>
                  </a:cxn>
                  <a:cxn ang="T9">
                    <a:pos x="T2" y="T3"/>
                  </a:cxn>
                  <a:cxn ang="T10">
                    <a:pos x="T4" y="T5"/>
                  </a:cxn>
                  <a:cxn ang="T11">
                    <a:pos x="T6" y="T7"/>
                  </a:cxn>
                </a:cxnLst>
                <a:rect l="T12" t="T13" r="T14" b="T15"/>
                <a:pathLst>
                  <a:path w="29" h="119">
                    <a:moveTo>
                      <a:pt x="0" y="119"/>
                    </a:moveTo>
                    <a:lnTo>
                      <a:pt x="29" y="54"/>
                    </a:lnTo>
                    <a:lnTo>
                      <a:pt x="0" y="0"/>
                    </a:lnTo>
                    <a:lnTo>
                      <a:pt x="0" y="11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9" name="Freeform 29">
                <a:extLst>
                  <a:ext uri="{FF2B5EF4-FFF2-40B4-BE49-F238E27FC236}">
                    <a16:creationId xmlns:a16="http://schemas.microsoft.com/office/drawing/2014/main" id="{FA72B8AF-5B4C-4726-82C0-AE88A6717EB9}"/>
                  </a:ext>
                </a:extLst>
              </p:cNvPr>
              <p:cNvSpPr>
                <a:spLocks/>
              </p:cNvSpPr>
              <p:nvPr/>
            </p:nvSpPr>
            <p:spPr bwMode="auto">
              <a:xfrm>
                <a:off x="1361" y="760"/>
                <a:ext cx="98" cy="306"/>
              </a:xfrm>
              <a:custGeom>
                <a:avLst/>
                <a:gdLst>
                  <a:gd name="T0" fmla="*/ 0 w 32"/>
                  <a:gd name="T1" fmla="*/ 2147483647 h 119"/>
                  <a:gd name="T2" fmla="*/ 2147483647 w 32"/>
                  <a:gd name="T3" fmla="*/ 2147483647 h 119"/>
                  <a:gd name="T4" fmla="*/ 0 w 32"/>
                  <a:gd name="T5" fmla="*/ 0 h 119"/>
                  <a:gd name="T6" fmla="*/ 0 w 32"/>
                  <a:gd name="T7" fmla="*/ 2147483647 h 119"/>
                  <a:gd name="T8" fmla="*/ 0 60000 65536"/>
                  <a:gd name="T9" fmla="*/ 0 60000 65536"/>
                  <a:gd name="T10" fmla="*/ 0 60000 65536"/>
                  <a:gd name="T11" fmla="*/ 0 60000 65536"/>
                  <a:gd name="T12" fmla="*/ 0 w 32"/>
                  <a:gd name="T13" fmla="*/ 0 h 119"/>
                  <a:gd name="T14" fmla="*/ 32 w 32"/>
                  <a:gd name="T15" fmla="*/ 119 h 119"/>
                </a:gdLst>
                <a:ahLst/>
                <a:cxnLst>
                  <a:cxn ang="T8">
                    <a:pos x="T0" y="T1"/>
                  </a:cxn>
                  <a:cxn ang="T9">
                    <a:pos x="T2" y="T3"/>
                  </a:cxn>
                  <a:cxn ang="T10">
                    <a:pos x="T4" y="T5"/>
                  </a:cxn>
                  <a:cxn ang="T11">
                    <a:pos x="T6" y="T7"/>
                  </a:cxn>
                </a:cxnLst>
                <a:rect l="T12" t="T13" r="T14" b="T15"/>
                <a:pathLst>
                  <a:path w="32" h="119">
                    <a:moveTo>
                      <a:pt x="0" y="119"/>
                    </a:moveTo>
                    <a:lnTo>
                      <a:pt x="32" y="61"/>
                    </a:lnTo>
                    <a:lnTo>
                      <a:pt x="0" y="0"/>
                    </a:lnTo>
                    <a:lnTo>
                      <a:pt x="0" y="11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0" name="Freeform 30">
                <a:extLst>
                  <a:ext uri="{FF2B5EF4-FFF2-40B4-BE49-F238E27FC236}">
                    <a16:creationId xmlns:a16="http://schemas.microsoft.com/office/drawing/2014/main" id="{4447A9B5-067A-48F7-9005-3A51CCBBA3A8}"/>
                  </a:ext>
                </a:extLst>
              </p:cNvPr>
              <p:cNvSpPr>
                <a:spLocks/>
              </p:cNvSpPr>
              <p:nvPr/>
            </p:nvSpPr>
            <p:spPr bwMode="auto">
              <a:xfrm>
                <a:off x="1361" y="1998"/>
                <a:ext cx="220" cy="170"/>
              </a:xfrm>
              <a:custGeom>
                <a:avLst/>
                <a:gdLst>
                  <a:gd name="T0" fmla="*/ 2147483647 w 72"/>
                  <a:gd name="T1" fmla="*/ 2147483647 h 66"/>
                  <a:gd name="T2" fmla="*/ 2147483647 w 72"/>
                  <a:gd name="T3" fmla="*/ 0 h 66"/>
                  <a:gd name="T4" fmla="*/ 0 w 72"/>
                  <a:gd name="T5" fmla="*/ 2147483647 h 66"/>
                  <a:gd name="T6" fmla="*/ 2147483647 w 72"/>
                  <a:gd name="T7" fmla="*/ 2147483647 h 66"/>
                  <a:gd name="T8" fmla="*/ 0 60000 65536"/>
                  <a:gd name="T9" fmla="*/ 0 60000 65536"/>
                  <a:gd name="T10" fmla="*/ 0 60000 65536"/>
                  <a:gd name="T11" fmla="*/ 0 60000 65536"/>
                  <a:gd name="T12" fmla="*/ 0 w 72"/>
                  <a:gd name="T13" fmla="*/ 0 h 66"/>
                  <a:gd name="T14" fmla="*/ 72 w 72"/>
                  <a:gd name="T15" fmla="*/ 66 h 66"/>
                </a:gdLst>
                <a:ahLst/>
                <a:cxnLst>
                  <a:cxn ang="T8">
                    <a:pos x="T0" y="T1"/>
                  </a:cxn>
                  <a:cxn ang="T9">
                    <a:pos x="T2" y="T3"/>
                  </a:cxn>
                  <a:cxn ang="T10">
                    <a:pos x="T4" y="T5"/>
                  </a:cxn>
                  <a:cxn ang="T11">
                    <a:pos x="T6" y="T7"/>
                  </a:cxn>
                </a:cxnLst>
                <a:rect l="T12" t="T13" r="T14" b="T15"/>
                <a:pathLst>
                  <a:path w="72" h="66">
                    <a:moveTo>
                      <a:pt x="72" y="66"/>
                    </a:moveTo>
                    <a:lnTo>
                      <a:pt x="34" y="0"/>
                    </a:lnTo>
                    <a:lnTo>
                      <a:pt x="0" y="66"/>
                    </a:lnTo>
                    <a:lnTo>
                      <a:pt x="72" y="66"/>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1" name="Freeform 31">
                <a:extLst>
                  <a:ext uri="{FF2B5EF4-FFF2-40B4-BE49-F238E27FC236}">
                    <a16:creationId xmlns:a16="http://schemas.microsoft.com/office/drawing/2014/main" id="{BA0DE6DB-8535-410E-9492-AC26F6EC03A5}"/>
                  </a:ext>
                </a:extLst>
              </p:cNvPr>
              <p:cNvSpPr>
                <a:spLocks/>
              </p:cNvSpPr>
              <p:nvPr/>
            </p:nvSpPr>
            <p:spPr bwMode="auto">
              <a:xfrm>
                <a:off x="1368" y="906"/>
                <a:ext cx="203" cy="288"/>
              </a:xfrm>
              <a:custGeom>
                <a:avLst/>
                <a:gdLst>
                  <a:gd name="T0" fmla="*/ 2147483647 w 67"/>
                  <a:gd name="T1" fmla="*/ 2147483647 h 112"/>
                  <a:gd name="T2" fmla="*/ 2147483647 w 67"/>
                  <a:gd name="T3" fmla="*/ 2147483647 h 112"/>
                  <a:gd name="T4" fmla="*/ 0 w 67"/>
                  <a:gd name="T5" fmla="*/ 2147483647 h 112"/>
                  <a:gd name="T6" fmla="*/ 2147483647 w 67"/>
                  <a:gd name="T7" fmla="*/ 0 h 112"/>
                  <a:gd name="T8" fmla="*/ 2147483647 w 67"/>
                  <a:gd name="T9" fmla="*/ 2147483647 h 112"/>
                  <a:gd name="T10" fmla="*/ 0 60000 65536"/>
                  <a:gd name="T11" fmla="*/ 0 60000 65536"/>
                  <a:gd name="T12" fmla="*/ 0 60000 65536"/>
                  <a:gd name="T13" fmla="*/ 0 60000 65536"/>
                  <a:gd name="T14" fmla="*/ 0 60000 65536"/>
                  <a:gd name="T15" fmla="*/ 0 w 67"/>
                  <a:gd name="T16" fmla="*/ 0 h 112"/>
                  <a:gd name="T17" fmla="*/ 67 w 67"/>
                  <a:gd name="T18" fmla="*/ 112 h 112"/>
                </a:gdLst>
                <a:ahLst/>
                <a:cxnLst>
                  <a:cxn ang="T10">
                    <a:pos x="T0" y="T1"/>
                  </a:cxn>
                  <a:cxn ang="T11">
                    <a:pos x="T2" y="T3"/>
                  </a:cxn>
                  <a:cxn ang="T12">
                    <a:pos x="T4" y="T5"/>
                  </a:cxn>
                  <a:cxn ang="T13">
                    <a:pos x="T6" y="T7"/>
                  </a:cxn>
                  <a:cxn ang="T14">
                    <a:pos x="T8" y="T9"/>
                  </a:cxn>
                </a:cxnLst>
                <a:rect l="T15" t="T16" r="T17" b="T18"/>
                <a:pathLst>
                  <a:path w="67" h="112">
                    <a:moveTo>
                      <a:pt x="67" y="65"/>
                    </a:moveTo>
                    <a:lnTo>
                      <a:pt x="32" y="112"/>
                    </a:lnTo>
                    <a:lnTo>
                      <a:pt x="0" y="68"/>
                    </a:lnTo>
                    <a:lnTo>
                      <a:pt x="32" y="0"/>
                    </a:lnTo>
                    <a:lnTo>
                      <a:pt x="67" y="6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2" name="Freeform 32">
                <a:extLst>
                  <a:ext uri="{FF2B5EF4-FFF2-40B4-BE49-F238E27FC236}">
                    <a16:creationId xmlns:a16="http://schemas.microsoft.com/office/drawing/2014/main" id="{8A086FCD-28EE-4690-8320-162EBF78E139}"/>
                  </a:ext>
                </a:extLst>
              </p:cNvPr>
              <p:cNvSpPr>
                <a:spLocks/>
              </p:cNvSpPr>
              <p:nvPr/>
            </p:nvSpPr>
            <p:spPr bwMode="auto">
              <a:xfrm>
                <a:off x="1361" y="15"/>
                <a:ext cx="220" cy="116"/>
              </a:xfrm>
              <a:custGeom>
                <a:avLst/>
                <a:gdLst>
                  <a:gd name="T0" fmla="*/ 2147483647 w 72"/>
                  <a:gd name="T1" fmla="*/ 0 h 45"/>
                  <a:gd name="T2" fmla="*/ 2147483647 w 72"/>
                  <a:gd name="T3" fmla="*/ 2147483647 h 45"/>
                  <a:gd name="T4" fmla="*/ 0 w 72"/>
                  <a:gd name="T5" fmla="*/ 2147483647 h 45"/>
                  <a:gd name="T6" fmla="*/ 2147483647 w 72"/>
                  <a:gd name="T7" fmla="*/ 0 h 45"/>
                  <a:gd name="T8" fmla="*/ 0 60000 65536"/>
                  <a:gd name="T9" fmla="*/ 0 60000 65536"/>
                  <a:gd name="T10" fmla="*/ 0 60000 65536"/>
                  <a:gd name="T11" fmla="*/ 0 60000 65536"/>
                  <a:gd name="T12" fmla="*/ 0 w 72"/>
                  <a:gd name="T13" fmla="*/ 0 h 45"/>
                  <a:gd name="T14" fmla="*/ 72 w 72"/>
                  <a:gd name="T15" fmla="*/ 45 h 45"/>
                </a:gdLst>
                <a:ahLst/>
                <a:cxnLst>
                  <a:cxn ang="T8">
                    <a:pos x="T0" y="T1"/>
                  </a:cxn>
                  <a:cxn ang="T9">
                    <a:pos x="T2" y="T3"/>
                  </a:cxn>
                  <a:cxn ang="T10">
                    <a:pos x="T4" y="T5"/>
                  </a:cxn>
                  <a:cxn ang="T11">
                    <a:pos x="T6" y="T7"/>
                  </a:cxn>
                </a:cxnLst>
                <a:rect l="T12" t="T13" r="T14" b="T15"/>
                <a:pathLst>
                  <a:path w="72" h="45">
                    <a:moveTo>
                      <a:pt x="72" y="0"/>
                    </a:moveTo>
                    <a:lnTo>
                      <a:pt x="34" y="45"/>
                    </a:lnTo>
                    <a:lnTo>
                      <a:pt x="0" y="3"/>
                    </a:lnTo>
                    <a:lnTo>
                      <a:pt x="72" y="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3" name="Freeform 33">
                <a:extLst>
                  <a:ext uri="{FF2B5EF4-FFF2-40B4-BE49-F238E27FC236}">
                    <a16:creationId xmlns:a16="http://schemas.microsoft.com/office/drawing/2014/main" id="{D4E27374-DECB-4513-A876-87EF11B08A09}"/>
                  </a:ext>
                </a:extLst>
              </p:cNvPr>
              <p:cNvSpPr>
                <a:spLocks/>
              </p:cNvSpPr>
              <p:nvPr/>
            </p:nvSpPr>
            <p:spPr bwMode="auto">
              <a:xfrm>
                <a:off x="1352" y="28"/>
                <a:ext cx="229" cy="2119"/>
              </a:xfrm>
              <a:custGeom>
                <a:avLst/>
                <a:gdLst>
                  <a:gd name="T0" fmla="*/ 2147483647 w 75"/>
                  <a:gd name="T1" fmla="*/ 2147483647 h 823"/>
                  <a:gd name="T2" fmla="*/ 2147483647 w 75"/>
                  <a:gd name="T3" fmla="*/ 2147483647 h 823"/>
                  <a:gd name="T4" fmla="*/ 2147483647 w 75"/>
                  <a:gd name="T5" fmla="*/ 2147483647 h 823"/>
                  <a:gd name="T6" fmla="*/ 2147483647 w 75"/>
                  <a:gd name="T7" fmla="*/ 2147483647 h 823"/>
                  <a:gd name="T8" fmla="*/ 2147483647 w 75"/>
                  <a:gd name="T9" fmla="*/ 2147483647 h 823"/>
                  <a:gd name="T10" fmla="*/ 0 w 75"/>
                  <a:gd name="T11" fmla="*/ 2147483647 h 823"/>
                  <a:gd name="T12" fmla="*/ 2147483647 w 75"/>
                  <a:gd name="T13" fmla="*/ 2147483647 h 823"/>
                  <a:gd name="T14" fmla="*/ 2147483647 w 75"/>
                  <a:gd name="T15" fmla="*/ 2147483647 h 823"/>
                  <a:gd name="T16" fmla="*/ 2147483647 w 75"/>
                  <a:gd name="T17" fmla="*/ 2147483647 h 823"/>
                  <a:gd name="T18" fmla="*/ 2147483647 w 75"/>
                  <a:gd name="T19" fmla="*/ 2147483647 h 823"/>
                  <a:gd name="T20" fmla="*/ 2147483647 w 75"/>
                  <a:gd name="T21" fmla="*/ 2147483647 h 823"/>
                  <a:gd name="T22" fmla="*/ 2147483647 w 75"/>
                  <a:gd name="T23" fmla="*/ 2147483647 h 823"/>
                  <a:gd name="T24" fmla="*/ 2147483647 w 75"/>
                  <a:gd name="T25" fmla="*/ 2147483647 h 823"/>
                  <a:gd name="T26" fmla="*/ 2147483647 w 75"/>
                  <a:gd name="T27" fmla="*/ 2147483647 h 823"/>
                  <a:gd name="T28" fmla="*/ 2147483647 w 75"/>
                  <a:gd name="T29" fmla="*/ 2147483647 h 823"/>
                  <a:gd name="T30" fmla="*/ 2147483647 w 75"/>
                  <a:gd name="T31" fmla="*/ 2147483647 h 823"/>
                  <a:gd name="T32" fmla="*/ 2147483647 w 75"/>
                  <a:gd name="T33" fmla="*/ 2147483647 h 823"/>
                  <a:gd name="T34" fmla="*/ 2147483647 w 75"/>
                  <a:gd name="T35" fmla="*/ 2147483647 h 823"/>
                  <a:gd name="T36" fmla="*/ 2147483647 w 75"/>
                  <a:gd name="T37" fmla="*/ 0 h 823"/>
                  <a:gd name="T38" fmla="*/ 2147483647 w 75"/>
                  <a:gd name="T39" fmla="*/ 0 h 823"/>
                  <a:gd name="T40" fmla="*/ 2147483647 w 75"/>
                  <a:gd name="T41" fmla="*/ 2147483647 h 823"/>
                  <a:gd name="T42" fmla="*/ 2147483647 w 75"/>
                  <a:gd name="T43" fmla="*/ 2147483647 h 823"/>
                  <a:gd name="T44" fmla="*/ 2147483647 w 75"/>
                  <a:gd name="T45" fmla="*/ 2147483647 h 823"/>
                  <a:gd name="T46" fmla="*/ 2147483647 w 75"/>
                  <a:gd name="T47" fmla="*/ 2147483647 h 823"/>
                  <a:gd name="T48" fmla="*/ 2147483647 w 75"/>
                  <a:gd name="T49" fmla="*/ 2147483647 h 823"/>
                  <a:gd name="T50" fmla="*/ 2147483647 w 75"/>
                  <a:gd name="T51" fmla="*/ 2147483647 h 8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5"/>
                  <a:gd name="T79" fmla="*/ 0 h 823"/>
                  <a:gd name="T80" fmla="*/ 75 w 75"/>
                  <a:gd name="T81" fmla="*/ 823 h 8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5" h="823">
                    <a:moveTo>
                      <a:pt x="3" y="413"/>
                    </a:moveTo>
                    <a:lnTo>
                      <a:pt x="62" y="497"/>
                    </a:lnTo>
                    <a:lnTo>
                      <a:pt x="2" y="580"/>
                    </a:lnTo>
                    <a:lnTo>
                      <a:pt x="3" y="603"/>
                    </a:lnTo>
                    <a:lnTo>
                      <a:pt x="65" y="698"/>
                    </a:lnTo>
                    <a:lnTo>
                      <a:pt x="0" y="821"/>
                    </a:lnTo>
                    <a:lnTo>
                      <a:pt x="10" y="823"/>
                    </a:lnTo>
                    <a:lnTo>
                      <a:pt x="75" y="706"/>
                    </a:lnTo>
                    <a:lnTo>
                      <a:pt x="75" y="685"/>
                    </a:lnTo>
                    <a:lnTo>
                      <a:pt x="6" y="592"/>
                    </a:lnTo>
                    <a:lnTo>
                      <a:pt x="75" y="503"/>
                    </a:lnTo>
                    <a:lnTo>
                      <a:pt x="75" y="493"/>
                    </a:lnTo>
                    <a:lnTo>
                      <a:pt x="11" y="409"/>
                    </a:lnTo>
                    <a:lnTo>
                      <a:pt x="75" y="292"/>
                    </a:lnTo>
                    <a:lnTo>
                      <a:pt x="75" y="272"/>
                    </a:lnTo>
                    <a:lnTo>
                      <a:pt x="6" y="179"/>
                    </a:lnTo>
                    <a:lnTo>
                      <a:pt x="75" y="90"/>
                    </a:lnTo>
                    <a:lnTo>
                      <a:pt x="75" y="79"/>
                    </a:lnTo>
                    <a:lnTo>
                      <a:pt x="18" y="0"/>
                    </a:lnTo>
                    <a:lnTo>
                      <a:pt x="3" y="0"/>
                    </a:lnTo>
                    <a:lnTo>
                      <a:pt x="62" y="84"/>
                    </a:lnTo>
                    <a:lnTo>
                      <a:pt x="2" y="166"/>
                    </a:lnTo>
                    <a:lnTo>
                      <a:pt x="3" y="190"/>
                    </a:lnTo>
                    <a:lnTo>
                      <a:pt x="65" y="285"/>
                    </a:lnTo>
                    <a:lnTo>
                      <a:pt x="3" y="397"/>
                    </a:lnTo>
                    <a:lnTo>
                      <a:pt x="3" y="413"/>
                    </a:lnTo>
                    <a:close/>
                  </a:path>
                </a:pathLst>
              </a:custGeom>
              <a:solidFill>
                <a:srgbClr val="EA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4" name="Freeform 34">
                <a:extLst>
                  <a:ext uri="{FF2B5EF4-FFF2-40B4-BE49-F238E27FC236}">
                    <a16:creationId xmlns:a16="http://schemas.microsoft.com/office/drawing/2014/main" id="{27EECD68-CC1B-49A6-A4CA-7B74361BD940}"/>
                  </a:ext>
                </a:extLst>
              </p:cNvPr>
              <p:cNvSpPr>
                <a:spLocks noEditPoints="1"/>
              </p:cNvSpPr>
              <p:nvPr/>
            </p:nvSpPr>
            <p:spPr bwMode="auto">
              <a:xfrm>
                <a:off x="1334" y="15"/>
                <a:ext cx="256" cy="2142"/>
              </a:xfrm>
              <a:custGeom>
                <a:avLst/>
                <a:gdLst>
                  <a:gd name="T0" fmla="*/ 2147483647 w 84"/>
                  <a:gd name="T1" fmla="*/ 2147483647 h 832"/>
                  <a:gd name="T2" fmla="*/ 2147483647 w 84"/>
                  <a:gd name="T3" fmla="*/ 2147483647 h 832"/>
                  <a:gd name="T4" fmla="*/ 2147483647 w 84"/>
                  <a:gd name="T5" fmla="*/ 2147483647 h 832"/>
                  <a:gd name="T6" fmla="*/ 2147483647 w 84"/>
                  <a:gd name="T7" fmla="*/ 2147483647 h 832"/>
                  <a:gd name="T8" fmla="*/ 2147483647 w 84"/>
                  <a:gd name="T9" fmla="*/ 2147483647 h 832"/>
                  <a:gd name="T10" fmla="*/ 2147483647 w 84"/>
                  <a:gd name="T11" fmla="*/ 2147483647 h 832"/>
                  <a:gd name="T12" fmla="*/ 2147483647 w 84"/>
                  <a:gd name="T13" fmla="*/ 2147483647 h 832"/>
                  <a:gd name="T14" fmla="*/ 2147483647 w 84"/>
                  <a:gd name="T15" fmla="*/ 2147483647 h 832"/>
                  <a:gd name="T16" fmla="*/ 2147483647 w 84"/>
                  <a:gd name="T17" fmla="*/ 2147483647 h 832"/>
                  <a:gd name="T18" fmla="*/ 2147483647 w 84"/>
                  <a:gd name="T19" fmla="*/ 2147483647 h 832"/>
                  <a:gd name="T20" fmla="*/ 2147483647 w 84"/>
                  <a:gd name="T21" fmla="*/ 2147483647 h 832"/>
                  <a:gd name="T22" fmla="*/ 2147483647 w 84"/>
                  <a:gd name="T23" fmla="*/ 2147483647 h 832"/>
                  <a:gd name="T24" fmla="*/ 2147483647 w 84"/>
                  <a:gd name="T25" fmla="*/ 2147483647 h 832"/>
                  <a:gd name="T26" fmla="*/ 2147483647 w 84"/>
                  <a:gd name="T27" fmla="*/ 2147483647 h 832"/>
                  <a:gd name="T28" fmla="*/ 2147483647 w 84"/>
                  <a:gd name="T29" fmla="*/ 2147483647 h 832"/>
                  <a:gd name="T30" fmla="*/ 2147483647 w 84"/>
                  <a:gd name="T31" fmla="*/ 2147483647 h 832"/>
                  <a:gd name="T32" fmla="*/ 2147483647 w 84"/>
                  <a:gd name="T33" fmla="*/ 2147483647 h 832"/>
                  <a:gd name="T34" fmla="*/ 2147483647 w 84"/>
                  <a:gd name="T35" fmla="*/ 2147483647 h 832"/>
                  <a:gd name="T36" fmla="*/ 2147483647 w 84"/>
                  <a:gd name="T37" fmla="*/ 2147483647 h 832"/>
                  <a:gd name="T38" fmla="*/ 2147483647 w 84"/>
                  <a:gd name="T39" fmla="*/ 2147483647 h 832"/>
                  <a:gd name="T40" fmla="*/ 2147483647 w 84"/>
                  <a:gd name="T41" fmla="*/ 2147483647 h 832"/>
                  <a:gd name="T42" fmla="*/ 2147483647 w 84"/>
                  <a:gd name="T43" fmla="*/ 2147483647 h 832"/>
                  <a:gd name="T44" fmla="*/ 2147483647 w 84"/>
                  <a:gd name="T45" fmla="*/ 2147483647 h 832"/>
                  <a:gd name="T46" fmla="*/ 2147483647 w 84"/>
                  <a:gd name="T47" fmla="*/ 2147483647 h 832"/>
                  <a:gd name="T48" fmla="*/ 2147483647 w 84"/>
                  <a:gd name="T49" fmla="*/ 2147483647 h 832"/>
                  <a:gd name="T50" fmla="*/ 2147483647 w 84"/>
                  <a:gd name="T51" fmla="*/ 2147483647 h 832"/>
                  <a:gd name="T52" fmla="*/ 2147483647 w 84"/>
                  <a:gd name="T53" fmla="*/ 2147483647 h 832"/>
                  <a:gd name="T54" fmla="*/ 2147483647 w 84"/>
                  <a:gd name="T55" fmla="*/ 2147483647 h 832"/>
                  <a:gd name="T56" fmla="*/ 2147483647 w 84"/>
                  <a:gd name="T57" fmla="*/ 2147483647 h 832"/>
                  <a:gd name="T58" fmla="*/ 2147483647 w 84"/>
                  <a:gd name="T59" fmla="*/ 2147483647 h 832"/>
                  <a:gd name="T60" fmla="*/ 2147483647 w 84"/>
                  <a:gd name="T61" fmla="*/ 2147483647 h 832"/>
                  <a:gd name="T62" fmla="*/ 2147483647 w 84"/>
                  <a:gd name="T63" fmla="*/ 2147483647 h 832"/>
                  <a:gd name="T64" fmla="*/ 2147483647 w 84"/>
                  <a:gd name="T65" fmla="*/ 2147483647 h 832"/>
                  <a:gd name="T66" fmla="*/ 2147483647 w 84"/>
                  <a:gd name="T67" fmla="*/ 2147483647 h 832"/>
                  <a:gd name="T68" fmla="*/ 2147483647 w 84"/>
                  <a:gd name="T69" fmla="*/ 2147483647 h 832"/>
                  <a:gd name="T70" fmla="*/ 2147483647 w 84"/>
                  <a:gd name="T71" fmla="*/ 2147483647 h 832"/>
                  <a:gd name="T72" fmla="*/ 2147483647 w 84"/>
                  <a:gd name="T73" fmla="*/ 2147483647 h 832"/>
                  <a:gd name="T74" fmla="*/ 2147483647 w 84"/>
                  <a:gd name="T75" fmla="*/ 2147483647 h 832"/>
                  <a:gd name="T76" fmla="*/ 2147483647 w 84"/>
                  <a:gd name="T77" fmla="*/ 2147483647 h 832"/>
                  <a:gd name="T78" fmla="*/ 2147483647 w 84"/>
                  <a:gd name="T79" fmla="*/ 2147483647 h 832"/>
                  <a:gd name="T80" fmla="*/ 2147483647 w 84"/>
                  <a:gd name="T81" fmla="*/ 2147483647 h 832"/>
                  <a:gd name="T82" fmla="*/ 2147483647 w 84"/>
                  <a:gd name="T83" fmla="*/ 2147483647 h 832"/>
                  <a:gd name="T84" fmla="*/ 2147483647 w 84"/>
                  <a:gd name="T85" fmla="*/ 2147483647 h 832"/>
                  <a:gd name="T86" fmla="*/ 2147483647 w 84"/>
                  <a:gd name="T87" fmla="*/ 0 h 832"/>
                  <a:gd name="T88" fmla="*/ 2147483647 w 84"/>
                  <a:gd name="T89" fmla="*/ 0 h 832"/>
                  <a:gd name="T90" fmla="*/ 2147483647 w 84"/>
                  <a:gd name="T91" fmla="*/ 0 h 832"/>
                  <a:gd name="T92" fmla="*/ 2147483647 w 84"/>
                  <a:gd name="T93" fmla="*/ 2147483647 h 832"/>
                  <a:gd name="T94" fmla="*/ 2147483647 w 84"/>
                  <a:gd name="T95" fmla="*/ 2147483647 h 832"/>
                  <a:gd name="T96" fmla="*/ 2147483647 w 84"/>
                  <a:gd name="T97" fmla="*/ 2147483647 h 832"/>
                  <a:gd name="T98" fmla="*/ 2147483647 w 84"/>
                  <a:gd name="T99" fmla="*/ 2147483647 h 832"/>
                  <a:gd name="T100" fmla="*/ 2147483647 w 84"/>
                  <a:gd name="T101" fmla="*/ 2147483647 h 832"/>
                  <a:gd name="T102" fmla="*/ 2147483647 w 84"/>
                  <a:gd name="T103" fmla="*/ 2147483647 h 832"/>
                  <a:gd name="T104" fmla="*/ 2147483647 w 84"/>
                  <a:gd name="T105" fmla="*/ 2147483647 h 832"/>
                  <a:gd name="T106" fmla="*/ 2147483647 w 84"/>
                  <a:gd name="T107" fmla="*/ 2147483647 h 832"/>
                  <a:gd name="T108" fmla="*/ 2147483647 w 84"/>
                  <a:gd name="T109" fmla="*/ 2147483647 h 832"/>
                  <a:gd name="T110" fmla="*/ 2147483647 w 84"/>
                  <a:gd name="T111" fmla="*/ 2147483647 h 832"/>
                  <a:gd name="T112" fmla="*/ 2147483647 w 84"/>
                  <a:gd name="T113" fmla="*/ 2147483647 h 832"/>
                  <a:gd name="T114" fmla="*/ 2147483647 w 84"/>
                  <a:gd name="T115" fmla="*/ 2147483647 h 832"/>
                  <a:gd name="T116" fmla="*/ 2147483647 w 84"/>
                  <a:gd name="T117" fmla="*/ 2147483647 h 832"/>
                  <a:gd name="T118" fmla="*/ 2147483647 w 84"/>
                  <a:gd name="T119" fmla="*/ 2147483647 h 832"/>
                  <a:gd name="T120" fmla="*/ 2147483647 w 84"/>
                  <a:gd name="T121" fmla="*/ 2147483647 h 832"/>
                  <a:gd name="T122" fmla="*/ 2147483647 w 84"/>
                  <a:gd name="T123" fmla="*/ 2147483647 h 8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32"/>
                  <a:gd name="T188" fmla="*/ 84 w 84"/>
                  <a:gd name="T189" fmla="*/ 832 h 83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32">
                    <a:moveTo>
                      <a:pt x="11" y="414"/>
                    </a:moveTo>
                    <a:lnTo>
                      <a:pt x="70" y="499"/>
                    </a:lnTo>
                    <a:lnTo>
                      <a:pt x="66" y="506"/>
                    </a:lnTo>
                    <a:lnTo>
                      <a:pt x="7" y="421"/>
                    </a:lnTo>
                    <a:lnTo>
                      <a:pt x="11" y="414"/>
                    </a:lnTo>
                    <a:close/>
                    <a:moveTo>
                      <a:pt x="70" y="499"/>
                    </a:moveTo>
                    <a:lnTo>
                      <a:pt x="73" y="502"/>
                    </a:lnTo>
                    <a:lnTo>
                      <a:pt x="70" y="506"/>
                    </a:lnTo>
                    <a:lnTo>
                      <a:pt x="68" y="502"/>
                    </a:lnTo>
                    <a:lnTo>
                      <a:pt x="70" y="499"/>
                    </a:lnTo>
                    <a:close/>
                    <a:moveTo>
                      <a:pt x="70" y="506"/>
                    </a:moveTo>
                    <a:lnTo>
                      <a:pt x="10" y="588"/>
                    </a:lnTo>
                    <a:lnTo>
                      <a:pt x="6" y="581"/>
                    </a:lnTo>
                    <a:lnTo>
                      <a:pt x="66" y="498"/>
                    </a:lnTo>
                    <a:lnTo>
                      <a:pt x="70" y="506"/>
                    </a:lnTo>
                    <a:close/>
                    <a:moveTo>
                      <a:pt x="5" y="585"/>
                    </a:moveTo>
                    <a:lnTo>
                      <a:pt x="5" y="583"/>
                    </a:lnTo>
                    <a:lnTo>
                      <a:pt x="6" y="581"/>
                    </a:lnTo>
                    <a:lnTo>
                      <a:pt x="8" y="585"/>
                    </a:lnTo>
                    <a:lnTo>
                      <a:pt x="5" y="585"/>
                    </a:lnTo>
                    <a:close/>
                    <a:moveTo>
                      <a:pt x="11" y="585"/>
                    </a:moveTo>
                    <a:lnTo>
                      <a:pt x="11" y="608"/>
                    </a:lnTo>
                    <a:lnTo>
                      <a:pt x="6" y="608"/>
                    </a:lnTo>
                    <a:lnTo>
                      <a:pt x="5" y="585"/>
                    </a:lnTo>
                    <a:lnTo>
                      <a:pt x="11" y="585"/>
                    </a:lnTo>
                    <a:close/>
                    <a:moveTo>
                      <a:pt x="7" y="611"/>
                    </a:moveTo>
                    <a:lnTo>
                      <a:pt x="6" y="610"/>
                    </a:lnTo>
                    <a:lnTo>
                      <a:pt x="6" y="608"/>
                    </a:lnTo>
                    <a:lnTo>
                      <a:pt x="9" y="608"/>
                    </a:lnTo>
                    <a:lnTo>
                      <a:pt x="7" y="611"/>
                    </a:lnTo>
                    <a:close/>
                    <a:moveTo>
                      <a:pt x="11" y="604"/>
                    </a:moveTo>
                    <a:lnTo>
                      <a:pt x="73" y="700"/>
                    </a:lnTo>
                    <a:lnTo>
                      <a:pt x="69" y="706"/>
                    </a:lnTo>
                    <a:lnTo>
                      <a:pt x="7" y="611"/>
                    </a:lnTo>
                    <a:lnTo>
                      <a:pt x="11" y="604"/>
                    </a:lnTo>
                    <a:close/>
                    <a:moveTo>
                      <a:pt x="73" y="700"/>
                    </a:moveTo>
                    <a:lnTo>
                      <a:pt x="75" y="703"/>
                    </a:lnTo>
                    <a:lnTo>
                      <a:pt x="73" y="706"/>
                    </a:lnTo>
                    <a:lnTo>
                      <a:pt x="71" y="703"/>
                    </a:lnTo>
                    <a:lnTo>
                      <a:pt x="73" y="700"/>
                    </a:lnTo>
                    <a:close/>
                    <a:moveTo>
                      <a:pt x="73" y="706"/>
                    </a:moveTo>
                    <a:lnTo>
                      <a:pt x="9" y="829"/>
                    </a:lnTo>
                    <a:lnTo>
                      <a:pt x="4" y="823"/>
                    </a:lnTo>
                    <a:lnTo>
                      <a:pt x="69" y="700"/>
                    </a:lnTo>
                    <a:lnTo>
                      <a:pt x="73" y="706"/>
                    </a:lnTo>
                    <a:close/>
                    <a:moveTo>
                      <a:pt x="6" y="831"/>
                    </a:moveTo>
                    <a:lnTo>
                      <a:pt x="0" y="830"/>
                    </a:lnTo>
                    <a:lnTo>
                      <a:pt x="4" y="823"/>
                    </a:lnTo>
                    <a:lnTo>
                      <a:pt x="6" y="826"/>
                    </a:lnTo>
                    <a:lnTo>
                      <a:pt x="6" y="831"/>
                    </a:lnTo>
                    <a:close/>
                    <a:moveTo>
                      <a:pt x="7" y="822"/>
                    </a:moveTo>
                    <a:lnTo>
                      <a:pt x="17" y="823"/>
                    </a:lnTo>
                    <a:lnTo>
                      <a:pt x="16" y="832"/>
                    </a:lnTo>
                    <a:lnTo>
                      <a:pt x="6" y="831"/>
                    </a:lnTo>
                    <a:lnTo>
                      <a:pt x="7" y="822"/>
                    </a:lnTo>
                    <a:close/>
                    <a:moveTo>
                      <a:pt x="19" y="831"/>
                    </a:moveTo>
                    <a:lnTo>
                      <a:pt x="18" y="832"/>
                    </a:lnTo>
                    <a:lnTo>
                      <a:pt x="16" y="832"/>
                    </a:lnTo>
                    <a:lnTo>
                      <a:pt x="16" y="828"/>
                    </a:lnTo>
                    <a:lnTo>
                      <a:pt x="19" y="831"/>
                    </a:lnTo>
                    <a:close/>
                    <a:moveTo>
                      <a:pt x="14" y="824"/>
                    </a:moveTo>
                    <a:lnTo>
                      <a:pt x="78" y="707"/>
                    </a:lnTo>
                    <a:lnTo>
                      <a:pt x="83" y="714"/>
                    </a:lnTo>
                    <a:lnTo>
                      <a:pt x="19" y="831"/>
                    </a:lnTo>
                    <a:lnTo>
                      <a:pt x="14" y="824"/>
                    </a:lnTo>
                    <a:close/>
                    <a:moveTo>
                      <a:pt x="83" y="711"/>
                    </a:moveTo>
                    <a:lnTo>
                      <a:pt x="83" y="712"/>
                    </a:lnTo>
                    <a:lnTo>
                      <a:pt x="83" y="714"/>
                    </a:lnTo>
                    <a:lnTo>
                      <a:pt x="81" y="711"/>
                    </a:lnTo>
                    <a:lnTo>
                      <a:pt x="83" y="711"/>
                    </a:lnTo>
                    <a:close/>
                    <a:moveTo>
                      <a:pt x="78" y="711"/>
                    </a:moveTo>
                    <a:lnTo>
                      <a:pt x="78" y="690"/>
                    </a:lnTo>
                    <a:lnTo>
                      <a:pt x="83" y="690"/>
                    </a:lnTo>
                    <a:lnTo>
                      <a:pt x="83" y="711"/>
                    </a:lnTo>
                    <a:lnTo>
                      <a:pt x="78" y="711"/>
                    </a:lnTo>
                    <a:close/>
                    <a:moveTo>
                      <a:pt x="82" y="686"/>
                    </a:moveTo>
                    <a:lnTo>
                      <a:pt x="83" y="688"/>
                    </a:lnTo>
                    <a:lnTo>
                      <a:pt x="83" y="690"/>
                    </a:lnTo>
                    <a:lnTo>
                      <a:pt x="81" y="690"/>
                    </a:lnTo>
                    <a:lnTo>
                      <a:pt x="82" y="686"/>
                    </a:lnTo>
                    <a:close/>
                    <a:moveTo>
                      <a:pt x="79" y="694"/>
                    </a:moveTo>
                    <a:lnTo>
                      <a:pt x="10" y="601"/>
                    </a:lnTo>
                    <a:lnTo>
                      <a:pt x="14" y="593"/>
                    </a:lnTo>
                    <a:lnTo>
                      <a:pt x="82" y="686"/>
                    </a:lnTo>
                    <a:lnTo>
                      <a:pt x="79" y="694"/>
                    </a:lnTo>
                    <a:close/>
                    <a:moveTo>
                      <a:pt x="10" y="601"/>
                    </a:moveTo>
                    <a:lnTo>
                      <a:pt x="7" y="597"/>
                    </a:lnTo>
                    <a:lnTo>
                      <a:pt x="10" y="593"/>
                    </a:lnTo>
                    <a:lnTo>
                      <a:pt x="12" y="597"/>
                    </a:lnTo>
                    <a:lnTo>
                      <a:pt x="10" y="601"/>
                    </a:lnTo>
                    <a:close/>
                    <a:moveTo>
                      <a:pt x="10" y="593"/>
                    </a:moveTo>
                    <a:lnTo>
                      <a:pt x="79" y="505"/>
                    </a:lnTo>
                    <a:lnTo>
                      <a:pt x="83" y="512"/>
                    </a:lnTo>
                    <a:lnTo>
                      <a:pt x="14" y="601"/>
                    </a:lnTo>
                    <a:lnTo>
                      <a:pt x="10" y="593"/>
                    </a:lnTo>
                    <a:close/>
                    <a:moveTo>
                      <a:pt x="84" y="508"/>
                    </a:moveTo>
                    <a:lnTo>
                      <a:pt x="84" y="511"/>
                    </a:lnTo>
                    <a:lnTo>
                      <a:pt x="83" y="512"/>
                    </a:lnTo>
                    <a:lnTo>
                      <a:pt x="81" y="508"/>
                    </a:lnTo>
                    <a:lnTo>
                      <a:pt x="84" y="508"/>
                    </a:lnTo>
                    <a:close/>
                    <a:moveTo>
                      <a:pt x="78" y="509"/>
                    </a:moveTo>
                    <a:lnTo>
                      <a:pt x="78" y="498"/>
                    </a:lnTo>
                    <a:lnTo>
                      <a:pt x="83" y="497"/>
                    </a:lnTo>
                    <a:lnTo>
                      <a:pt x="84" y="508"/>
                    </a:lnTo>
                    <a:lnTo>
                      <a:pt x="78" y="509"/>
                    </a:lnTo>
                    <a:close/>
                    <a:moveTo>
                      <a:pt x="82" y="494"/>
                    </a:moveTo>
                    <a:lnTo>
                      <a:pt x="83" y="495"/>
                    </a:lnTo>
                    <a:lnTo>
                      <a:pt x="83" y="497"/>
                    </a:lnTo>
                    <a:lnTo>
                      <a:pt x="81" y="498"/>
                    </a:lnTo>
                    <a:lnTo>
                      <a:pt x="82" y="494"/>
                    </a:lnTo>
                    <a:close/>
                    <a:moveTo>
                      <a:pt x="79" y="501"/>
                    </a:moveTo>
                    <a:lnTo>
                      <a:pt x="16" y="418"/>
                    </a:lnTo>
                    <a:lnTo>
                      <a:pt x="19" y="410"/>
                    </a:lnTo>
                    <a:lnTo>
                      <a:pt x="82" y="494"/>
                    </a:lnTo>
                    <a:lnTo>
                      <a:pt x="79" y="501"/>
                    </a:lnTo>
                    <a:close/>
                    <a:moveTo>
                      <a:pt x="16" y="418"/>
                    </a:moveTo>
                    <a:lnTo>
                      <a:pt x="13" y="414"/>
                    </a:lnTo>
                    <a:lnTo>
                      <a:pt x="15" y="411"/>
                    </a:lnTo>
                    <a:lnTo>
                      <a:pt x="17" y="414"/>
                    </a:lnTo>
                    <a:lnTo>
                      <a:pt x="16" y="418"/>
                    </a:lnTo>
                    <a:close/>
                    <a:moveTo>
                      <a:pt x="15" y="411"/>
                    </a:moveTo>
                    <a:lnTo>
                      <a:pt x="78" y="294"/>
                    </a:lnTo>
                    <a:lnTo>
                      <a:pt x="83" y="300"/>
                    </a:lnTo>
                    <a:lnTo>
                      <a:pt x="20" y="417"/>
                    </a:lnTo>
                    <a:lnTo>
                      <a:pt x="15" y="411"/>
                    </a:lnTo>
                    <a:close/>
                    <a:moveTo>
                      <a:pt x="83" y="297"/>
                    </a:moveTo>
                    <a:lnTo>
                      <a:pt x="83" y="299"/>
                    </a:lnTo>
                    <a:lnTo>
                      <a:pt x="83" y="300"/>
                    </a:lnTo>
                    <a:lnTo>
                      <a:pt x="81" y="297"/>
                    </a:lnTo>
                    <a:lnTo>
                      <a:pt x="83" y="297"/>
                    </a:lnTo>
                    <a:close/>
                    <a:moveTo>
                      <a:pt x="78" y="297"/>
                    </a:moveTo>
                    <a:lnTo>
                      <a:pt x="78" y="277"/>
                    </a:lnTo>
                    <a:lnTo>
                      <a:pt x="83" y="277"/>
                    </a:lnTo>
                    <a:lnTo>
                      <a:pt x="83" y="297"/>
                    </a:lnTo>
                    <a:lnTo>
                      <a:pt x="78" y="297"/>
                    </a:lnTo>
                    <a:close/>
                    <a:moveTo>
                      <a:pt x="82" y="273"/>
                    </a:moveTo>
                    <a:lnTo>
                      <a:pt x="83" y="274"/>
                    </a:lnTo>
                    <a:lnTo>
                      <a:pt x="83" y="277"/>
                    </a:lnTo>
                    <a:lnTo>
                      <a:pt x="81" y="277"/>
                    </a:lnTo>
                    <a:lnTo>
                      <a:pt x="82" y="273"/>
                    </a:lnTo>
                    <a:close/>
                    <a:moveTo>
                      <a:pt x="79" y="280"/>
                    </a:moveTo>
                    <a:lnTo>
                      <a:pt x="10" y="187"/>
                    </a:lnTo>
                    <a:lnTo>
                      <a:pt x="14" y="180"/>
                    </a:lnTo>
                    <a:lnTo>
                      <a:pt x="82" y="273"/>
                    </a:lnTo>
                    <a:lnTo>
                      <a:pt x="79" y="280"/>
                    </a:lnTo>
                    <a:close/>
                    <a:moveTo>
                      <a:pt x="10" y="187"/>
                    </a:moveTo>
                    <a:lnTo>
                      <a:pt x="7" y="184"/>
                    </a:lnTo>
                    <a:lnTo>
                      <a:pt x="10" y="180"/>
                    </a:lnTo>
                    <a:lnTo>
                      <a:pt x="12" y="184"/>
                    </a:lnTo>
                    <a:lnTo>
                      <a:pt x="10" y="187"/>
                    </a:lnTo>
                    <a:close/>
                    <a:moveTo>
                      <a:pt x="10" y="180"/>
                    </a:moveTo>
                    <a:lnTo>
                      <a:pt x="79" y="91"/>
                    </a:lnTo>
                    <a:lnTo>
                      <a:pt x="83" y="99"/>
                    </a:lnTo>
                    <a:lnTo>
                      <a:pt x="14" y="187"/>
                    </a:lnTo>
                    <a:lnTo>
                      <a:pt x="10" y="180"/>
                    </a:lnTo>
                    <a:close/>
                    <a:moveTo>
                      <a:pt x="84" y="95"/>
                    </a:moveTo>
                    <a:lnTo>
                      <a:pt x="84" y="97"/>
                    </a:lnTo>
                    <a:lnTo>
                      <a:pt x="83" y="99"/>
                    </a:lnTo>
                    <a:lnTo>
                      <a:pt x="81" y="95"/>
                    </a:lnTo>
                    <a:lnTo>
                      <a:pt x="84" y="95"/>
                    </a:lnTo>
                    <a:close/>
                    <a:moveTo>
                      <a:pt x="78" y="95"/>
                    </a:moveTo>
                    <a:lnTo>
                      <a:pt x="78" y="85"/>
                    </a:lnTo>
                    <a:lnTo>
                      <a:pt x="83" y="84"/>
                    </a:lnTo>
                    <a:lnTo>
                      <a:pt x="84" y="95"/>
                    </a:lnTo>
                    <a:lnTo>
                      <a:pt x="78" y="95"/>
                    </a:lnTo>
                    <a:close/>
                    <a:moveTo>
                      <a:pt x="83" y="81"/>
                    </a:moveTo>
                    <a:lnTo>
                      <a:pt x="83" y="82"/>
                    </a:lnTo>
                    <a:lnTo>
                      <a:pt x="83" y="84"/>
                    </a:lnTo>
                    <a:lnTo>
                      <a:pt x="81" y="84"/>
                    </a:lnTo>
                    <a:lnTo>
                      <a:pt x="83" y="81"/>
                    </a:lnTo>
                    <a:close/>
                    <a:moveTo>
                      <a:pt x="79" y="88"/>
                    </a:moveTo>
                    <a:lnTo>
                      <a:pt x="22" y="8"/>
                    </a:lnTo>
                    <a:lnTo>
                      <a:pt x="26" y="1"/>
                    </a:lnTo>
                    <a:lnTo>
                      <a:pt x="83" y="81"/>
                    </a:lnTo>
                    <a:lnTo>
                      <a:pt x="79" y="88"/>
                    </a:lnTo>
                    <a:close/>
                    <a:moveTo>
                      <a:pt x="24" y="0"/>
                    </a:moveTo>
                    <a:lnTo>
                      <a:pt x="25" y="0"/>
                    </a:lnTo>
                    <a:lnTo>
                      <a:pt x="26" y="1"/>
                    </a:lnTo>
                    <a:lnTo>
                      <a:pt x="24" y="5"/>
                    </a:lnTo>
                    <a:lnTo>
                      <a:pt x="24" y="0"/>
                    </a:lnTo>
                    <a:close/>
                    <a:moveTo>
                      <a:pt x="24" y="9"/>
                    </a:moveTo>
                    <a:lnTo>
                      <a:pt x="9" y="10"/>
                    </a:lnTo>
                    <a:lnTo>
                      <a:pt x="8" y="1"/>
                    </a:lnTo>
                    <a:lnTo>
                      <a:pt x="24" y="0"/>
                    </a:lnTo>
                    <a:lnTo>
                      <a:pt x="24" y="9"/>
                    </a:lnTo>
                    <a:close/>
                    <a:moveTo>
                      <a:pt x="7" y="9"/>
                    </a:moveTo>
                    <a:lnTo>
                      <a:pt x="1" y="1"/>
                    </a:lnTo>
                    <a:lnTo>
                      <a:pt x="8" y="1"/>
                    </a:lnTo>
                    <a:lnTo>
                      <a:pt x="9" y="5"/>
                    </a:lnTo>
                    <a:lnTo>
                      <a:pt x="7" y="9"/>
                    </a:lnTo>
                    <a:close/>
                    <a:moveTo>
                      <a:pt x="10" y="2"/>
                    </a:moveTo>
                    <a:lnTo>
                      <a:pt x="70" y="85"/>
                    </a:lnTo>
                    <a:lnTo>
                      <a:pt x="66" y="92"/>
                    </a:lnTo>
                    <a:lnTo>
                      <a:pt x="7" y="9"/>
                    </a:lnTo>
                    <a:lnTo>
                      <a:pt x="10" y="2"/>
                    </a:lnTo>
                    <a:close/>
                    <a:moveTo>
                      <a:pt x="70" y="85"/>
                    </a:moveTo>
                    <a:lnTo>
                      <a:pt x="73" y="89"/>
                    </a:lnTo>
                    <a:lnTo>
                      <a:pt x="70" y="92"/>
                    </a:lnTo>
                    <a:lnTo>
                      <a:pt x="68" y="89"/>
                    </a:lnTo>
                    <a:lnTo>
                      <a:pt x="70" y="85"/>
                    </a:lnTo>
                    <a:close/>
                    <a:moveTo>
                      <a:pt x="70" y="92"/>
                    </a:moveTo>
                    <a:lnTo>
                      <a:pt x="10" y="175"/>
                    </a:lnTo>
                    <a:lnTo>
                      <a:pt x="6" y="168"/>
                    </a:lnTo>
                    <a:lnTo>
                      <a:pt x="66" y="85"/>
                    </a:lnTo>
                    <a:lnTo>
                      <a:pt x="70" y="92"/>
                    </a:lnTo>
                    <a:close/>
                    <a:moveTo>
                      <a:pt x="5" y="171"/>
                    </a:moveTo>
                    <a:lnTo>
                      <a:pt x="5" y="169"/>
                    </a:lnTo>
                    <a:lnTo>
                      <a:pt x="6" y="168"/>
                    </a:lnTo>
                    <a:lnTo>
                      <a:pt x="8" y="171"/>
                    </a:lnTo>
                    <a:lnTo>
                      <a:pt x="5" y="171"/>
                    </a:lnTo>
                    <a:close/>
                    <a:moveTo>
                      <a:pt x="11" y="171"/>
                    </a:moveTo>
                    <a:lnTo>
                      <a:pt x="11" y="194"/>
                    </a:lnTo>
                    <a:lnTo>
                      <a:pt x="6" y="195"/>
                    </a:lnTo>
                    <a:lnTo>
                      <a:pt x="5" y="171"/>
                    </a:lnTo>
                    <a:lnTo>
                      <a:pt x="11" y="171"/>
                    </a:lnTo>
                    <a:close/>
                    <a:moveTo>
                      <a:pt x="7" y="198"/>
                    </a:moveTo>
                    <a:lnTo>
                      <a:pt x="6" y="197"/>
                    </a:lnTo>
                    <a:lnTo>
                      <a:pt x="6" y="195"/>
                    </a:lnTo>
                    <a:lnTo>
                      <a:pt x="9" y="195"/>
                    </a:lnTo>
                    <a:lnTo>
                      <a:pt x="7" y="198"/>
                    </a:lnTo>
                    <a:close/>
                    <a:moveTo>
                      <a:pt x="11" y="191"/>
                    </a:moveTo>
                    <a:lnTo>
                      <a:pt x="73" y="286"/>
                    </a:lnTo>
                    <a:lnTo>
                      <a:pt x="69" y="293"/>
                    </a:lnTo>
                    <a:lnTo>
                      <a:pt x="7" y="198"/>
                    </a:lnTo>
                    <a:lnTo>
                      <a:pt x="11" y="191"/>
                    </a:lnTo>
                    <a:close/>
                    <a:moveTo>
                      <a:pt x="73" y="286"/>
                    </a:moveTo>
                    <a:lnTo>
                      <a:pt x="75" y="289"/>
                    </a:lnTo>
                    <a:lnTo>
                      <a:pt x="73" y="293"/>
                    </a:lnTo>
                    <a:lnTo>
                      <a:pt x="71" y="290"/>
                    </a:lnTo>
                    <a:lnTo>
                      <a:pt x="73" y="286"/>
                    </a:lnTo>
                    <a:close/>
                    <a:moveTo>
                      <a:pt x="73" y="293"/>
                    </a:moveTo>
                    <a:lnTo>
                      <a:pt x="11" y="405"/>
                    </a:lnTo>
                    <a:lnTo>
                      <a:pt x="7" y="399"/>
                    </a:lnTo>
                    <a:lnTo>
                      <a:pt x="69" y="287"/>
                    </a:lnTo>
                    <a:lnTo>
                      <a:pt x="73" y="293"/>
                    </a:lnTo>
                    <a:close/>
                    <a:moveTo>
                      <a:pt x="6" y="402"/>
                    </a:moveTo>
                    <a:lnTo>
                      <a:pt x="6" y="400"/>
                    </a:lnTo>
                    <a:lnTo>
                      <a:pt x="7" y="399"/>
                    </a:lnTo>
                    <a:lnTo>
                      <a:pt x="9" y="402"/>
                    </a:lnTo>
                    <a:lnTo>
                      <a:pt x="6" y="402"/>
                    </a:lnTo>
                    <a:close/>
                    <a:moveTo>
                      <a:pt x="12" y="402"/>
                    </a:moveTo>
                    <a:lnTo>
                      <a:pt x="12" y="418"/>
                    </a:lnTo>
                    <a:lnTo>
                      <a:pt x="6" y="418"/>
                    </a:lnTo>
                    <a:lnTo>
                      <a:pt x="6" y="402"/>
                    </a:lnTo>
                    <a:lnTo>
                      <a:pt x="12" y="402"/>
                    </a:lnTo>
                    <a:close/>
                    <a:moveTo>
                      <a:pt x="7" y="421"/>
                    </a:moveTo>
                    <a:lnTo>
                      <a:pt x="6" y="420"/>
                    </a:lnTo>
                    <a:lnTo>
                      <a:pt x="6" y="418"/>
                    </a:lnTo>
                    <a:lnTo>
                      <a:pt x="9" y="418"/>
                    </a:lnTo>
                    <a:lnTo>
                      <a:pt x="7" y="421"/>
                    </a:lnTo>
                    <a:close/>
                  </a:path>
                </a:pathLst>
              </a:custGeom>
              <a:solidFill>
                <a:srgbClr val="003D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5" name="Freeform 35">
                <a:extLst>
                  <a:ext uri="{FF2B5EF4-FFF2-40B4-BE49-F238E27FC236}">
                    <a16:creationId xmlns:a16="http://schemas.microsoft.com/office/drawing/2014/main" id="{54A4177A-A0A7-4026-B83B-CF05C10D12E5}"/>
                  </a:ext>
                </a:extLst>
              </p:cNvPr>
              <p:cNvSpPr>
                <a:spLocks/>
              </p:cNvSpPr>
              <p:nvPr/>
            </p:nvSpPr>
            <p:spPr bwMode="auto">
              <a:xfrm>
                <a:off x="1361" y="18"/>
                <a:ext cx="220" cy="2122"/>
              </a:xfrm>
              <a:custGeom>
                <a:avLst/>
                <a:gdLst>
                  <a:gd name="T0" fmla="*/ 2147483647 w 72"/>
                  <a:gd name="T1" fmla="*/ 2147483647 h 824"/>
                  <a:gd name="T2" fmla="*/ 2147483647 w 72"/>
                  <a:gd name="T3" fmla="*/ 2147483647 h 824"/>
                  <a:gd name="T4" fmla="*/ 2147483647 w 72"/>
                  <a:gd name="T5" fmla="*/ 2147483647 h 824"/>
                  <a:gd name="T6" fmla="*/ 2147483647 w 72"/>
                  <a:gd name="T7" fmla="*/ 2147483647 h 824"/>
                  <a:gd name="T8" fmla="*/ 2147483647 w 72"/>
                  <a:gd name="T9" fmla="*/ 2147483647 h 824"/>
                  <a:gd name="T10" fmla="*/ 2147483647 w 72"/>
                  <a:gd name="T11" fmla="*/ 2147483647 h 824"/>
                  <a:gd name="T12" fmla="*/ 2147483647 w 72"/>
                  <a:gd name="T13" fmla="*/ 2147483647 h 824"/>
                  <a:gd name="T14" fmla="*/ 2147483647 w 72"/>
                  <a:gd name="T15" fmla="*/ 2147483647 h 824"/>
                  <a:gd name="T16" fmla="*/ 0 w 72"/>
                  <a:gd name="T17" fmla="*/ 2147483647 h 824"/>
                  <a:gd name="T18" fmla="*/ 0 w 72"/>
                  <a:gd name="T19" fmla="*/ 2147483647 h 824"/>
                  <a:gd name="T20" fmla="*/ 2147483647 w 72"/>
                  <a:gd name="T21" fmla="*/ 2147483647 h 824"/>
                  <a:gd name="T22" fmla="*/ 0 w 72"/>
                  <a:gd name="T23" fmla="*/ 2147483647 h 824"/>
                  <a:gd name="T24" fmla="*/ 0 w 72"/>
                  <a:gd name="T25" fmla="*/ 2147483647 h 824"/>
                  <a:gd name="T26" fmla="*/ 2147483647 w 72"/>
                  <a:gd name="T27" fmla="*/ 2147483647 h 824"/>
                  <a:gd name="T28" fmla="*/ 0 w 72"/>
                  <a:gd name="T29" fmla="*/ 2147483647 h 824"/>
                  <a:gd name="T30" fmla="*/ 0 w 72"/>
                  <a:gd name="T31" fmla="*/ 2147483647 h 824"/>
                  <a:gd name="T32" fmla="*/ 2147483647 w 72"/>
                  <a:gd name="T33" fmla="*/ 2147483647 h 824"/>
                  <a:gd name="T34" fmla="*/ 0 w 72"/>
                  <a:gd name="T35" fmla="*/ 2147483647 h 824"/>
                  <a:gd name="T36" fmla="*/ 0 w 72"/>
                  <a:gd name="T37" fmla="*/ 2147483647 h 824"/>
                  <a:gd name="T38" fmla="*/ 2147483647 w 72"/>
                  <a:gd name="T39" fmla="*/ 2147483647 h 824"/>
                  <a:gd name="T40" fmla="*/ 2147483647 w 72"/>
                  <a:gd name="T41" fmla="*/ 0 h 824"/>
                  <a:gd name="T42" fmla="*/ 2147483647 w 72"/>
                  <a:gd name="T43" fmla="*/ 2147483647 h 824"/>
                  <a:gd name="T44" fmla="*/ 2147483647 w 72"/>
                  <a:gd name="T45" fmla="*/ 2147483647 h 824"/>
                  <a:gd name="T46" fmla="*/ 2147483647 w 72"/>
                  <a:gd name="T47" fmla="*/ 2147483647 h 824"/>
                  <a:gd name="T48" fmla="*/ 2147483647 w 72"/>
                  <a:gd name="T49" fmla="*/ 2147483647 h 824"/>
                  <a:gd name="T50" fmla="*/ 2147483647 w 72"/>
                  <a:gd name="T51" fmla="*/ 2147483647 h 8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2"/>
                  <a:gd name="T79" fmla="*/ 0 h 824"/>
                  <a:gd name="T80" fmla="*/ 72 w 72"/>
                  <a:gd name="T81" fmla="*/ 824 h 82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2" h="824">
                    <a:moveTo>
                      <a:pt x="71" y="404"/>
                    </a:moveTo>
                    <a:lnTo>
                      <a:pt x="72" y="417"/>
                    </a:lnTo>
                    <a:lnTo>
                      <a:pt x="5" y="507"/>
                    </a:lnTo>
                    <a:lnTo>
                      <a:pt x="72" y="583"/>
                    </a:lnTo>
                    <a:lnTo>
                      <a:pt x="72" y="606"/>
                    </a:lnTo>
                    <a:lnTo>
                      <a:pt x="7" y="701"/>
                    </a:lnTo>
                    <a:lnTo>
                      <a:pt x="71" y="824"/>
                    </a:lnTo>
                    <a:lnTo>
                      <a:pt x="61" y="824"/>
                    </a:lnTo>
                    <a:lnTo>
                      <a:pt x="0" y="712"/>
                    </a:lnTo>
                    <a:lnTo>
                      <a:pt x="0" y="687"/>
                    </a:lnTo>
                    <a:lnTo>
                      <a:pt x="64" y="597"/>
                    </a:lnTo>
                    <a:lnTo>
                      <a:pt x="0" y="517"/>
                    </a:lnTo>
                    <a:lnTo>
                      <a:pt x="0" y="500"/>
                    </a:lnTo>
                    <a:lnTo>
                      <a:pt x="61" y="411"/>
                    </a:lnTo>
                    <a:lnTo>
                      <a:pt x="0" y="299"/>
                    </a:lnTo>
                    <a:lnTo>
                      <a:pt x="0" y="273"/>
                    </a:lnTo>
                    <a:lnTo>
                      <a:pt x="64" y="183"/>
                    </a:lnTo>
                    <a:lnTo>
                      <a:pt x="0" y="104"/>
                    </a:lnTo>
                    <a:lnTo>
                      <a:pt x="0" y="86"/>
                    </a:lnTo>
                    <a:lnTo>
                      <a:pt x="54" y="1"/>
                    </a:lnTo>
                    <a:lnTo>
                      <a:pt x="72" y="0"/>
                    </a:lnTo>
                    <a:lnTo>
                      <a:pt x="5" y="94"/>
                    </a:lnTo>
                    <a:lnTo>
                      <a:pt x="72" y="170"/>
                    </a:lnTo>
                    <a:lnTo>
                      <a:pt x="72" y="193"/>
                    </a:lnTo>
                    <a:lnTo>
                      <a:pt x="7" y="288"/>
                    </a:lnTo>
                    <a:lnTo>
                      <a:pt x="71" y="404"/>
                    </a:lnTo>
                    <a:close/>
                  </a:path>
                </a:pathLst>
              </a:custGeom>
              <a:solidFill>
                <a:srgbClr val="EA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6" name="Freeform 36">
                <a:extLst>
                  <a:ext uri="{FF2B5EF4-FFF2-40B4-BE49-F238E27FC236}">
                    <a16:creationId xmlns:a16="http://schemas.microsoft.com/office/drawing/2014/main" id="{1D597123-67C6-4C35-BAAC-4C58095CE434}"/>
                  </a:ext>
                </a:extLst>
              </p:cNvPr>
              <p:cNvSpPr>
                <a:spLocks noEditPoints="1"/>
              </p:cNvSpPr>
              <p:nvPr/>
            </p:nvSpPr>
            <p:spPr bwMode="auto">
              <a:xfrm>
                <a:off x="1352" y="5"/>
                <a:ext cx="253" cy="2147"/>
              </a:xfrm>
              <a:custGeom>
                <a:avLst/>
                <a:gdLst>
                  <a:gd name="T0" fmla="*/ 2147483647 w 83"/>
                  <a:gd name="T1" fmla="*/ 2147483647 h 834"/>
                  <a:gd name="T2" fmla="*/ 2147483647 w 83"/>
                  <a:gd name="T3" fmla="*/ 2147483647 h 834"/>
                  <a:gd name="T4" fmla="*/ 2147483647 w 83"/>
                  <a:gd name="T5" fmla="*/ 2147483647 h 834"/>
                  <a:gd name="T6" fmla="*/ 2147483647 w 83"/>
                  <a:gd name="T7" fmla="*/ 2147483647 h 834"/>
                  <a:gd name="T8" fmla="*/ 2147483647 w 83"/>
                  <a:gd name="T9" fmla="*/ 2147483647 h 834"/>
                  <a:gd name="T10" fmla="*/ 2147483647 w 83"/>
                  <a:gd name="T11" fmla="*/ 2147483647 h 834"/>
                  <a:gd name="T12" fmla="*/ 2147483647 w 83"/>
                  <a:gd name="T13" fmla="*/ 2147483647 h 834"/>
                  <a:gd name="T14" fmla="*/ 2147483647 w 83"/>
                  <a:gd name="T15" fmla="*/ 2147483647 h 834"/>
                  <a:gd name="T16" fmla="*/ 2147483647 w 83"/>
                  <a:gd name="T17" fmla="*/ 2147483647 h 834"/>
                  <a:gd name="T18" fmla="*/ 2147483647 w 83"/>
                  <a:gd name="T19" fmla="*/ 2147483647 h 834"/>
                  <a:gd name="T20" fmla="*/ 2147483647 w 83"/>
                  <a:gd name="T21" fmla="*/ 2147483647 h 834"/>
                  <a:gd name="T22" fmla="*/ 2147483647 w 83"/>
                  <a:gd name="T23" fmla="*/ 2147483647 h 834"/>
                  <a:gd name="T24" fmla="*/ 2147483647 w 83"/>
                  <a:gd name="T25" fmla="*/ 2147483647 h 834"/>
                  <a:gd name="T26" fmla="*/ 2147483647 w 83"/>
                  <a:gd name="T27" fmla="*/ 2147483647 h 834"/>
                  <a:gd name="T28" fmla="*/ 2147483647 w 83"/>
                  <a:gd name="T29" fmla="*/ 2147483647 h 834"/>
                  <a:gd name="T30" fmla="*/ 2147483647 w 83"/>
                  <a:gd name="T31" fmla="*/ 2147483647 h 834"/>
                  <a:gd name="T32" fmla="*/ 2147483647 w 83"/>
                  <a:gd name="T33" fmla="*/ 2147483647 h 834"/>
                  <a:gd name="T34" fmla="*/ 0 w 83"/>
                  <a:gd name="T35" fmla="*/ 2147483647 h 834"/>
                  <a:gd name="T36" fmla="*/ 0 w 83"/>
                  <a:gd name="T37" fmla="*/ 2147483647 h 834"/>
                  <a:gd name="T38" fmla="*/ 0 w 83"/>
                  <a:gd name="T39" fmla="*/ 2147483647 h 834"/>
                  <a:gd name="T40" fmla="*/ 2147483647 w 83"/>
                  <a:gd name="T41" fmla="*/ 2147483647 h 834"/>
                  <a:gd name="T42" fmla="*/ 2147483647 w 83"/>
                  <a:gd name="T43" fmla="*/ 2147483647 h 834"/>
                  <a:gd name="T44" fmla="*/ 2147483647 w 83"/>
                  <a:gd name="T45" fmla="*/ 2147483647 h 834"/>
                  <a:gd name="T46" fmla="*/ 2147483647 w 83"/>
                  <a:gd name="T47" fmla="*/ 2147483647 h 834"/>
                  <a:gd name="T48" fmla="*/ 2147483647 w 83"/>
                  <a:gd name="T49" fmla="*/ 2147483647 h 834"/>
                  <a:gd name="T50" fmla="*/ 2147483647 w 83"/>
                  <a:gd name="T51" fmla="*/ 2147483647 h 834"/>
                  <a:gd name="T52" fmla="*/ 0 w 83"/>
                  <a:gd name="T53" fmla="*/ 2147483647 h 834"/>
                  <a:gd name="T54" fmla="*/ 0 w 83"/>
                  <a:gd name="T55" fmla="*/ 2147483647 h 834"/>
                  <a:gd name="T56" fmla="*/ 0 w 83"/>
                  <a:gd name="T57" fmla="*/ 2147483647 h 834"/>
                  <a:gd name="T58" fmla="*/ 0 w 83"/>
                  <a:gd name="T59" fmla="*/ 2147483647 h 834"/>
                  <a:gd name="T60" fmla="*/ 2147483647 w 83"/>
                  <a:gd name="T61" fmla="*/ 2147483647 h 834"/>
                  <a:gd name="T62" fmla="*/ 2147483647 w 83"/>
                  <a:gd name="T63" fmla="*/ 2147483647 h 834"/>
                  <a:gd name="T64" fmla="*/ 0 w 83"/>
                  <a:gd name="T65" fmla="*/ 2147483647 h 834"/>
                  <a:gd name="T66" fmla="*/ 0 w 83"/>
                  <a:gd name="T67" fmla="*/ 2147483647 h 834"/>
                  <a:gd name="T68" fmla="*/ 0 w 83"/>
                  <a:gd name="T69" fmla="*/ 2147483647 h 834"/>
                  <a:gd name="T70" fmla="*/ 2147483647 w 83"/>
                  <a:gd name="T71" fmla="*/ 2147483647 h 834"/>
                  <a:gd name="T72" fmla="*/ 2147483647 w 83"/>
                  <a:gd name="T73" fmla="*/ 2147483647 h 834"/>
                  <a:gd name="T74" fmla="*/ 2147483647 w 83"/>
                  <a:gd name="T75" fmla="*/ 2147483647 h 834"/>
                  <a:gd name="T76" fmla="*/ 2147483647 w 83"/>
                  <a:gd name="T77" fmla="*/ 2147483647 h 834"/>
                  <a:gd name="T78" fmla="*/ 2147483647 w 83"/>
                  <a:gd name="T79" fmla="*/ 2147483647 h 834"/>
                  <a:gd name="T80" fmla="*/ 2147483647 w 83"/>
                  <a:gd name="T81" fmla="*/ 2147483647 h 834"/>
                  <a:gd name="T82" fmla="*/ 0 w 83"/>
                  <a:gd name="T83" fmla="*/ 2147483647 h 834"/>
                  <a:gd name="T84" fmla="*/ 0 w 83"/>
                  <a:gd name="T85" fmla="*/ 2147483647 h 834"/>
                  <a:gd name="T86" fmla="*/ 0 w 83"/>
                  <a:gd name="T87" fmla="*/ 2147483647 h 834"/>
                  <a:gd name="T88" fmla="*/ 0 w 83"/>
                  <a:gd name="T89" fmla="*/ 2147483647 h 834"/>
                  <a:gd name="T90" fmla="*/ 2147483647 w 83"/>
                  <a:gd name="T91" fmla="*/ 2147483647 h 834"/>
                  <a:gd name="T92" fmla="*/ 2147483647 w 83"/>
                  <a:gd name="T93" fmla="*/ 2147483647 h 834"/>
                  <a:gd name="T94" fmla="*/ 2147483647 w 83"/>
                  <a:gd name="T95" fmla="*/ 0 h 834"/>
                  <a:gd name="T96" fmla="*/ 2147483647 w 83"/>
                  <a:gd name="T97" fmla="*/ 0 h 834"/>
                  <a:gd name="T98" fmla="*/ 2147483647 w 83"/>
                  <a:gd name="T99" fmla="*/ 0 h 834"/>
                  <a:gd name="T100" fmla="*/ 2147483647 w 83"/>
                  <a:gd name="T101" fmla="*/ 2147483647 h 834"/>
                  <a:gd name="T102" fmla="*/ 2147483647 w 83"/>
                  <a:gd name="T103" fmla="*/ 2147483647 h 834"/>
                  <a:gd name="T104" fmla="*/ 2147483647 w 83"/>
                  <a:gd name="T105" fmla="*/ 2147483647 h 834"/>
                  <a:gd name="T106" fmla="*/ 2147483647 w 83"/>
                  <a:gd name="T107" fmla="*/ 2147483647 h 834"/>
                  <a:gd name="T108" fmla="*/ 2147483647 w 83"/>
                  <a:gd name="T109" fmla="*/ 2147483647 h 834"/>
                  <a:gd name="T110" fmla="*/ 2147483647 w 83"/>
                  <a:gd name="T111" fmla="*/ 2147483647 h 834"/>
                  <a:gd name="T112" fmla="*/ 2147483647 w 83"/>
                  <a:gd name="T113" fmla="*/ 2147483647 h 834"/>
                  <a:gd name="T114" fmla="*/ 2147483647 w 83"/>
                  <a:gd name="T115" fmla="*/ 2147483647 h 834"/>
                  <a:gd name="T116" fmla="*/ 2147483647 w 83"/>
                  <a:gd name="T117" fmla="*/ 2147483647 h 834"/>
                  <a:gd name="T118" fmla="*/ 2147483647 w 83"/>
                  <a:gd name="T119" fmla="*/ 2147483647 h 834"/>
                  <a:gd name="T120" fmla="*/ 2147483647 w 83"/>
                  <a:gd name="T121" fmla="*/ 2147483647 h 834"/>
                  <a:gd name="T122" fmla="*/ 2147483647 w 83"/>
                  <a:gd name="T123" fmla="*/ 2147483647 h 8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3"/>
                  <a:gd name="T187" fmla="*/ 0 h 834"/>
                  <a:gd name="T188" fmla="*/ 83 w 83"/>
                  <a:gd name="T189" fmla="*/ 834 h 83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3" h="834">
                    <a:moveTo>
                      <a:pt x="77" y="408"/>
                    </a:moveTo>
                    <a:lnTo>
                      <a:pt x="78" y="421"/>
                    </a:lnTo>
                    <a:lnTo>
                      <a:pt x="72" y="422"/>
                    </a:lnTo>
                    <a:lnTo>
                      <a:pt x="71" y="409"/>
                    </a:lnTo>
                    <a:lnTo>
                      <a:pt x="77" y="408"/>
                    </a:lnTo>
                    <a:close/>
                    <a:moveTo>
                      <a:pt x="78" y="421"/>
                    </a:moveTo>
                    <a:lnTo>
                      <a:pt x="78" y="424"/>
                    </a:lnTo>
                    <a:lnTo>
                      <a:pt x="77" y="425"/>
                    </a:lnTo>
                    <a:lnTo>
                      <a:pt x="75" y="422"/>
                    </a:lnTo>
                    <a:lnTo>
                      <a:pt x="78" y="421"/>
                    </a:lnTo>
                    <a:close/>
                    <a:moveTo>
                      <a:pt x="77" y="425"/>
                    </a:moveTo>
                    <a:lnTo>
                      <a:pt x="10" y="516"/>
                    </a:lnTo>
                    <a:lnTo>
                      <a:pt x="7" y="509"/>
                    </a:lnTo>
                    <a:lnTo>
                      <a:pt x="73" y="418"/>
                    </a:lnTo>
                    <a:lnTo>
                      <a:pt x="77" y="425"/>
                    </a:lnTo>
                    <a:close/>
                    <a:moveTo>
                      <a:pt x="7" y="516"/>
                    </a:moveTo>
                    <a:lnTo>
                      <a:pt x="4" y="513"/>
                    </a:lnTo>
                    <a:lnTo>
                      <a:pt x="7" y="509"/>
                    </a:lnTo>
                    <a:lnTo>
                      <a:pt x="8" y="512"/>
                    </a:lnTo>
                    <a:lnTo>
                      <a:pt x="7" y="516"/>
                    </a:lnTo>
                    <a:close/>
                    <a:moveTo>
                      <a:pt x="10" y="508"/>
                    </a:moveTo>
                    <a:lnTo>
                      <a:pt x="77" y="584"/>
                    </a:lnTo>
                    <a:lnTo>
                      <a:pt x="73" y="592"/>
                    </a:lnTo>
                    <a:lnTo>
                      <a:pt x="7" y="516"/>
                    </a:lnTo>
                    <a:lnTo>
                      <a:pt x="10" y="508"/>
                    </a:lnTo>
                    <a:close/>
                    <a:moveTo>
                      <a:pt x="77" y="584"/>
                    </a:moveTo>
                    <a:lnTo>
                      <a:pt x="78" y="585"/>
                    </a:lnTo>
                    <a:lnTo>
                      <a:pt x="78" y="588"/>
                    </a:lnTo>
                    <a:lnTo>
                      <a:pt x="75" y="588"/>
                    </a:lnTo>
                    <a:lnTo>
                      <a:pt x="77" y="584"/>
                    </a:lnTo>
                    <a:close/>
                    <a:moveTo>
                      <a:pt x="78" y="588"/>
                    </a:moveTo>
                    <a:lnTo>
                      <a:pt x="78" y="611"/>
                    </a:lnTo>
                    <a:lnTo>
                      <a:pt x="72" y="611"/>
                    </a:lnTo>
                    <a:lnTo>
                      <a:pt x="72" y="588"/>
                    </a:lnTo>
                    <a:lnTo>
                      <a:pt x="78" y="588"/>
                    </a:lnTo>
                    <a:close/>
                    <a:moveTo>
                      <a:pt x="78" y="611"/>
                    </a:moveTo>
                    <a:lnTo>
                      <a:pt x="78" y="613"/>
                    </a:lnTo>
                    <a:lnTo>
                      <a:pt x="77" y="615"/>
                    </a:lnTo>
                    <a:lnTo>
                      <a:pt x="75" y="611"/>
                    </a:lnTo>
                    <a:lnTo>
                      <a:pt x="78" y="611"/>
                    </a:lnTo>
                    <a:close/>
                    <a:moveTo>
                      <a:pt x="77" y="615"/>
                    </a:moveTo>
                    <a:lnTo>
                      <a:pt x="12" y="710"/>
                    </a:lnTo>
                    <a:lnTo>
                      <a:pt x="8" y="703"/>
                    </a:lnTo>
                    <a:lnTo>
                      <a:pt x="73" y="607"/>
                    </a:lnTo>
                    <a:lnTo>
                      <a:pt x="77" y="615"/>
                    </a:lnTo>
                    <a:close/>
                    <a:moveTo>
                      <a:pt x="8" y="710"/>
                    </a:moveTo>
                    <a:lnTo>
                      <a:pt x="6" y="706"/>
                    </a:lnTo>
                    <a:lnTo>
                      <a:pt x="8" y="703"/>
                    </a:lnTo>
                    <a:lnTo>
                      <a:pt x="10" y="706"/>
                    </a:lnTo>
                    <a:lnTo>
                      <a:pt x="8" y="710"/>
                    </a:lnTo>
                    <a:close/>
                    <a:moveTo>
                      <a:pt x="12" y="703"/>
                    </a:moveTo>
                    <a:lnTo>
                      <a:pt x="76" y="826"/>
                    </a:lnTo>
                    <a:lnTo>
                      <a:pt x="71" y="832"/>
                    </a:lnTo>
                    <a:lnTo>
                      <a:pt x="8" y="710"/>
                    </a:lnTo>
                    <a:lnTo>
                      <a:pt x="12" y="703"/>
                    </a:lnTo>
                    <a:close/>
                    <a:moveTo>
                      <a:pt x="76" y="826"/>
                    </a:moveTo>
                    <a:lnTo>
                      <a:pt x="80" y="834"/>
                    </a:lnTo>
                    <a:lnTo>
                      <a:pt x="73" y="834"/>
                    </a:lnTo>
                    <a:lnTo>
                      <a:pt x="74" y="829"/>
                    </a:lnTo>
                    <a:lnTo>
                      <a:pt x="76" y="826"/>
                    </a:lnTo>
                    <a:close/>
                    <a:moveTo>
                      <a:pt x="73" y="834"/>
                    </a:moveTo>
                    <a:lnTo>
                      <a:pt x="64" y="833"/>
                    </a:lnTo>
                    <a:lnTo>
                      <a:pt x="64" y="824"/>
                    </a:lnTo>
                    <a:lnTo>
                      <a:pt x="74" y="825"/>
                    </a:lnTo>
                    <a:lnTo>
                      <a:pt x="73" y="834"/>
                    </a:lnTo>
                    <a:close/>
                    <a:moveTo>
                      <a:pt x="64" y="833"/>
                    </a:moveTo>
                    <a:lnTo>
                      <a:pt x="62" y="833"/>
                    </a:lnTo>
                    <a:lnTo>
                      <a:pt x="61" y="832"/>
                    </a:lnTo>
                    <a:lnTo>
                      <a:pt x="64" y="829"/>
                    </a:lnTo>
                    <a:lnTo>
                      <a:pt x="64" y="833"/>
                    </a:lnTo>
                    <a:close/>
                    <a:moveTo>
                      <a:pt x="61" y="832"/>
                    </a:moveTo>
                    <a:lnTo>
                      <a:pt x="0" y="721"/>
                    </a:lnTo>
                    <a:lnTo>
                      <a:pt x="5" y="714"/>
                    </a:lnTo>
                    <a:lnTo>
                      <a:pt x="66" y="826"/>
                    </a:lnTo>
                    <a:lnTo>
                      <a:pt x="61" y="832"/>
                    </a:lnTo>
                    <a:close/>
                    <a:moveTo>
                      <a:pt x="0" y="721"/>
                    </a:moveTo>
                    <a:lnTo>
                      <a:pt x="0" y="719"/>
                    </a:lnTo>
                    <a:lnTo>
                      <a:pt x="0" y="717"/>
                    </a:lnTo>
                    <a:lnTo>
                      <a:pt x="3" y="717"/>
                    </a:lnTo>
                    <a:lnTo>
                      <a:pt x="0" y="721"/>
                    </a:lnTo>
                    <a:close/>
                    <a:moveTo>
                      <a:pt x="0" y="717"/>
                    </a:moveTo>
                    <a:lnTo>
                      <a:pt x="0" y="692"/>
                    </a:lnTo>
                    <a:lnTo>
                      <a:pt x="5" y="692"/>
                    </a:lnTo>
                    <a:lnTo>
                      <a:pt x="5" y="717"/>
                    </a:lnTo>
                    <a:lnTo>
                      <a:pt x="0" y="717"/>
                    </a:lnTo>
                    <a:close/>
                    <a:moveTo>
                      <a:pt x="0" y="692"/>
                    </a:moveTo>
                    <a:lnTo>
                      <a:pt x="0" y="689"/>
                    </a:lnTo>
                    <a:lnTo>
                      <a:pt x="1" y="688"/>
                    </a:lnTo>
                    <a:lnTo>
                      <a:pt x="3" y="692"/>
                    </a:lnTo>
                    <a:lnTo>
                      <a:pt x="0" y="692"/>
                    </a:lnTo>
                    <a:close/>
                    <a:moveTo>
                      <a:pt x="1" y="688"/>
                    </a:moveTo>
                    <a:lnTo>
                      <a:pt x="66" y="598"/>
                    </a:lnTo>
                    <a:lnTo>
                      <a:pt x="69" y="605"/>
                    </a:lnTo>
                    <a:lnTo>
                      <a:pt x="4" y="695"/>
                    </a:lnTo>
                    <a:lnTo>
                      <a:pt x="1" y="688"/>
                    </a:lnTo>
                    <a:close/>
                    <a:moveTo>
                      <a:pt x="69" y="598"/>
                    </a:moveTo>
                    <a:lnTo>
                      <a:pt x="72" y="602"/>
                    </a:lnTo>
                    <a:lnTo>
                      <a:pt x="69" y="605"/>
                    </a:lnTo>
                    <a:lnTo>
                      <a:pt x="67" y="602"/>
                    </a:lnTo>
                    <a:lnTo>
                      <a:pt x="69" y="598"/>
                    </a:lnTo>
                    <a:close/>
                    <a:moveTo>
                      <a:pt x="66" y="606"/>
                    </a:moveTo>
                    <a:lnTo>
                      <a:pt x="1" y="526"/>
                    </a:lnTo>
                    <a:lnTo>
                      <a:pt x="4" y="518"/>
                    </a:lnTo>
                    <a:lnTo>
                      <a:pt x="69" y="598"/>
                    </a:lnTo>
                    <a:lnTo>
                      <a:pt x="66" y="606"/>
                    </a:lnTo>
                    <a:close/>
                    <a:moveTo>
                      <a:pt x="1" y="526"/>
                    </a:moveTo>
                    <a:lnTo>
                      <a:pt x="0" y="524"/>
                    </a:lnTo>
                    <a:lnTo>
                      <a:pt x="0" y="522"/>
                    </a:lnTo>
                    <a:lnTo>
                      <a:pt x="3" y="522"/>
                    </a:lnTo>
                    <a:lnTo>
                      <a:pt x="1" y="526"/>
                    </a:lnTo>
                    <a:close/>
                    <a:moveTo>
                      <a:pt x="0" y="522"/>
                    </a:moveTo>
                    <a:lnTo>
                      <a:pt x="0" y="505"/>
                    </a:lnTo>
                    <a:lnTo>
                      <a:pt x="5" y="505"/>
                    </a:lnTo>
                    <a:lnTo>
                      <a:pt x="5" y="522"/>
                    </a:lnTo>
                    <a:lnTo>
                      <a:pt x="0" y="522"/>
                    </a:lnTo>
                    <a:close/>
                    <a:moveTo>
                      <a:pt x="0" y="505"/>
                    </a:moveTo>
                    <a:lnTo>
                      <a:pt x="0" y="503"/>
                    </a:lnTo>
                    <a:lnTo>
                      <a:pt x="1" y="501"/>
                    </a:lnTo>
                    <a:lnTo>
                      <a:pt x="3" y="505"/>
                    </a:lnTo>
                    <a:lnTo>
                      <a:pt x="0" y="505"/>
                    </a:lnTo>
                    <a:close/>
                    <a:moveTo>
                      <a:pt x="1" y="501"/>
                    </a:moveTo>
                    <a:lnTo>
                      <a:pt x="62" y="413"/>
                    </a:lnTo>
                    <a:lnTo>
                      <a:pt x="66" y="420"/>
                    </a:lnTo>
                    <a:lnTo>
                      <a:pt x="5" y="508"/>
                    </a:lnTo>
                    <a:lnTo>
                      <a:pt x="1" y="501"/>
                    </a:lnTo>
                    <a:close/>
                    <a:moveTo>
                      <a:pt x="66" y="413"/>
                    </a:moveTo>
                    <a:lnTo>
                      <a:pt x="68" y="417"/>
                    </a:lnTo>
                    <a:lnTo>
                      <a:pt x="66" y="420"/>
                    </a:lnTo>
                    <a:lnTo>
                      <a:pt x="64" y="416"/>
                    </a:lnTo>
                    <a:lnTo>
                      <a:pt x="66" y="413"/>
                    </a:lnTo>
                    <a:close/>
                    <a:moveTo>
                      <a:pt x="62" y="419"/>
                    </a:moveTo>
                    <a:lnTo>
                      <a:pt x="0" y="307"/>
                    </a:lnTo>
                    <a:lnTo>
                      <a:pt x="5" y="301"/>
                    </a:lnTo>
                    <a:lnTo>
                      <a:pt x="66" y="413"/>
                    </a:lnTo>
                    <a:lnTo>
                      <a:pt x="62" y="419"/>
                    </a:lnTo>
                    <a:close/>
                    <a:moveTo>
                      <a:pt x="0" y="307"/>
                    </a:moveTo>
                    <a:lnTo>
                      <a:pt x="0" y="306"/>
                    </a:lnTo>
                    <a:lnTo>
                      <a:pt x="0" y="304"/>
                    </a:lnTo>
                    <a:lnTo>
                      <a:pt x="3" y="304"/>
                    </a:lnTo>
                    <a:lnTo>
                      <a:pt x="0" y="307"/>
                    </a:lnTo>
                    <a:close/>
                    <a:moveTo>
                      <a:pt x="0" y="304"/>
                    </a:moveTo>
                    <a:lnTo>
                      <a:pt x="0" y="278"/>
                    </a:lnTo>
                    <a:lnTo>
                      <a:pt x="5" y="278"/>
                    </a:lnTo>
                    <a:lnTo>
                      <a:pt x="5" y="304"/>
                    </a:lnTo>
                    <a:lnTo>
                      <a:pt x="0" y="304"/>
                    </a:lnTo>
                    <a:close/>
                    <a:moveTo>
                      <a:pt x="0" y="278"/>
                    </a:moveTo>
                    <a:lnTo>
                      <a:pt x="0" y="276"/>
                    </a:lnTo>
                    <a:lnTo>
                      <a:pt x="1" y="275"/>
                    </a:lnTo>
                    <a:lnTo>
                      <a:pt x="3" y="278"/>
                    </a:lnTo>
                    <a:lnTo>
                      <a:pt x="0" y="278"/>
                    </a:lnTo>
                    <a:close/>
                    <a:moveTo>
                      <a:pt x="1" y="275"/>
                    </a:moveTo>
                    <a:lnTo>
                      <a:pt x="66" y="185"/>
                    </a:lnTo>
                    <a:lnTo>
                      <a:pt x="69" y="192"/>
                    </a:lnTo>
                    <a:lnTo>
                      <a:pt x="4" y="282"/>
                    </a:lnTo>
                    <a:lnTo>
                      <a:pt x="1" y="275"/>
                    </a:lnTo>
                    <a:close/>
                    <a:moveTo>
                      <a:pt x="69" y="185"/>
                    </a:moveTo>
                    <a:lnTo>
                      <a:pt x="72" y="188"/>
                    </a:lnTo>
                    <a:lnTo>
                      <a:pt x="69" y="192"/>
                    </a:lnTo>
                    <a:lnTo>
                      <a:pt x="67" y="188"/>
                    </a:lnTo>
                    <a:lnTo>
                      <a:pt x="69" y="185"/>
                    </a:lnTo>
                    <a:close/>
                    <a:moveTo>
                      <a:pt x="66" y="192"/>
                    </a:moveTo>
                    <a:lnTo>
                      <a:pt x="1" y="113"/>
                    </a:lnTo>
                    <a:lnTo>
                      <a:pt x="4" y="105"/>
                    </a:lnTo>
                    <a:lnTo>
                      <a:pt x="69" y="185"/>
                    </a:lnTo>
                    <a:lnTo>
                      <a:pt x="66" y="192"/>
                    </a:lnTo>
                    <a:close/>
                    <a:moveTo>
                      <a:pt x="1" y="113"/>
                    </a:moveTo>
                    <a:lnTo>
                      <a:pt x="0" y="111"/>
                    </a:lnTo>
                    <a:lnTo>
                      <a:pt x="0" y="109"/>
                    </a:lnTo>
                    <a:lnTo>
                      <a:pt x="3" y="109"/>
                    </a:lnTo>
                    <a:lnTo>
                      <a:pt x="1" y="113"/>
                    </a:lnTo>
                    <a:close/>
                    <a:moveTo>
                      <a:pt x="0" y="109"/>
                    </a:moveTo>
                    <a:lnTo>
                      <a:pt x="0" y="91"/>
                    </a:lnTo>
                    <a:lnTo>
                      <a:pt x="5" y="91"/>
                    </a:lnTo>
                    <a:lnTo>
                      <a:pt x="5" y="109"/>
                    </a:lnTo>
                    <a:lnTo>
                      <a:pt x="0" y="109"/>
                    </a:lnTo>
                    <a:close/>
                    <a:moveTo>
                      <a:pt x="0" y="91"/>
                    </a:moveTo>
                    <a:lnTo>
                      <a:pt x="0" y="89"/>
                    </a:lnTo>
                    <a:lnTo>
                      <a:pt x="0" y="88"/>
                    </a:lnTo>
                    <a:lnTo>
                      <a:pt x="3" y="91"/>
                    </a:lnTo>
                    <a:lnTo>
                      <a:pt x="0" y="91"/>
                    </a:lnTo>
                    <a:close/>
                    <a:moveTo>
                      <a:pt x="0" y="88"/>
                    </a:moveTo>
                    <a:lnTo>
                      <a:pt x="55" y="2"/>
                    </a:lnTo>
                    <a:lnTo>
                      <a:pt x="59" y="9"/>
                    </a:lnTo>
                    <a:lnTo>
                      <a:pt x="5" y="95"/>
                    </a:lnTo>
                    <a:lnTo>
                      <a:pt x="0" y="88"/>
                    </a:lnTo>
                    <a:close/>
                    <a:moveTo>
                      <a:pt x="55" y="2"/>
                    </a:moveTo>
                    <a:lnTo>
                      <a:pt x="55" y="1"/>
                    </a:lnTo>
                    <a:lnTo>
                      <a:pt x="57" y="1"/>
                    </a:lnTo>
                    <a:lnTo>
                      <a:pt x="57" y="6"/>
                    </a:lnTo>
                    <a:lnTo>
                      <a:pt x="55" y="2"/>
                    </a:lnTo>
                    <a:close/>
                    <a:moveTo>
                      <a:pt x="57" y="1"/>
                    </a:moveTo>
                    <a:lnTo>
                      <a:pt x="75" y="0"/>
                    </a:lnTo>
                    <a:lnTo>
                      <a:pt x="75" y="10"/>
                    </a:lnTo>
                    <a:lnTo>
                      <a:pt x="57" y="10"/>
                    </a:lnTo>
                    <a:lnTo>
                      <a:pt x="57" y="1"/>
                    </a:lnTo>
                    <a:close/>
                    <a:moveTo>
                      <a:pt x="75" y="0"/>
                    </a:moveTo>
                    <a:lnTo>
                      <a:pt x="83" y="0"/>
                    </a:lnTo>
                    <a:lnTo>
                      <a:pt x="77" y="8"/>
                    </a:lnTo>
                    <a:lnTo>
                      <a:pt x="75" y="5"/>
                    </a:lnTo>
                    <a:lnTo>
                      <a:pt x="75" y="0"/>
                    </a:lnTo>
                    <a:close/>
                    <a:moveTo>
                      <a:pt x="77" y="8"/>
                    </a:moveTo>
                    <a:lnTo>
                      <a:pt x="10" y="102"/>
                    </a:lnTo>
                    <a:lnTo>
                      <a:pt x="6" y="95"/>
                    </a:lnTo>
                    <a:lnTo>
                      <a:pt x="73" y="1"/>
                    </a:lnTo>
                    <a:lnTo>
                      <a:pt x="77" y="8"/>
                    </a:lnTo>
                    <a:close/>
                    <a:moveTo>
                      <a:pt x="7" y="103"/>
                    </a:moveTo>
                    <a:lnTo>
                      <a:pt x="4" y="99"/>
                    </a:lnTo>
                    <a:lnTo>
                      <a:pt x="6" y="95"/>
                    </a:lnTo>
                    <a:lnTo>
                      <a:pt x="8" y="99"/>
                    </a:lnTo>
                    <a:lnTo>
                      <a:pt x="7" y="103"/>
                    </a:lnTo>
                    <a:close/>
                    <a:moveTo>
                      <a:pt x="10" y="95"/>
                    </a:moveTo>
                    <a:lnTo>
                      <a:pt x="77" y="171"/>
                    </a:lnTo>
                    <a:lnTo>
                      <a:pt x="73" y="178"/>
                    </a:lnTo>
                    <a:lnTo>
                      <a:pt x="7" y="103"/>
                    </a:lnTo>
                    <a:lnTo>
                      <a:pt x="10" y="95"/>
                    </a:lnTo>
                    <a:close/>
                    <a:moveTo>
                      <a:pt x="77" y="171"/>
                    </a:moveTo>
                    <a:lnTo>
                      <a:pt x="78" y="172"/>
                    </a:lnTo>
                    <a:lnTo>
                      <a:pt x="78" y="175"/>
                    </a:lnTo>
                    <a:lnTo>
                      <a:pt x="75" y="175"/>
                    </a:lnTo>
                    <a:lnTo>
                      <a:pt x="77" y="171"/>
                    </a:lnTo>
                    <a:close/>
                    <a:moveTo>
                      <a:pt x="78" y="175"/>
                    </a:moveTo>
                    <a:lnTo>
                      <a:pt x="78" y="198"/>
                    </a:lnTo>
                    <a:lnTo>
                      <a:pt x="72" y="198"/>
                    </a:lnTo>
                    <a:lnTo>
                      <a:pt x="72" y="174"/>
                    </a:lnTo>
                    <a:lnTo>
                      <a:pt x="78" y="175"/>
                    </a:lnTo>
                    <a:close/>
                    <a:moveTo>
                      <a:pt x="78" y="198"/>
                    </a:moveTo>
                    <a:lnTo>
                      <a:pt x="78" y="200"/>
                    </a:lnTo>
                    <a:lnTo>
                      <a:pt x="77" y="201"/>
                    </a:lnTo>
                    <a:lnTo>
                      <a:pt x="75" y="198"/>
                    </a:lnTo>
                    <a:lnTo>
                      <a:pt x="78" y="198"/>
                    </a:lnTo>
                    <a:close/>
                    <a:moveTo>
                      <a:pt x="77" y="201"/>
                    </a:moveTo>
                    <a:lnTo>
                      <a:pt x="12" y="297"/>
                    </a:lnTo>
                    <a:lnTo>
                      <a:pt x="8" y="290"/>
                    </a:lnTo>
                    <a:lnTo>
                      <a:pt x="73" y="194"/>
                    </a:lnTo>
                    <a:lnTo>
                      <a:pt x="77" y="201"/>
                    </a:lnTo>
                    <a:close/>
                    <a:moveTo>
                      <a:pt x="8" y="296"/>
                    </a:moveTo>
                    <a:lnTo>
                      <a:pt x="6" y="293"/>
                    </a:lnTo>
                    <a:lnTo>
                      <a:pt x="8" y="290"/>
                    </a:lnTo>
                    <a:lnTo>
                      <a:pt x="10" y="293"/>
                    </a:lnTo>
                    <a:lnTo>
                      <a:pt x="8" y="296"/>
                    </a:lnTo>
                    <a:close/>
                    <a:moveTo>
                      <a:pt x="12" y="290"/>
                    </a:moveTo>
                    <a:lnTo>
                      <a:pt x="76" y="406"/>
                    </a:lnTo>
                    <a:lnTo>
                      <a:pt x="72" y="412"/>
                    </a:lnTo>
                    <a:lnTo>
                      <a:pt x="8" y="296"/>
                    </a:lnTo>
                    <a:lnTo>
                      <a:pt x="12" y="290"/>
                    </a:lnTo>
                    <a:close/>
                    <a:moveTo>
                      <a:pt x="76" y="406"/>
                    </a:moveTo>
                    <a:lnTo>
                      <a:pt x="77" y="407"/>
                    </a:lnTo>
                    <a:lnTo>
                      <a:pt x="77" y="408"/>
                    </a:lnTo>
                    <a:lnTo>
                      <a:pt x="74" y="409"/>
                    </a:lnTo>
                    <a:lnTo>
                      <a:pt x="76" y="406"/>
                    </a:lnTo>
                    <a:close/>
                  </a:path>
                </a:pathLst>
              </a:custGeom>
              <a:solidFill>
                <a:srgbClr val="003D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7" name="AutoShape 37">
                <a:extLst>
                  <a:ext uri="{FF2B5EF4-FFF2-40B4-BE49-F238E27FC236}">
                    <a16:creationId xmlns:a16="http://schemas.microsoft.com/office/drawing/2014/main" id="{8295B13E-8E46-469B-8B3D-16867DF9BDC1}"/>
                  </a:ext>
                </a:extLst>
              </p:cNvPr>
              <p:cNvSpPr>
                <a:spLocks noChangeAspect="1" noChangeArrowheads="1" noTextEdit="1"/>
              </p:cNvSpPr>
              <p:nvPr/>
            </p:nvSpPr>
            <p:spPr bwMode="auto">
              <a:xfrm>
                <a:off x="1331" y="2152"/>
                <a:ext cx="279" cy="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8" name="Rectangle 38">
                <a:extLst>
                  <a:ext uri="{FF2B5EF4-FFF2-40B4-BE49-F238E27FC236}">
                    <a16:creationId xmlns:a16="http://schemas.microsoft.com/office/drawing/2014/main" id="{3ED8A2FD-99D0-40BB-ACA5-3B1362E0F9CB}"/>
                  </a:ext>
                </a:extLst>
              </p:cNvPr>
              <p:cNvSpPr>
                <a:spLocks noChangeArrowheads="1"/>
              </p:cNvSpPr>
              <p:nvPr/>
            </p:nvSpPr>
            <p:spPr bwMode="auto">
              <a:xfrm>
                <a:off x="1349" y="2157"/>
                <a:ext cx="244" cy="2157"/>
              </a:xfrm>
              <a:prstGeom prst="rect">
                <a:avLst/>
              </a:prstGeom>
              <a:solidFill>
                <a:srgbClr val="25221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9" name="Freeform 39">
                <a:extLst>
                  <a:ext uri="{FF2B5EF4-FFF2-40B4-BE49-F238E27FC236}">
                    <a16:creationId xmlns:a16="http://schemas.microsoft.com/office/drawing/2014/main" id="{67A2478E-8099-4C67-9C63-EAFE36CDFD93}"/>
                  </a:ext>
                </a:extLst>
              </p:cNvPr>
              <p:cNvSpPr>
                <a:spLocks noEditPoints="1"/>
              </p:cNvSpPr>
              <p:nvPr/>
            </p:nvSpPr>
            <p:spPr bwMode="auto">
              <a:xfrm>
                <a:off x="1346" y="2154"/>
                <a:ext cx="250" cy="2163"/>
              </a:xfrm>
              <a:custGeom>
                <a:avLst/>
                <a:gdLst>
                  <a:gd name="T0" fmla="*/ 0 w 82"/>
                  <a:gd name="T1" fmla="*/ 2147483647 h 840"/>
                  <a:gd name="T2" fmla="*/ 0 w 82"/>
                  <a:gd name="T3" fmla="*/ 2147483647 h 840"/>
                  <a:gd name="T4" fmla="*/ 2147483647 w 82"/>
                  <a:gd name="T5" fmla="*/ 2147483647 h 840"/>
                  <a:gd name="T6" fmla="*/ 2147483647 w 82"/>
                  <a:gd name="T7" fmla="*/ 2147483647 h 840"/>
                  <a:gd name="T8" fmla="*/ 0 w 82"/>
                  <a:gd name="T9" fmla="*/ 2147483647 h 840"/>
                  <a:gd name="T10" fmla="*/ 0 w 82"/>
                  <a:gd name="T11" fmla="*/ 2147483647 h 840"/>
                  <a:gd name="T12" fmla="*/ 2147483647 w 82"/>
                  <a:gd name="T13" fmla="*/ 0 h 840"/>
                  <a:gd name="T14" fmla="*/ 2147483647 w 82"/>
                  <a:gd name="T15" fmla="*/ 2147483647 h 840"/>
                  <a:gd name="T16" fmla="*/ 0 w 82"/>
                  <a:gd name="T17" fmla="*/ 2147483647 h 840"/>
                  <a:gd name="T18" fmla="*/ 2147483647 w 82"/>
                  <a:gd name="T19" fmla="*/ 0 h 840"/>
                  <a:gd name="T20" fmla="*/ 2147483647 w 82"/>
                  <a:gd name="T21" fmla="*/ 0 h 840"/>
                  <a:gd name="T22" fmla="*/ 2147483647 w 82"/>
                  <a:gd name="T23" fmla="*/ 2147483647 h 840"/>
                  <a:gd name="T24" fmla="*/ 2147483647 w 82"/>
                  <a:gd name="T25" fmla="*/ 2147483647 h 840"/>
                  <a:gd name="T26" fmla="*/ 2147483647 w 82"/>
                  <a:gd name="T27" fmla="*/ 0 h 840"/>
                  <a:gd name="T28" fmla="*/ 2147483647 w 82"/>
                  <a:gd name="T29" fmla="*/ 0 h 840"/>
                  <a:gd name="T30" fmla="*/ 2147483647 w 82"/>
                  <a:gd name="T31" fmla="*/ 2147483647 h 840"/>
                  <a:gd name="T32" fmla="*/ 2147483647 w 82"/>
                  <a:gd name="T33" fmla="*/ 2147483647 h 840"/>
                  <a:gd name="T34" fmla="*/ 2147483647 w 82"/>
                  <a:gd name="T35" fmla="*/ 0 h 840"/>
                  <a:gd name="T36" fmla="*/ 2147483647 w 82"/>
                  <a:gd name="T37" fmla="*/ 2147483647 h 840"/>
                  <a:gd name="T38" fmla="*/ 2147483647 w 82"/>
                  <a:gd name="T39" fmla="*/ 2147483647 h 840"/>
                  <a:gd name="T40" fmla="*/ 2147483647 w 82"/>
                  <a:gd name="T41" fmla="*/ 2147483647 h 840"/>
                  <a:gd name="T42" fmla="*/ 2147483647 w 82"/>
                  <a:gd name="T43" fmla="*/ 2147483647 h 840"/>
                  <a:gd name="T44" fmla="*/ 2147483647 w 82"/>
                  <a:gd name="T45" fmla="*/ 2147483647 h 840"/>
                  <a:gd name="T46" fmla="*/ 2147483647 w 82"/>
                  <a:gd name="T47" fmla="*/ 2147483647 h 840"/>
                  <a:gd name="T48" fmla="*/ 2147483647 w 82"/>
                  <a:gd name="T49" fmla="*/ 2147483647 h 840"/>
                  <a:gd name="T50" fmla="*/ 2147483647 w 82"/>
                  <a:gd name="T51" fmla="*/ 2147483647 h 840"/>
                  <a:gd name="T52" fmla="*/ 2147483647 w 82"/>
                  <a:gd name="T53" fmla="*/ 2147483647 h 840"/>
                  <a:gd name="T54" fmla="*/ 2147483647 w 82"/>
                  <a:gd name="T55" fmla="*/ 2147483647 h 840"/>
                  <a:gd name="T56" fmla="*/ 2147483647 w 82"/>
                  <a:gd name="T57" fmla="*/ 2147483647 h 840"/>
                  <a:gd name="T58" fmla="*/ 2147483647 w 82"/>
                  <a:gd name="T59" fmla="*/ 2147483647 h 840"/>
                  <a:gd name="T60" fmla="*/ 2147483647 w 82"/>
                  <a:gd name="T61" fmla="*/ 2147483647 h 840"/>
                  <a:gd name="T62" fmla="*/ 2147483647 w 82"/>
                  <a:gd name="T63" fmla="*/ 2147483647 h 840"/>
                  <a:gd name="T64" fmla="*/ 2147483647 w 82"/>
                  <a:gd name="T65" fmla="*/ 2147483647 h 840"/>
                  <a:gd name="T66" fmla="*/ 0 w 82"/>
                  <a:gd name="T67" fmla="*/ 2147483647 h 840"/>
                  <a:gd name="T68" fmla="*/ 2147483647 w 82"/>
                  <a:gd name="T69" fmla="*/ 2147483647 h 840"/>
                  <a:gd name="T70" fmla="*/ 2147483647 w 82"/>
                  <a:gd name="T71" fmla="*/ 2147483647 h 8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840"/>
                  <a:gd name="T110" fmla="*/ 82 w 82"/>
                  <a:gd name="T111" fmla="*/ 840 h 8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840">
                    <a:moveTo>
                      <a:pt x="0" y="839"/>
                    </a:moveTo>
                    <a:lnTo>
                      <a:pt x="0" y="1"/>
                    </a:lnTo>
                    <a:lnTo>
                      <a:pt x="1" y="1"/>
                    </a:lnTo>
                    <a:lnTo>
                      <a:pt x="1" y="839"/>
                    </a:lnTo>
                    <a:lnTo>
                      <a:pt x="0" y="839"/>
                    </a:lnTo>
                    <a:close/>
                    <a:moveTo>
                      <a:pt x="0" y="1"/>
                    </a:moveTo>
                    <a:cubicBezTo>
                      <a:pt x="0" y="1"/>
                      <a:pt x="0" y="0"/>
                      <a:pt x="1" y="0"/>
                    </a:cubicBezTo>
                    <a:lnTo>
                      <a:pt x="1" y="1"/>
                    </a:lnTo>
                    <a:lnTo>
                      <a:pt x="0" y="1"/>
                    </a:lnTo>
                    <a:close/>
                    <a:moveTo>
                      <a:pt x="1" y="0"/>
                    </a:moveTo>
                    <a:lnTo>
                      <a:pt x="81" y="0"/>
                    </a:lnTo>
                    <a:lnTo>
                      <a:pt x="81" y="2"/>
                    </a:lnTo>
                    <a:lnTo>
                      <a:pt x="1" y="2"/>
                    </a:lnTo>
                    <a:lnTo>
                      <a:pt x="1" y="0"/>
                    </a:lnTo>
                    <a:close/>
                    <a:moveTo>
                      <a:pt x="81" y="0"/>
                    </a:moveTo>
                    <a:cubicBezTo>
                      <a:pt x="81" y="0"/>
                      <a:pt x="82" y="1"/>
                      <a:pt x="82" y="1"/>
                    </a:cubicBezTo>
                    <a:lnTo>
                      <a:pt x="81" y="1"/>
                    </a:lnTo>
                    <a:lnTo>
                      <a:pt x="81" y="0"/>
                    </a:lnTo>
                    <a:close/>
                    <a:moveTo>
                      <a:pt x="82" y="1"/>
                    </a:moveTo>
                    <a:lnTo>
                      <a:pt x="82" y="839"/>
                    </a:lnTo>
                    <a:lnTo>
                      <a:pt x="80" y="839"/>
                    </a:lnTo>
                    <a:lnTo>
                      <a:pt x="80" y="1"/>
                    </a:lnTo>
                    <a:lnTo>
                      <a:pt x="82" y="1"/>
                    </a:lnTo>
                    <a:close/>
                    <a:moveTo>
                      <a:pt x="82" y="839"/>
                    </a:moveTo>
                    <a:cubicBezTo>
                      <a:pt x="82" y="839"/>
                      <a:pt x="81" y="840"/>
                      <a:pt x="81" y="840"/>
                    </a:cubicBezTo>
                    <a:lnTo>
                      <a:pt x="81" y="839"/>
                    </a:lnTo>
                    <a:lnTo>
                      <a:pt x="82" y="839"/>
                    </a:lnTo>
                    <a:close/>
                    <a:moveTo>
                      <a:pt x="81" y="840"/>
                    </a:moveTo>
                    <a:lnTo>
                      <a:pt x="1" y="840"/>
                    </a:lnTo>
                    <a:lnTo>
                      <a:pt x="1" y="838"/>
                    </a:lnTo>
                    <a:lnTo>
                      <a:pt x="81" y="838"/>
                    </a:lnTo>
                    <a:lnTo>
                      <a:pt x="81" y="840"/>
                    </a:lnTo>
                    <a:close/>
                    <a:moveTo>
                      <a:pt x="1" y="840"/>
                    </a:moveTo>
                    <a:cubicBezTo>
                      <a:pt x="0" y="840"/>
                      <a:pt x="0" y="839"/>
                      <a:pt x="0" y="839"/>
                    </a:cubicBezTo>
                    <a:lnTo>
                      <a:pt x="1" y="839"/>
                    </a:lnTo>
                    <a:lnTo>
                      <a:pt x="1" y="840"/>
                    </a:lnTo>
                    <a:close/>
                  </a:path>
                </a:pathLst>
              </a:custGeom>
              <a:solidFill>
                <a:srgbClr val="25221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0" name="Freeform 40">
                <a:extLst>
                  <a:ext uri="{FF2B5EF4-FFF2-40B4-BE49-F238E27FC236}">
                    <a16:creationId xmlns:a16="http://schemas.microsoft.com/office/drawing/2014/main" id="{5DF1A233-B4AD-43AC-823F-849354FFA3B6}"/>
                  </a:ext>
                </a:extLst>
              </p:cNvPr>
              <p:cNvSpPr>
                <a:spLocks/>
              </p:cNvSpPr>
              <p:nvPr/>
            </p:nvSpPr>
            <p:spPr bwMode="auto">
              <a:xfrm>
                <a:off x="1368" y="3348"/>
                <a:ext cx="188" cy="233"/>
              </a:xfrm>
              <a:custGeom>
                <a:avLst/>
                <a:gdLst>
                  <a:gd name="T0" fmla="*/ 2147483647 w 62"/>
                  <a:gd name="T1" fmla="*/ 2147483647 h 90"/>
                  <a:gd name="T2" fmla="*/ 2147483647 w 62"/>
                  <a:gd name="T3" fmla="*/ 2147483647 h 90"/>
                  <a:gd name="T4" fmla="*/ 0 w 62"/>
                  <a:gd name="T5" fmla="*/ 2147483647 h 90"/>
                  <a:gd name="T6" fmla="*/ 2147483647 w 62"/>
                  <a:gd name="T7" fmla="*/ 0 h 90"/>
                  <a:gd name="T8" fmla="*/ 2147483647 w 62"/>
                  <a:gd name="T9" fmla="*/ 2147483647 h 90"/>
                  <a:gd name="T10" fmla="*/ 0 60000 65536"/>
                  <a:gd name="T11" fmla="*/ 0 60000 65536"/>
                  <a:gd name="T12" fmla="*/ 0 60000 65536"/>
                  <a:gd name="T13" fmla="*/ 0 60000 65536"/>
                  <a:gd name="T14" fmla="*/ 0 60000 65536"/>
                  <a:gd name="T15" fmla="*/ 0 w 62"/>
                  <a:gd name="T16" fmla="*/ 0 h 90"/>
                  <a:gd name="T17" fmla="*/ 62 w 62"/>
                  <a:gd name="T18" fmla="*/ 90 h 90"/>
                </a:gdLst>
                <a:ahLst/>
                <a:cxnLst>
                  <a:cxn ang="T10">
                    <a:pos x="T0" y="T1"/>
                  </a:cxn>
                  <a:cxn ang="T11">
                    <a:pos x="T2" y="T3"/>
                  </a:cxn>
                  <a:cxn ang="T12">
                    <a:pos x="T4" y="T5"/>
                  </a:cxn>
                  <a:cxn ang="T13">
                    <a:pos x="T6" y="T7"/>
                  </a:cxn>
                  <a:cxn ang="T14">
                    <a:pos x="T8" y="T9"/>
                  </a:cxn>
                </a:cxnLst>
                <a:rect l="T15" t="T16" r="T17" b="T18"/>
                <a:pathLst>
                  <a:path w="62" h="90">
                    <a:moveTo>
                      <a:pt x="62" y="44"/>
                    </a:moveTo>
                    <a:lnTo>
                      <a:pt x="31" y="90"/>
                    </a:lnTo>
                    <a:lnTo>
                      <a:pt x="0" y="50"/>
                    </a:lnTo>
                    <a:lnTo>
                      <a:pt x="33" y="0"/>
                    </a:lnTo>
                    <a:lnTo>
                      <a:pt x="62" y="4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1" name="Freeform 41">
                <a:extLst>
                  <a:ext uri="{FF2B5EF4-FFF2-40B4-BE49-F238E27FC236}">
                    <a16:creationId xmlns:a16="http://schemas.microsoft.com/office/drawing/2014/main" id="{683B22C2-B025-4C32-9A0D-2DDD2B3870C1}"/>
                  </a:ext>
                </a:extLst>
              </p:cNvPr>
              <p:cNvSpPr>
                <a:spLocks/>
              </p:cNvSpPr>
              <p:nvPr/>
            </p:nvSpPr>
            <p:spPr bwMode="auto">
              <a:xfrm>
                <a:off x="1368" y="2285"/>
                <a:ext cx="188" cy="232"/>
              </a:xfrm>
              <a:custGeom>
                <a:avLst/>
                <a:gdLst>
                  <a:gd name="T0" fmla="*/ 2147483647 w 62"/>
                  <a:gd name="T1" fmla="*/ 2147483647 h 90"/>
                  <a:gd name="T2" fmla="*/ 2147483647 w 62"/>
                  <a:gd name="T3" fmla="*/ 2147483647 h 90"/>
                  <a:gd name="T4" fmla="*/ 0 w 62"/>
                  <a:gd name="T5" fmla="*/ 2147483647 h 90"/>
                  <a:gd name="T6" fmla="*/ 2147483647 w 62"/>
                  <a:gd name="T7" fmla="*/ 0 h 90"/>
                  <a:gd name="T8" fmla="*/ 2147483647 w 62"/>
                  <a:gd name="T9" fmla="*/ 2147483647 h 90"/>
                  <a:gd name="T10" fmla="*/ 0 60000 65536"/>
                  <a:gd name="T11" fmla="*/ 0 60000 65536"/>
                  <a:gd name="T12" fmla="*/ 0 60000 65536"/>
                  <a:gd name="T13" fmla="*/ 0 60000 65536"/>
                  <a:gd name="T14" fmla="*/ 0 60000 65536"/>
                  <a:gd name="T15" fmla="*/ 0 w 62"/>
                  <a:gd name="T16" fmla="*/ 0 h 90"/>
                  <a:gd name="T17" fmla="*/ 62 w 62"/>
                  <a:gd name="T18" fmla="*/ 90 h 90"/>
                </a:gdLst>
                <a:ahLst/>
                <a:cxnLst>
                  <a:cxn ang="T10">
                    <a:pos x="T0" y="T1"/>
                  </a:cxn>
                  <a:cxn ang="T11">
                    <a:pos x="T2" y="T3"/>
                  </a:cxn>
                  <a:cxn ang="T12">
                    <a:pos x="T4" y="T5"/>
                  </a:cxn>
                  <a:cxn ang="T13">
                    <a:pos x="T6" y="T7"/>
                  </a:cxn>
                  <a:cxn ang="T14">
                    <a:pos x="T8" y="T9"/>
                  </a:cxn>
                </a:cxnLst>
                <a:rect l="T15" t="T16" r="T17" b="T18"/>
                <a:pathLst>
                  <a:path w="62" h="90">
                    <a:moveTo>
                      <a:pt x="62" y="44"/>
                    </a:moveTo>
                    <a:lnTo>
                      <a:pt x="31" y="90"/>
                    </a:lnTo>
                    <a:lnTo>
                      <a:pt x="0" y="50"/>
                    </a:lnTo>
                    <a:lnTo>
                      <a:pt x="33" y="0"/>
                    </a:lnTo>
                    <a:lnTo>
                      <a:pt x="62" y="4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2" name="Freeform 42">
                <a:extLst>
                  <a:ext uri="{FF2B5EF4-FFF2-40B4-BE49-F238E27FC236}">
                    <a16:creationId xmlns:a16="http://schemas.microsoft.com/office/drawing/2014/main" id="{87CEDCCE-32A8-4ED4-AA0C-353FB9068385}"/>
                  </a:ext>
                </a:extLst>
              </p:cNvPr>
              <p:cNvSpPr>
                <a:spLocks/>
              </p:cNvSpPr>
              <p:nvPr/>
            </p:nvSpPr>
            <p:spPr bwMode="auto">
              <a:xfrm>
                <a:off x="1361" y="3591"/>
                <a:ext cx="204" cy="239"/>
              </a:xfrm>
              <a:custGeom>
                <a:avLst/>
                <a:gdLst>
                  <a:gd name="T0" fmla="*/ 2147483647 w 67"/>
                  <a:gd name="T1" fmla="*/ 2147483647 h 93"/>
                  <a:gd name="T2" fmla="*/ 2147483647 w 67"/>
                  <a:gd name="T3" fmla="*/ 2147483647 h 93"/>
                  <a:gd name="T4" fmla="*/ 0 w 67"/>
                  <a:gd name="T5" fmla="*/ 2147483647 h 93"/>
                  <a:gd name="T6" fmla="*/ 2147483647 w 67"/>
                  <a:gd name="T7" fmla="*/ 0 h 93"/>
                  <a:gd name="T8" fmla="*/ 2147483647 w 67"/>
                  <a:gd name="T9" fmla="*/ 2147483647 h 93"/>
                  <a:gd name="T10" fmla="*/ 0 60000 65536"/>
                  <a:gd name="T11" fmla="*/ 0 60000 65536"/>
                  <a:gd name="T12" fmla="*/ 0 60000 65536"/>
                  <a:gd name="T13" fmla="*/ 0 60000 65536"/>
                  <a:gd name="T14" fmla="*/ 0 60000 65536"/>
                  <a:gd name="T15" fmla="*/ 0 w 67"/>
                  <a:gd name="T16" fmla="*/ 0 h 93"/>
                  <a:gd name="T17" fmla="*/ 67 w 67"/>
                  <a:gd name="T18" fmla="*/ 93 h 93"/>
                </a:gdLst>
                <a:ahLst/>
                <a:cxnLst>
                  <a:cxn ang="T10">
                    <a:pos x="T0" y="T1"/>
                  </a:cxn>
                  <a:cxn ang="T11">
                    <a:pos x="T2" y="T3"/>
                  </a:cxn>
                  <a:cxn ang="T12">
                    <a:pos x="T4" y="T5"/>
                  </a:cxn>
                  <a:cxn ang="T13">
                    <a:pos x="T6" y="T7"/>
                  </a:cxn>
                  <a:cxn ang="T14">
                    <a:pos x="T8" y="T9"/>
                  </a:cxn>
                </a:cxnLst>
                <a:rect l="T15" t="T16" r="T17" b="T18"/>
                <a:pathLst>
                  <a:path w="67" h="93">
                    <a:moveTo>
                      <a:pt x="67" y="44"/>
                    </a:moveTo>
                    <a:lnTo>
                      <a:pt x="35" y="93"/>
                    </a:lnTo>
                    <a:lnTo>
                      <a:pt x="0" y="49"/>
                    </a:lnTo>
                    <a:lnTo>
                      <a:pt x="31" y="0"/>
                    </a:lnTo>
                    <a:lnTo>
                      <a:pt x="67" y="44"/>
                    </a:lnTo>
                    <a:close/>
                  </a:path>
                </a:pathLst>
              </a:custGeom>
              <a:solidFill>
                <a:srgbClr val="9CA0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3" name="Freeform 43">
                <a:extLst>
                  <a:ext uri="{FF2B5EF4-FFF2-40B4-BE49-F238E27FC236}">
                    <a16:creationId xmlns:a16="http://schemas.microsoft.com/office/drawing/2014/main" id="{0178CD69-6610-4D30-A293-B193267BAD61}"/>
                  </a:ext>
                </a:extLst>
              </p:cNvPr>
              <p:cNvSpPr>
                <a:spLocks/>
              </p:cNvSpPr>
              <p:nvPr/>
            </p:nvSpPr>
            <p:spPr bwMode="auto">
              <a:xfrm>
                <a:off x="1361" y="2528"/>
                <a:ext cx="204" cy="238"/>
              </a:xfrm>
              <a:custGeom>
                <a:avLst/>
                <a:gdLst>
                  <a:gd name="T0" fmla="*/ 2147483647 w 67"/>
                  <a:gd name="T1" fmla="*/ 2147483647 h 93"/>
                  <a:gd name="T2" fmla="*/ 2147483647 w 67"/>
                  <a:gd name="T3" fmla="*/ 2147483647 h 93"/>
                  <a:gd name="T4" fmla="*/ 0 w 67"/>
                  <a:gd name="T5" fmla="*/ 2147483647 h 93"/>
                  <a:gd name="T6" fmla="*/ 2147483647 w 67"/>
                  <a:gd name="T7" fmla="*/ 0 h 93"/>
                  <a:gd name="T8" fmla="*/ 2147483647 w 67"/>
                  <a:gd name="T9" fmla="*/ 2147483647 h 93"/>
                  <a:gd name="T10" fmla="*/ 0 60000 65536"/>
                  <a:gd name="T11" fmla="*/ 0 60000 65536"/>
                  <a:gd name="T12" fmla="*/ 0 60000 65536"/>
                  <a:gd name="T13" fmla="*/ 0 60000 65536"/>
                  <a:gd name="T14" fmla="*/ 0 60000 65536"/>
                  <a:gd name="T15" fmla="*/ 0 w 67"/>
                  <a:gd name="T16" fmla="*/ 0 h 93"/>
                  <a:gd name="T17" fmla="*/ 67 w 67"/>
                  <a:gd name="T18" fmla="*/ 93 h 93"/>
                </a:gdLst>
                <a:ahLst/>
                <a:cxnLst>
                  <a:cxn ang="T10">
                    <a:pos x="T0" y="T1"/>
                  </a:cxn>
                  <a:cxn ang="T11">
                    <a:pos x="T2" y="T3"/>
                  </a:cxn>
                  <a:cxn ang="T12">
                    <a:pos x="T4" y="T5"/>
                  </a:cxn>
                  <a:cxn ang="T13">
                    <a:pos x="T6" y="T7"/>
                  </a:cxn>
                  <a:cxn ang="T14">
                    <a:pos x="T8" y="T9"/>
                  </a:cxn>
                </a:cxnLst>
                <a:rect l="T15" t="T16" r="T17" b="T18"/>
                <a:pathLst>
                  <a:path w="67" h="93">
                    <a:moveTo>
                      <a:pt x="67" y="44"/>
                    </a:moveTo>
                    <a:lnTo>
                      <a:pt x="35" y="93"/>
                    </a:lnTo>
                    <a:lnTo>
                      <a:pt x="0" y="48"/>
                    </a:lnTo>
                    <a:lnTo>
                      <a:pt x="31" y="0"/>
                    </a:lnTo>
                    <a:lnTo>
                      <a:pt x="67" y="44"/>
                    </a:lnTo>
                    <a:close/>
                  </a:path>
                </a:pathLst>
              </a:custGeom>
              <a:solidFill>
                <a:srgbClr val="9CA0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4" name="Freeform 44">
                <a:extLst>
                  <a:ext uri="{FF2B5EF4-FFF2-40B4-BE49-F238E27FC236}">
                    <a16:creationId xmlns:a16="http://schemas.microsoft.com/office/drawing/2014/main" id="{39F96827-4319-4F5E-9DD5-360CA646DF10}"/>
                  </a:ext>
                </a:extLst>
              </p:cNvPr>
              <p:cNvSpPr>
                <a:spLocks/>
              </p:cNvSpPr>
              <p:nvPr/>
            </p:nvSpPr>
            <p:spPr bwMode="auto">
              <a:xfrm>
                <a:off x="1361" y="3843"/>
                <a:ext cx="204" cy="275"/>
              </a:xfrm>
              <a:custGeom>
                <a:avLst/>
                <a:gdLst>
                  <a:gd name="T0" fmla="*/ 2147483647 w 67"/>
                  <a:gd name="T1" fmla="*/ 2147483647 h 107"/>
                  <a:gd name="T2" fmla="*/ 2147483647 w 67"/>
                  <a:gd name="T3" fmla="*/ 2147483647 h 107"/>
                  <a:gd name="T4" fmla="*/ 0 w 67"/>
                  <a:gd name="T5" fmla="*/ 2147483647 h 107"/>
                  <a:gd name="T6" fmla="*/ 2147483647 w 67"/>
                  <a:gd name="T7" fmla="*/ 0 h 107"/>
                  <a:gd name="T8" fmla="*/ 2147483647 w 67"/>
                  <a:gd name="T9" fmla="*/ 2147483647 h 107"/>
                  <a:gd name="T10" fmla="*/ 0 60000 65536"/>
                  <a:gd name="T11" fmla="*/ 0 60000 65536"/>
                  <a:gd name="T12" fmla="*/ 0 60000 65536"/>
                  <a:gd name="T13" fmla="*/ 0 60000 65536"/>
                  <a:gd name="T14" fmla="*/ 0 60000 65536"/>
                  <a:gd name="T15" fmla="*/ 0 w 67"/>
                  <a:gd name="T16" fmla="*/ 0 h 107"/>
                  <a:gd name="T17" fmla="*/ 67 w 67"/>
                  <a:gd name="T18" fmla="*/ 107 h 107"/>
                </a:gdLst>
                <a:ahLst/>
                <a:cxnLst>
                  <a:cxn ang="T10">
                    <a:pos x="T0" y="T1"/>
                  </a:cxn>
                  <a:cxn ang="T11">
                    <a:pos x="T2" y="T3"/>
                  </a:cxn>
                  <a:cxn ang="T12">
                    <a:pos x="T4" y="T5"/>
                  </a:cxn>
                  <a:cxn ang="T13">
                    <a:pos x="T6" y="T7"/>
                  </a:cxn>
                  <a:cxn ang="T14">
                    <a:pos x="T8" y="T9"/>
                  </a:cxn>
                </a:cxnLst>
                <a:rect l="T15" t="T16" r="T17" b="T18"/>
                <a:pathLst>
                  <a:path w="67" h="107">
                    <a:moveTo>
                      <a:pt x="67" y="49"/>
                    </a:moveTo>
                    <a:lnTo>
                      <a:pt x="34" y="107"/>
                    </a:lnTo>
                    <a:lnTo>
                      <a:pt x="0" y="49"/>
                    </a:lnTo>
                    <a:lnTo>
                      <a:pt x="35" y="0"/>
                    </a:lnTo>
                    <a:lnTo>
                      <a:pt x="67" y="4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5" name="Freeform 45">
                <a:extLst>
                  <a:ext uri="{FF2B5EF4-FFF2-40B4-BE49-F238E27FC236}">
                    <a16:creationId xmlns:a16="http://schemas.microsoft.com/office/drawing/2014/main" id="{60625C18-AB15-4E41-97D3-C9FF6AE67FEF}"/>
                  </a:ext>
                </a:extLst>
              </p:cNvPr>
              <p:cNvSpPr>
                <a:spLocks/>
              </p:cNvSpPr>
              <p:nvPr/>
            </p:nvSpPr>
            <p:spPr bwMode="auto">
              <a:xfrm>
                <a:off x="1361" y="2778"/>
                <a:ext cx="204" cy="277"/>
              </a:xfrm>
              <a:custGeom>
                <a:avLst/>
                <a:gdLst>
                  <a:gd name="T0" fmla="*/ 2147483647 w 67"/>
                  <a:gd name="T1" fmla="*/ 2147483647 h 108"/>
                  <a:gd name="T2" fmla="*/ 2147483647 w 67"/>
                  <a:gd name="T3" fmla="*/ 2147483647 h 108"/>
                  <a:gd name="T4" fmla="*/ 0 w 67"/>
                  <a:gd name="T5" fmla="*/ 2147483647 h 108"/>
                  <a:gd name="T6" fmla="*/ 2147483647 w 67"/>
                  <a:gd name="T7" fmla="*/ 0 h 108"/>
                  <a:gd name="T8" fmla="*/ 2147483647 w 67"/>
                  <a:gd name="T9" fmla="*/ 2147483647 h 108"/>
                  <a:gd name="T10" fmla="*/ 0 60000 65536"/>
                  <a:gd name="T11" fmla="*/ 0 60000 65536"/>
                  <a:gd name="T12" fmla="*/ 0 60000 65536"/>
                  <a:gd name="T13" fmla="*/ 0 60000 65536"/>
                  <a:gd name="T14" fmla="*/ 0 60000 65536"/>
                  <a:gd name="T15" fmla="*/ 0 w 67"/>
                  <a:gd name="T16" fmla="*/ 0 h 108"/>
                  <a:gd name="T17" fmla="*/ 67 w 67"/>
                  <a:gd name="T18" fmla="*/ 108 h 108"/>
                </a:gdLst>
                <a:ahLst/>
                <a:cxnLst>
                  <a:cxn ang="T10">
                    <a:pos x="T0" y="T1"/>
                  </a:cxn>
                  <a:cxn ang="T11">
                    <a:pos x="T2" y="T3"/>
                  </a:cxn>
                  <a:cxn ang="T12">
                    <a:pos x="T4" y="T5"/>
                  </a:cxn>
                  <a:cxn ang="T13">
                    <a:pos x="T6" y="T7"/>
                  </a:cxn>
                  <a:cxn ang="T14">
                    <a:pos x="T8" y="T9"/>
                  </a:cxn>
                </a:cxnLst>
                <a:rect l="T15" t="T16" r="T17" b="T18"/>
                <a:pathLst>
                  <a:path w="67" h="108">
                    <a:moveTo>
                      <a:pt x="67" y="49"/>
                    </a:moveTo>
                    <a:lnTo>
                      <a:pt x="34" y="108"/>
                    </a:lnTo>
                    <a:lnTo>
                      <a:pt x="0" y="50"/>
                    </a:lnTo>
                    <a:lnTo>
                      <a:pt x="35" y="0"/>
                    </a:lnTo>
                    <a:lnTo>
                      <a:pt x="67" y="4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6" name="Freeform 46">
                <a:extLst>
                  <a:ext uri="{FF2B5EF4-FFF2-40B4-BE49-F238E27FC236}">
                    <a16:creationId xmlns:a16="http://schemas.microsoft.com/office/drawing/2014/main" id="{01E32566-E919-4A57-AC38-44A39308853E}"/>
                  </a:ext>
                </a:extLst>
              </p:cNvPr>
              <p:cNvSpPr>
                <a:spLocks/>
              </p:cNvSpPr>
              <p:nvPr/>
            </p:nvSpPr>
            <p:spPr bwMode="auto">
              <a:xfrm>
                <a:off x="1480" y="3233"/>
                <a:ext cx="101" cy="229"/>
              </a:xfrm>
              <a:custGeom>
                <a:avLst/>
                <a:gdLst>
                  <a:gd name="T0" fmla="*/ 2147483647 w 33"/>
                  <a:gd name="T1" fmla="*/ 2147483647 h 89"/>
                  <a:gd name="T2" fmla="*/ 0 w 33"/>
                  <a:gd name="T3" fmla="*/ 2147483647 h 89"/>
                  <a:gd name="T4" fmla="*/ 2147483647 w 33"/>
                  <a:gd name="T5" fmla="*/ 0 h 89"/>
                  <a:gd name="T6" fmla="*/ 2147483647 w 33"/>
                  <a:gd name="T7" fmla="*/ 2147483647 h 89"/>
                  <a:gd name="T8" fmla="*/ 0 60000 65536"/>
                  <a:gd name="T9" fmla="*/ 0 60000 65536"/>
                  <a:gd name="T10" fmla="*/ 0 60000 65536"/>
                  <a:gd name="T11" fmla="*/ 0 60000 65536"/>
                  <a:gd name="T12" fmla="*/ 0 w 33"/>
                  <a:gd name="T13" fmla="*/ 0 h 89"/>
                  <a:gd name="T14" fmla="*/ 33 w 33"/>
                  <a:gd name="T15" fmla="*/ 89 h 89"/>
                </a:gdLst>
                <a:ahLst/>
                <a:cxnLst>
                  <a:cxn ang="T8">
                    <a:pos x="T0" y="T1"/>
                  </a:cxn>
                  <a:cxn ang="T9">
                    <a:pos x="T2" y="T3"/>
                  </a:cxn>
                  <a:cxn ang="T10">
                    <a:pos x="T4" y="T5"/>
                  </a:cxn>
                  <a:cxn ang="T11">
                    <a:pos x="T6" y="T7"/>
                  </a:cxn>
                </a:cxnLst>
                <a:rect l="T12" t="T13" r="T14" b="T15"/>
                <a:pathLst>
                  <a:path w="33" h="89">
                    <a:moveTo>
                      <a:pt x="33" y="89"/>
                    </a:moveTo>
                    <a:lnTo>
                      <a:pt x="0" y="45"/>
                    </a:lnTo>
                    <a:lnTo>
                      <a:pt x="33" y="0"/>
                    </a:lnTo>
                    <a:lnTo>
                      <a:pt x="33" y="8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7" name="Freeform 47">
                <a:extLst>
                  <a:ext uri="{FF2B5EF4-FFF2-40B4-BE49-F238E27FC236}">
                    <a16:creationId xmlns:a16="http://schemas.microsoft.com/office/drawing/2014/main" id="{55C97E20-2A59-4181-A29E-F503E20DA995}"/>
                  </a:ext>
                </a:extLst>
              </p:cNvPr>
              <p:cNvSpPr>
                <a:spLocks/>
              </p:cNvSpPr>
              <p:nvPr/>
            </p:nvSpPr>
            <p:spPr bwMode="auto">
              <a:xfrm>
                <a:off x="1480" y="2167"/>
                <a:ext cx="101" cy="232"/>
              </a:xfrm>
              <a:custGeom>
                <a:avLst/>
                <a:gdLst>
                  <a:gd name="T0" fmla="*/ 2147483647 w 33"/>
                  <a:gd name="T1" fmla="*/ 2147483647 h 90"/>
                  <a:gd name="T2" fmla="*/ 0 w 33"/>
                  <a:gd name="T3" fmla="*/ 2147483647 h 90"/>
                  <a:gd name="T4" fmla="*/ 2147483647 w 33"/>
                  <a:gd name="T5" fmla="*/ 0 h 90"/>
                  <a:gd name="T6" fmla="*/ 2147483647 w 33"/>
                  <a:gd name="T7" fmla="*/ 2147483647 h 90"/>
                  <a:gd name="T8" fmla="*/ 0 60000 65536"/>
                  <a:gd name="T9" fmla="*/ 0 60000 65536"/>
                  <a:gd name="T10" fmla="*/ 0 60000 65536"/>
                  <a:gd name="T11" fmla="*/ 0 60000 65536"/>
                  <a:gd name="T12" fmla="*/ 0 w 33"/>
                  <a:gd name="T13" fmla="*/ 0 h 90"/>
                  <a:gd name="T14" fmla="*/ 33 w 33"/>
                  <a:gd name="T15" fmla="*/ 90 h 90"/>
                </a:gdLst>
                <a:ahLst/>
                <a:cxnLst>
                  <a:cxn ang="T8">
                    <a:pos x="T0" y="T1"/>
                  </a:cxn>
                  <a:cxn ang="T9">
                    <a:pos x="T2" y="T3"/>
                  </a:cxn>
                  <a:cxn ang="T10">
                    <a:pos x="T4" y="T5"/>
                  </a:cxn>
                  <a:cxn ang="T11">
                    <a:pos x="T6" y="T7"/>
                  </a:cxn>
                </a:cxnLst>
                <a:rect l="T12" t="T13" r="T14" b="T15"/>
                <a:pathLst>
                  <a:path w="33" h="90">
                    <a:moveTo>
                      <a:pt x="33" y="90"/>
                    </a:moveTo>
                    <a:lnTo>
                      <a:pt x="0" y="46"/>
                    </a:lnTo>
                    <a:lnTo>
                      <a:pt x="33" y="0"/>
                    </a:lnTo>
                    <a:lnTo>
                      <a:pt x="33" y="9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8" name="Freeform 48">
                <a:extLst>
                  <a:ext uri="{FF2B5EF4-FFF2-40B4-BE49-F238E27FC236}">
                    <a16:creationId xmlns:a16="http://schemas.microsoft.com/office/drawing/2014/main" id="{B4F2C159-4907-46CB-93A8-4B5BC1588DE8}"/>
                  </a:ext>
                </a:extLst>
              </p:cNvPr>
              <p:cNvSpPr>
                <a:spLocks/>
              </p:cNvSpPr>
              <p:nvPr/>
            </p:nvSpPr>
            <p:spPr bwMode="auto">
              <a:xfrm>
                <a:off x="1361" y="3233"/>
                <a:ext cx="92" cy="229"/>
              </a:xfrm>
              <a:custGeom>
                <a:avLst/>
                <a:gdLst>
                  <a:gd name="T0" fmla="*/ 0 w 30"/>
                  <a:gd name="T1" fmla="*/ 0 h 89"/>
                  <a:gd name="T2" fmla="*/ 2147483647 w 30"/>
                  <a:gd name="T3" fmla="*/ 2147483647 h 89"/>
                  <a:gd name="T4" fmla="*/ 0 w 30"/>
                  <a:gd name="T5" fmla="*/ 2147483647 h 89"/>
                  <a:gd name="T6" fmla="*/ 0 w 30"/>
                  <a:gd name="T7" fmla="*/ 0 h 89"/>
                  <a:gd name="T8" fmla="*/ 0 60000 65536"/>
                  <a:gd name="T9" fmla="*/ 0 60000 65536"/>
                  <a:gd name="T10" fmla="*/ 0 60000 65536"/>
                  <a:gd name="T11" fmla="*/ 0 60000 65536"/>
                  <a:gd name="T12" fmla="*/ 0 w 30"/>
                  <a:gd name="T13" fmla="*/ 0 h 89"/>
                  <a:gd name="T14" fmla="*/ 30 w 30"/>
                  <a:gd name="T15" fmla="*/ 89 h 89"/>
                </a:gdLst>
                <a:ahLst/>
                <a:cxnLst>
                  <a:cxn ang="T8">
                    <a:pos x="T0" y="T1"/>
                  </a:cxn>
                  <a:cxn ang="T9">
                    <a:pos x="T2" y="T3"/>
                  </a:cxn>
                  <a:cxn ang="T10">
                    <a:pos x="T4" y="T5"/>
                  </a:cxn>
                  <a:cxn ang="T11">
                    <a:pos x="T6" y="T7"/>
                  </a:cxn>
                </a:cxnLst>
                <a:rect l="T12" t="T13" r="T14" b="T15"/>
                <a:pathLst>
                  <a:path w="30" h="89">
                    <a:moveTo>
                      <a:pt x="0" y="0"/>
                    </a:moveTo>
                    <a:lnTo>
                      <a:pt x="30" y="44"/>
                    </a:lnTo>
                    <a:lnTo>
                      <a:pt x="0" y="89"/>
                    </a:lnTo>
                    <a:lnTo>
                      <a:pt x="0" y="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9" name="Freeform 49">
                <a:extLst>
                  <a:ext uri="{FF2B5EF4-FFF2-40B4-BE49-F238E27FC236}">
                    <a16:creationId xmlns:a16="http://schemas.microsoft.com/office/drawing/2014/main" id="{5AA9D795-7B7B-42F3-9BD2-52A611DD105B}"/>
                  </a:ext>
                </a:extLst>
              </p:cNvPr>
              <p:cNvSpPr>
                <a:spLocks/>
              </p:cNvSpPr>
              <p:nvPr/>
            </p:nvSpPr>
            <p:spPr bwMode="auto">
              <a:xfrm>
                <a:off x="1361" y="2167"/>
                <a:ext cx="92" cy="232"/>
              </a:xfrm>
              <a:custGeom>
                <a:avLst/>
                <a:gdLst>
                  <a:gd name="T0" fmla="*/ 0 w 30"/>
                  <a:gd name="T1" fmla="*/ 0 h 90"/>
                  <a:gd name="T2" fmla="*/ 2147483647 w 30"/>
                  <a:gd name="T3" fmla="*/ 2147483647 h 90"/>
                  <a:gd name="T4" fmla="*/ 0 w 30"/>
                  <a:gd name="T5" fmla="*/ 2147483647 h 90"/>
                  <a:gd name="T6" fmla="*/ 0 w 30"/>
                  <a:gd name="T7" fmla="*/ 0 h 90"/>
                  <a:gd name="T8" fmla="*/ 0 60000 65536"/>
                  <a:gd name="T9" fmla="*/ 0 60000 65536"/>
                  <a:gd name="T10" fmla="*/ 0 60000 65536"/>
                  <a:gd name="T11" fmla="*/ 0 60000 65536"/>
                  <a:gd name="T12" fmla="*/ 0 w 30"/>
                  <a:gd name="T13" fmla="*/ 0 h 90"/>
                  <a:gd name="T14" fmla="*/ 30 w 30"/>
                  <a:gd name="T15" fmla="*/ 90 h 90"/>
                </a:gdLst>
                <a:ahLst/>
                <a:cxnLst>
                  <a:cxn ang="T8">
                    <a:pos x="T0" y="T1"/>
                  </a:cxn>
                  <a:cxn ang="T9">
                    <a:pos x="T2" y="T3"/>
                  </a:cxn>
                  <a:cxn ang="T10">
                    <a:pos x="T4" y="T5"/>
                  </a:cxn>
                  <a:cxn ang="T11">
                    <a:pos x="T6" y="T7"/>
                  </a:cxn>
                </a:cxnLst>
                <a:rect l="T12" t="T13" r="T14" b="T15"/>
                <a:pathLst>
                  <a:path w="30" h="90">
                    <a:moveTo>
                      <a:pt x="0" y="0"/>
                    </a:moveTo>
                    <a:lnTo>
                      <a:pt x="30" y="45"/>
                    </a:lnTo>
                    <a:lnTo>
                      <a:pt x="0" y="90"/>
                    </a:lnTo>
                    <a:lnTo>
                      <a:pt x="0" y="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0" name="Freeform 50">
                <a:extLst>
                  <a:ext uri="{FF2B5EF4-FFF2-40B4-BE49-F238E27FC236}">
                    <a16:creationId xmlns:a16="http://schemas.microsoft.com/office/drawing/2014/main" id="{77EA994A-A46B-42AE-BCF1-87AA0A3E6F45}"/>
                  </a:ext>
                </a:extLst>
              </p:cNvPr>
              <p:cNvSpPr>
                <a:spLocks/>
              </p:cNvSpPr>
              <p:nvPr/>
            </p:nvSpPr>
            <p:spPr bwMode="auto">
              <a:xfrm>
                <a:off x="1361" y="3491"/>
                <a:ext cx="86" cy="193"/>
              </a:xfrm>
              <a:custGeom>
                <a:avLst/>
                <a:gdLst>
                  <a:gd name="T0" fmla="*/ 0 w 28"/>
                  <a:gd name="T1" fmla="*/ 2147483647 h 75"/>
                  <a:gd name="T2" fmla="*/ 2147483647 w 28"/>
                  <a:gd name="T3" fmla="*/ 2147483647 h 75"/>
                  <a:gd name="T4" fmla="*/ 0 w 28"/>
                  <a:gd name="T5" fmla="*/ 0 h 75"/>
                  <a:gd name="T6" fmla="*/ 0 w 28"/>
                  <a:gd name="T7" fmla="*/ 2147483647 h 75"/>
                  <a:gd name="T8" fmla="*/ 0 60000 65536"/>
                  <a:gd name="T9" fmla="*/ 0 60000 65536"/>
                  <a:gd name="T10" fmla="*/ 0 60000 65536"/>
                  <a:gd name="T11" fmla="*/ 0 60000 65536"/>
                  <a:gd name="T12" fmla="*/ 0 w 28"/>
                  <a:gd name="T13" fmla="*/ 0 h 75"/>
                  <a:gd name="T14" fmla="*/ 28 w 28"/>
                  <a:gd name="T15" fmla="*/ 75 h 75"/>
                </a:gdLst>
                <a:ahLst/>
                <a:cxnLst>
                  <a:cxn ang="T8">
                    <a:pos x="T0" y="T1"/>
                  </a:cxn>
                  <a:cxn ang="T9">
                    <a:pos x="T2" y="T3"/>
                  </a:cxn>
                  <a:cxn ang="T10">
                    <a:pos x="T4" y="T5"/>
                  </a:cxn>
                  <a:cxn ang="T11">
                    <a:pos x="T6" y="T7"/>
                  </a:cxn>
                </a:cxnLst>
                <a:rect l="T12" t="T13" r="T14" b="T15"/>
                <a:pathLst>
                  <a:path w="28" h="75">
                    <a:moveTo>
                      <a:pt x="0" y="75"/>
                    </a:moveTo>
                    <a:lnTo>
                      <a:pt x="28" y="37"/>
                    </a:lnTo>
                    <a:lnTo>
                      <a:pt x="0" y="0"/>
                    </a:lnTo>
                    <a:lnTo>
                      <a:pt x="0" y="7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1" name="Freeform 51">
                <a:extLst>
                  <a:ext uri="{FF2B5EF4-FFF2-40B4-BE49-F238E27FC236}">
                    <a16:creationId xmlns:a16="http://schemas.microsoft.com/office/drawing/2014/main" id="{02098DB8-C301-44A0-B516-7B64029B0C10}"/>
                  </a:ext>
                </a:extLst>
              </p:cNvPr>
              <p:cNvSpPr>
                <a:spLocks/>
              </p:cNvSpPr>
              <p:nvPr/>
            </p:nvSpPr>
            <p:spPr bwMode="auto">
              <a:xfrm>
                <a:off x="1361" y="2427"/>
                <a:ext cx="86" cy="193"/>
              </a:xfrm>
              <a:custGeom>
                <a:avLst/>
                <a:gdLst>
                  <a:gd name="T0" fmla="*/ 0 w 28"/>
                  <a:gd name="T1" fmla="*/ 2147483647 h 75"/>
                  <a:gd name="T2" fmla="*/ 2147483647 w 28"/>
                  <a:gd name="T3" fmla="*/ 2147483647 h 75"/>
                  <a:gd name="T4" fmla="*/ 0 w 28"/>
                  <a:gd name="T5" fmla="*/ 0 h 75"/>
                  <a:gd name="T6" fmla="*/ 0 w 28"/>
                  <a:gd name="T7" fmla="*/ 2147483647 h 75"/>
                  <a:gd name="T8" fmla="*/ 0 60000 65536"/>
                  <a:gd name="T9" fmla="*/ 0 60000 65536"/>
                  <a:gd name="T10" fmla="*/ 0 60000 65536"/>
                  <a:gd name="T11" fmla="*/ 0 60000 65536"/>
                  <a:gd name="T12" fmla="*/ 0 w 28"/>
                  <a:gd name="T13" fmla="*/ 0 h 75"/>
                  <a:gd name="T14" fmla="*/ 28 w 28"/>
                  <a:gd name="T15" fmla="*/ 75 h 75"/>
                </a:gdLst>
                <a:ahLst/>
                <a:cxnLst>
                  <a:cxn ang="T8">
                    <a:pos x="T0" y="T1"/>
                  </a:cxn>
                  <a:cxn ang="T9">
                    <a:pos x="T2" y="T3"/>
                  </a:cxn>
                  <a:cxn ang="T10">
                    <a:pos x="T4" y="T5"/>
                  </a:cxn>
                  <a:cxn ang="T11">
                    <a:pos x="T6" y="T7"/>
                  </a:cxn>
                </a:cxnLst>
                <a:rect l="T12" t="T13" r="T14" b="T15"/>
                <a:pathLst>
                  <a:path w="28" h="75">
                    <a:moveTo>
                      <a:pt x="0" y="75"/>
                    </a:moveTo>
                    <a:lnTo>
                      <a:pt x="28" y="36"/>
                    </a:lnTo>
                    <a:lnTo>
                      <a:pt x="0" y="0"/>
                    </a:lnTo>
                    <a:lnTo>
                      <a:pt x="0" y="7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2" name="Freeform 52">
                <a:extLst>
                  <a:ext uri="{FF2B5EF4-FFF2-40B4-BE49-F238E27FC236}">
                    <a16:creationId xmlns:a16="http://schemas.microsoft.com/office/drawing/2014/main" id="{5B12F157-3C65-4B2C-AEA1-18D4B9A7726D}"/>
                  </a:ext>
                </a:extLst>
              </p:cNvPr>
              <p:cNvSpPr>
                <a:spLocks/>
              </p:cNvSpPr>
              <p:nvPr/>
            </p:nvSpPr>
            <p:spPr bwMode="auto">
              <a:xfrm>
                <a:off x="1486" y="3472"/>
                <a:ext cx="95" cy="204"/>
              </a:xfrm>
              <a:custGeom>
                <a:avLst/>
                <a:gdLst>
                  <a:gd name="T0" fmla="*/ 2147483647 w 31"/>
                  <a:gd name="T1" fmla="*/ 2147483647 h 79"/>
                  <a:gd name="T2" fmla="*/ 0 w 31"/>
                  <a:gd name="T3" fmla="*/ 2147483647 h 79"/>
                  <a:gd name="T4" fmla="*/ 2147483647 w 31"/>
                  <a:gd name="T5" fmla="*/ 0 h 79"/>
                  <a:gd name="T6" fmla="*/ 2147483647 w 31"/>
                  <a:gd name="T7" fmla="*/ 2147483647 h 79"/>
                  <a:gd name="T8" fmla="*/ 0 60000 65536"/>
                  <a:gd name="T9" fmla="*/ 0 60000 65536"/>
                  <a:gd name="T10" fmla="*/ 0 60000 65536"/>
                  <a:gd name="T11" fmla="*/ 0 60000 65536"/>
                  <a:gd name="T12" fmla="*/ 0 w 31"/>
                  <a:gd name="T13" fmla="*/ 0 h 79"/>
                  <a:gd name="T14" fmla="*/ 31 w 31"/>
                  <a:gd name="T15" fmla="*/ 79 h 79"/>
                </a:gdLst>
                <a:ahLst/>
                <a:cxnLst>
                  <a:cxn ang="T8">
                    <a:pos x="T0" y="T1"/>
                  </a:cxn>
                  <a:cxn ang="T9">
                    <a:pos x="T2" y="T3"/>
                  </a:cxn>
                  <a:cxn ang="T10">
                    <a:pos x="T4" y="T5"/>
                  </a:cxn>
                  <a:cxn ang="T11">
                    <a:pos x="T6" y="T7"/>
                  </a:cxn>
                </a:cxnLst>
                <a:rect l="T12" t="T13" r="T14" b="T15"/>
                <a:pathLst>
                  <a:path w="31" h="79">
                    <a:moveTo>
                      <a:pt x="31" y="79"/>
                    </a:moveTo>
                    <a:lnTo>
                      <a:pt x="0" y="43"/>
                    </a:lnTo>
                    <a:lnTo>
                      <a:pt x="31" y="0"/>
                    </a:lnTo>
                    <a:lnTo>
                      <a:pt x="31" y="7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3" name="Freeform 53">
                <a:extLst>
                  <a:ext uri="{FF2B5EF4-FFF2-40B4-BE49-F238E27FC236}">
                    <a16:creationId xmlns:a16="http://schemas.microsoft.com/office/drawing/2014/main" id="{E40858B7-1E7F-432B-B555-90B18EAFE4C8}"/>
                  </a:ext>
                </a:extLst>
              </p:cNvPr>
              <p:cNvSpPr>
                <a:spLocks/>
              </p:cNvSpPr>
              <p:nvPr/>
            </p:nvSpPr>
            <p:spPr bwMode="auto">
              <a:xfrm>
                <a:off x="1486" y="2409"/>
                <a:ext cx="95" cy="201"/>
              </a:xfrm>
              <a:custGeom>
                <a:avLst/>
                <a:gdLst>
                  <a:gd name="T0" fmla="*/ 2147483647 w 31"/>
                  <a:gd name="T1" fmla="*/ 2147483647 h 78"/>
                  <a:gd name="T2" fmla="*/ 0 w 31"/>
                  <a:gd name="T3" fmla="*/ 2147483647 h 78"/>
                  <a:gd name="T4" fmla="*/ 2147483647 w 31"/>
                  <a:gd name="T5" fmla="*/ 0 h 78"/>
                  <a:gd name="T6" fmla="*/ 2147483647 w 31"/>
                  <a:gd name="T7" fmla="*/ 2147483647 h 78"/>
                  <a:gd name="T8" fmla="*/ 0 60000 65536"/>
                  <a:gd name="T9" fmla="*/ 0 60000 65536"/>
                  <a:gd name="T10" fmla="*/ 0 60000 65536"/>
                  <a:gd name="T11" fmla="*/ 0 60000 65536"/>
                  <a:gd name="T12" fmla="*/ 0 w 31"/>
                  <a:gd name="T13" fmla="*/ 0 h 78"/>
                  <a:gd name="T14" fmla="*/ 31 w 31"/>
                  <a:gd name="T15" fmla="*/ 78 h 78"/>
                </a:gdLst>
                <a:ahLst/>
                <a:cxnLst>
                  <a:cxn ang="T8">
                    <a:pos x="T0" y="T1"/>
                  </a:cxn>
                  <a:cxn ang="T9">
                    <a:pos x="T2" y="T3"/>
                  </a:cxn>
                  <a:cxn ang="T10">
                    <a:pos x="T4" y="T5"/>
                  </a:cxn>
                  <a:cxn ang="T11">
                    <a:pos x="T6" y="T7"/>
                  </a:cxn>
                </a:cxnLst>
                <a:rect l="T12" t="T13" r="T14" b="T15"/>
                <a:pathLst>
                  <a:path w="31" h="78">
                    <a:moveTo>
                      <a:pt x="31" y="78"/>
                    </a:moveTo>
                    <a:lnTo>
                      <a:pt x="0" y="43"/>
                    </a:lnTo>
                    <a:lnTo>
                      <a:pt x="31" y="0"/>
                    </a:lnTo>
                    <a:lnTo>
                      <a:pt x="31" y="78"/>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4" name="Freeform 54">
                <a:extLst>
                  <a:ext uri="{FF2B5EF4-FFF2-40B4-BE49-F238E27FC236}">
                    <a16:creationId xmlns:a16="http://schemas.microsoft.com/office/drawing/2014/main" id="{B095FC7A-321D-41A6-A5D1-26316677698F}"/>
                  </a:ext>
                </a:extLst>
              </p:cNvPr>
              <p:cNvSpPr>
                <a:spLocks/>
              </p:cNvSpPr>
              <p:nvPr/>
            </p:nvSpPr>
            <p:spPr bwMode="auto">
              <a:xfrm>
                <a:off x="1361" y="3748"/>
                <a:ext cx="89" cy="206"/>
              </a:xfrm>
              <a:custGeom>
                <a:avLst/>
                <a:gdLst>
                  <a:gd name="T0" fmla="*/ 0 w 29"/>
                  <a:gd name="T1" fmla="*/ 2147483647 h 80"/>
                  <a:gd name="T2" fmla="*/ 2147483647 w 29"/>
                  <a:gd name="T3" fmla="*/ 2147483647 h 80"/>
                  <a:gd name="T4" fmla="*/ 0 w 29"/>
                  <a:gd name="T5" fmla="*/ 0 h 80"/>
                  <a:gd name="T6" fmla="*/ 0 w 29"/>
                  <a:gd name="T7" fmla="*/ 2147483647 h 80"/>
                  <a:gd name="T8" fmla="*/ 0 60000 65536"/>
                  <a:gd name="T9" fmla="*/ 0 60000 65536"/>
                  <a:gd name="T10" fmla="*/ 0 60000 65536"/>
                  <a:gd name="T11" fmla="*/ 0 60000 65536"/>
                  <a:gd name="T12" fmla="*/ 0 w 29"/>
                  <a:gd name="T13" fmla="*/ 0 h 80"/>
                  <a:gd name="T14" fmla="*/ 29 w 29"/>
                  <a:gd name="T15" fmla="*/ 80 h 80"/>
                </a:gdLst>
                <a:ahLst/>
                <a:cxnLst>
                  <a:cxn ang="T8">
                    <a:pos x="T0" y="T1"/>
                  </a:cxn>
                  <a:cxn ang="T9">
                    <a:pos x="T2" y="T3"/>
                  </a:cxn>
                  <a:cxn ang="T10">
                    <a:pos x="T4" y="T5"/>
                  </a:cxn>
                  <a:cxn ang="T11">
                    <a:pos x="T6" y="T7"/>
                  </a:cxn>
                </a:cxnLst>
                <a:rect l="T12" t="T13" r="T14" b="T15"/>
                <a:pathLst>
                  <a:path w="29" h="80">
                    <a:moveTo>
                      <a:pt x="0" y="80"/>
                    </a:moveTo>
                    <a:lnTo>
                      <a:pt x="29" y="37"/>
                    </a:lnTo>
                    <a:lnTo>
                      <a:pt x="0" y="0"/>
                    </a:lnTo>
                    <a:lnTo>
                      <a:pt x="0" y="8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5" name="Freeform 55">
                <a:extLst>
                  <a:ext uri="{FF2B5EF4-FFF2-40B4-BE49-F238E27FC236}">
                    <a16:creationId xmlns:a16="http://schemas.microsoft.com/office/drawing/2014/main" id="{541A4E85-7C3C-4DD9-A605-21980BBB6D80}"/>
                  </a:ext>
                </a:extLst>
              </p:cNvPr>
              <p:cNvSpPr>
                <a:spLocks/>
              </p:cNvSpPr>
              <p:nvPr/>
            </p:nvSpPr>
            <p:spPr bwMode="auto">
              <a:xfrm>
                <a:off x="1361" y="2684"/>
                <a:ext cx="89" cy="206"/>
              </a:xfrm>
              <a:custGeom>
                <a:avLst/>
                <a:gdLst>
                  <a:gd name="T0" fmla="*/ 0 w 29"/>
                  <a:gd name="T1" fmla="*/ 2147483647 h 80"/>
                  <a:gd name="T2" fmla="*/ 2147483647 w 29"/>
                  <a:gd name="T3" fmla="*/ 2147483647 h 80"/>
                  <a:gd name="T4" fmla="*/ 0 w 29"/>
                  <a:gd name="T5" fmla="*/ 0 h 80"/>
                  <a:gd name="T6" fmla="*/ 0 w 29"/>
                  <a:gd name="T7" fmla="*/ 2147483647 h 80"/>
                  <a:gd name="T8" fmla="*/ 0 60000 65536"/>
                  <a:gd name="T9" fmla="*/ 0 60000 65536"/>
                  <a:gd name="T10" fmla="*/ 0 60000 65536"/>
                  <a:gd name="T11" fmla="*/ 0 60000 65536"/>
                  <a:gd name="T12" fmla="*/ 0 w 29"/>
                  <a:gd name="T13" fmla="*/ 0 h 80"/>
                  <a:gd name="T14" fmla="*/ 29 w 29"/>
                  <a:gd name="T15" fmla="*/ 80 h 80"/>
                </a:gdLst>
                <a:ahLst/>
                <a:cxnLst>
                  <a:cxn ang="T8">
                    <a:pos x="T0" y="T1"/>
                  </a:cxn>
                  <a:cxn ang="T9">
                    <a:pos x="T2" y="T3"/>
                  </a:cxn>
                  <a:cxn ang="T10">
                    <a:pos x="T4" y="T5"/>
                  </a:cxn>
                  <a:cxn ang="T11">
                    <a:pos x="T6" y="T7"/>
                  </a:cxn>
                </a:cxnLst>
                <a:rect l="T12" t="T13" r="T14" b="T15"/>
                <a:pathLst>
                  <a:path w="29" h="80">
                    <a:moveTo>
                      <a:pt x="0" y="80"/>
                    </a:moveTo>
                    <a:lnTo>
                      <a:pt x="29" y="37"/>
                    </a:lnTo>
                    <a:lnTo>
                      <a:pt x="0" y="0"/>
                    </a:lnTo>
                    <a:lnTo>
                      <a:pt x="0" y="8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6" name="Freeform 56">
                <a:extLst>
                  <a:ext uri="{FF2B5EF4-FFF2-40B4-BE49-F238E27FC236}">
                    <a16:creationId xmlns:a16="http://schemas.microsoft.com/office/drawing/2014/main" id="{66EA2777-EF87-46A7-BF05-0B01247A94AA}"/>
                  </a:ext>
                </a:extLst>
              </p:cNvPr>
              <p:cNvSpPr>
                <a:spLocks/>
              </p:cNvSpPr>
              <p:nvPr/>
            </p:nvSpPr>
            <p:spPr bwMode="auto">
              <a:xfrm>
                <a:off x="1480" y="3719"/>
                <a:ext cx="101" cy="217"/>
              </a:xfrm>
              <a:custGeom>
                <a:avLst/>
                <a:gdLst>
                  <a:gd name="T0" fmla="*/ 2147483647 w 33"/>
                  <a:gd name="T1" fmla="*/ 2147483647 h 84"/>
                  <a:gd name="T2" fmla="*/ 0 w 33"/>
                  <a:gd name="T3" fmla="*/ 2147483647 h 84"/>
                  <a:gd name="T4" fmla="*/ 2147483647 w 33"/>
                  <a:gd name="T5" fmla="*/ 0 h 84"/>
                  <a:gd name="T6" fmla="*/ 2147483647 w 33"/>
                  <a:gd name="T7" fmla="*/ 2147483647 h 84"/>
                  <a:gd name="T8" fmla="*/ 0 60000 65536"/>
                  <a:gd name="T9" fmla="*/ 0 60000 65536"/>
                  <a:gd name="T10" fmla="*/ 0 60000 65536"/>
                  <a:gd name="T11" fmla="*/ 0 60000 65536"/>
                  <a:gd name="T12" fmla="*/ 0 w 33"/>
                  <a:gd name="T13" fmla="*/ 0 h 84"/>
                  <a:gd name="T14" fmla="*/ 33 w 33"/>
                  <a:gd name="T15" fmla="*/ 84 h 84"/>
                </a:gdLst>
                <a:ahLst/>
                <a:cxnLst>
                  <a:cxn ang="T8">
                    <a:pos x="T0" y="T1"/>
                  </a:cxn>
                  <a:cxn ang="T9">
                    <a:pos x="T2" y="T3"/>
                  </a:cxn>
                  <a:cxn ang="T10">
                    <a:pos x="T4" y="T5"/>
                  </a:cxn>
                  <a:cxn ang="T11">
                    <a:pos x="T6" y="T7"/>
                  </a:cxn>
                </a:cxnLst>
                <a:rect l="T12" t="T13" r="T14" b="T15"/>
                <a:pathLst>
                  <a:path w="33" h="84">
                    <a:moveTo>
                      <a:pt x="33" y="84"/>
                    </a:moveTo>
                    <a:lnTo>
                      <a:pt x="0" y="46"/>
                    </a:lnTo>
                    <a:lnTo>
                      <a:pt x="33" y="0"/>
                    </a:lnTo>
                    <a:lnTo>
                      <a:pt x="33" y="8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7" name="Freeform 57">
                <a:extLst>
                  <a:ext uri="{FF2B5EF4-FFF2-40B4-BE49-F238E27FC236}">
                    <a16:creationId xmlns:a16="http://schemas.microsoft.com/office/drawing/2014/main" id="{25E248C9-2671-4606-8662-EA753E049BEA}"/>
                  </a:ext>
                </a:extLst>
              </p:cNvPr>
              <p:cNvSpPr>
                <a:spLocks/>
              </p:cNvSpPr>
              <p:nvPr/>
            </p:nvSpPr>
            <p:spPr bwMode="auto">
              <a:xfrm>
                <a:off x="1480" y="2654"/>
                <a:ext cx="101" cy="216"/>
              </a:xfrm>
              <a:custGeom>
                <a:avLst/>
                <a:gdLst>
                  <a:gd name="T0" fmla="*/ 2147483647 w 33"/>
                  <a:gd name="T1" fmla="*/ 2147483647 h 84"/>
                  <a:gd name="T2" fmla="*/ 0 w 33"/>
                  <a:gd name="T3" fmla="*/ 2147483647 h 84"/>
                  <a:gd name="T4" fmla="*/ 2147483647 w 33"/>
                  <a:gd name="T5" fmla="*/ 0 h 84"/>
                  <a:gd name="T6" fmla="*/ 2147483647 w 33"/>
                  <a:gd name="T7" fmla="*/ 2147483647 h 84"/>
                  <a:gd name="T8" fmla="*/ 0 60000 65536"/>
                  <a:gd name="T9" fmla="*/ 0 60000 65536"/>
                  <a:gd name="T10" fmla="*/ 0 60000 65536"/>
                  <a:gd name="T11" fmla="*/ 0 60000 65536"/>
                  <a:gd name="T12" fmla="*/ 0 w 33"/>
                  <a:gd name="T13" fmla="*/ 0 h 84"/>
                  <a:gd name="T14" fmla="*/ 33 w 33"/>
                  <a:gd name="T15" fmla="*/ 84 h 84"/>
                </a:gdLst>
                <a:ahLst/>
                <a:cxnLst>
                  <a:cxn ang="T8">
                    <a:pos x="T0" y="T1"/>
                  </a:cxn>
                  <a:cxn ang="T9">
                    <a:pos x="T2" y="T3"/>
                  </a:cxn>
                  <a:cxn ang="T10">
                    <a:pos x="T4" y="T5"/>
                  </a:cxn>
                  <a:cxn ang="T11">
                    <a:pos x="T6" y="T7"/>
                  </a:cxn>
                </a:cxnLst>
                <a:rect l="T12" t="T13" r="T14" b="T15"/>
                <a:pathLst>
                  <a:path w="33" h="84">
                    <a:moveTo>
                      <a:pt x="33" y="84"/>
                    </a:moveTo>
                    <a:lnTo>
                      <a:pt x="0" y="47"/>
                    </a:lnTo>
                    <a:lnTo>
                      <a:pt x="33" y="0"/>
                    </a:lnTo>
                    <a:lnTo>
                      <a:pt x="33" y="8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8" name="Freeform 58">
                <a:extLst>
                  <a:ext uri="{FF2B5EF4-FFF2-40B4-BE49-F238E27FC236}">
                    <a16:creationId xmlns:a16="http://schemas.microsoft.com/office/drawing/2014/main" id="{C7C6B34B-5AF2-42C9-BCA1-00F2E6866E8B}"/>
                  </a:ext>
                </a:extLst>
              </p:cNvPr>
              <p:cNvSpPr>
                <a:spLocks/>
              </p:cNvSpPr>
              <p:nvPr/>
            </p:nvSpPr>
            <p:spPr bwMode="auto">
              <a:xfrm>
                <a:off x="1474" y="3949"/>
                <a:ext cx="107" cy="335"/>
              </a:xfrm>
              <a:custGeom>
                <a:avLst/>
                <a:gdLst>
                  <a:gd name="T0" fmla="*/ 2147483647 w 35"/>
                  <a:gd name="T1" fmla="*/ 2147483647 h 130"/>
                  <a:gd name="T2" fmla="*/ 0 w 35"/>
                  <a:gd name="T3" fmla="*/ 2147483647 h 130"/>
                  <a:gd name="T4" fmla="*/ 2147483647 w 35"/>
                  <a:gd name="T5" fmla="*/ 0 h 130"/>
                  <a:gd name="T6" fmla="*/ 2147483647 w 35"/>
                  <a:gd name="T7" fmla="*/ 2147483647 h 130"/>
                  <a:gd name="T8" fmla="*/ 0 60000 65536"/>
                  <a:gd name="T9" fmla="*/ 0 60000 65536"/>
                  <a:gd name="T10" fmla="*/ 0 60000 65536"/>
                  <a:gd name="T11" fmla="*/ 0 60000 65536"/>
                  <a:gd name="T12" fmla="*/ 0 w 35"/>
                  <a:gd name="T13" fmla="*/ 0 h 130"/>
                  <a:gd name="T14" fmla="*/ 35 w 35"/>
                  <a:gd name="T15" fmla="*/ 130 h 130"/>
                </a:gdLst>
                <a:ahLst/>
                <a:cxnLst>
                  <a:cxn ang="T8">
                    <a:pos x="T0" y="T1"/>
                  </a:cxn>
                  <a:cxn ang="T9">
                    <a:pos x="T2" y="T3"/>
                  </a:cxn>
                  <a:cxn ang="T10">
                    <a:pos x="T4" y="T5"/>
                  </a:cxn>
                  <a:cxn ang="T11">
                    <a:pos x="T6" y="T7"/>
                  </a:cxn>
                </a:cxnLst>
                <a:rect l="T12" t="T13" r="T14" b="T15"/>
                <a:pathLst>
                  <a:path w="35" h="130">
                    <a:moveTo>
                      <a:pt x="35" y="130"/>
                    </a:moveTo>
                    <a:lnTo>
                      <a:pt x="0" y="63"/>
                    </a:lnTo>
                    <a:lnTo>
                      <a:pt x="35" y="0"/>
                    </a:lnTo>
                    <a:lnTo>
                      <a:pt x="35" y="13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9" name="Freeform 59">
                <a:extLst>
                  <a:ext uri="{FF2B5EF4-FFF2-40B4-BE49-F238E27FC236}">
                    <a16:creationId xmlns:a16="http://schemas.microsoft.com/office/drawing/2014/main" id="{6E7A55DE-A061-4B18-97B8-7A0FA4EF3957}"/>
                  </a:ext>
                </a:extLst>
              </p:cNvPr>
              <p:cNvSpPr>
                <a:spLocks/>
              </p:cNvSpPr>
              <p:nvPr/>
            </p:nvSpPr>
            <p:spPr bwMode="auto">
              <a:xfrm>
                <a:off x="1474" y="2885"/>
                <a:ext cx="107" cy="335"/>
              </a:xfrm>
              <a:custGeom>
                <a:avLst/>
                <a:gdLst>
                  <a:gd name="T0" fmla="*/ 2147483647 w 35"/>
                  <a:gd name="T1" fmla="*/ 2147483647 h 130"/>
                  <a:gd name="T2" fmla="*/ 0 w 35"/>
                  <a:gd name="T3" fmla="*/ 2147483647 h 130"/>
                  <a:gd name="T4" fmla="*/ 2147483647 w 35"/>
                  <a:gd name="T5" fmla="*/ 0 h 130"/>
                  <a:gd name="T6" fmla="*/ 2147483647 w 35"/>
                  <a:gd name="T7" fmla="*/ 2147483647 h 130"/>
                  <a:gd name="T8" fmla="*/ 0 60000 65536"/>
                  <a:gd name="T9" fmla="*/ 0 60000 65536"/>
                  <a:gd name="T10" fmla="*/ 0 60000 65536"/>
                  <a:gd name="T11" fmla="*/ 0 60000 65536"/>
                  <a:gd name="T12" fmla="*/ 0 w 35"/>
                  <a:gd name="T13" fmla="*/ 0 h 130"/>
                  <a:gd name="T14" fmla="*/ 35 w 35"/>
                  <a:gd name="T15" fmla="*/ 130 h 130"/>
                </a:gdLst>
                <a:ahLst/>
                <a:cxnLst>
                  <a:cxn ang="T8">
                    <a:pos x="T0" y="T1"/>
                  </a:cxn>
                  <a:cxn ang="T9">
                    <a:pos x="T2" y="T3"/>
                  </a:cxn>
                  <a:cxn ang="T10">
                    <a:pos x="T4" y="T5"/>
                  </a:cxn>
                  <a:cxn ang="T11">
                    <a:pos x="T6" y="T7"/>
                  </a:cxn>
                </a:cxnLst>
                <a:rect l="T12" t="T13" r="T14" b="T15"/>
                <a:pathLst>
                  <a:path w="35" h="130">
                    <a:moveTo>
                      <a:pt x="35" y="130"/>
                    </a:moveTo>
                    <a:lnTo>
                      <a:pt x="0" y="63"/>
                    </a:lnTo>
                    <a:lnTo>
                      <a:pt x="35" y="0"/>
                    </a:lnTo>
                    <a:lnTo>
                      <a:pt x="35" y="13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0" name="Freeform 60">
                <a:extLst>
                  <a:ext uri="{FF2B5EF4-FFF2-40B4-BE49-F238E27FC236}">
                    <a16:creationId xmlns:a16="http://schemas.microsoft.com/office/drawing/2014/main" id="{90EC7B5B-D77E-4AAB-8AB1-8CF2F036DE41}"/>
                  </a:ext>
                </a:extLst>
              </p:cNvPr>
              <p:cNvSpPr>
                <a:spLocks/>
              </p:cNvSpPr>
              <p:nvPr/>
            </p:nvSpPr>
            <p:spPr bwMode="auto">
              <a:xfrm>
                <a:off x="1361" y="3974"/>
                <a:ext cx="89" cy="307"/>
              </a:xfrm>
              <a:custGeom>
                <a:avLst/>
                <a:gdLst>
                  <a:gd name="T0" fmla="*/ 0 w 29"/>
                  <a:gd name="T1" fmla="*/ 2147483647 h 119"/>
                  <a:gd name="T2" fmla="*/ 2147483647 w 29"/>
                  <a:gd name="T3" fmla="*/ 2147483647 h 119"/>
                  <a:gd name="T4" fmla="*/ 0 w 29"/>
                  <a:gd name="T5" fmla="*/ 0 h 119"/>
                  <a:gd name="T6" fmla="*/ 0 w 29"/>
                  <a:gd name="T7" fmla="*/ 2147483647 h 119"/>
                  <a:gd name="T8" fmla="*/ 0 60000 65536"/>
                  <a:gd name="T9" fmla="*/ 0 60000 65536"/>
                  <a:gd name="T10" fmla="*/ 0 60000 65536"/>
                  <a:gd name="T11" fmla="*/ 0 60000 65536"/>
                  <a:gd name="T12" fmla="*/ 0 w 29"/>
                  <a:gd name="T13" fmla="*/ 0 h 119"/>
                  <a:gd name="T14" fmla="*/ 29 w 29"/>
                  <a:gd name="T15" fmla="*/ 119 h 119"/>
                </a:gdLst>
                <a:ahLst/>
                <a:cxnLst>
                  <a:cxn ang="T8">
                    <a:pos x="T0" y="T1"/>
                  </a:cxn>
                  <a:cxn ang="T9">
                    <a:pos x="T2" y="T3"/>
                  </a:cxn>
                  <a:cxn ang="T10">
                    <a:pos x="T4" y="T5"/>
                  </a:cxn>
                  <a:cxn ang="T11">
                    <a:pos x="T6" y="T7"/>
                  </a:cxn>
                </a:cxnLst>
                <a:rect l="T12" t="T13" r="T14" b="T15"/>
                <a:pathLst>
                  <a:path w="29" h="119">
                    <a:moveTo>
                      <a:pt x="0" y="119"/>
                    </a:moveTo>
                    <a:lnTo>
                      <a:pt x="29" y="54"/>
                    </a:lnTo>
                    <a:lnTo>
                      <a:pt x="0" y="0"/>
                    </a:lnTo>
                    <a:lnTo>
                      <a:pt x="0" y="11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1" name="Freeform 61">
                <a:extLst>
                  <a:ext uri="{FF2B5EF4-FFF2-40B4-BE49-F238E27FC236}">
                    <a16:creationId xmlns:a16="http://schemas.microsoft.com/office/drawing/2014/main" id="{ED062A1A-6FAF-4C18-9DEA-C5B5BC76D67C}"/>
                  </a:ext>
                </a:extLst>
              </p:cNvPr>
              <p:cNvSpPr>
                <a:spLocks/>
              </p:cNvSpPr>
              <p:nvPr/>
            </p:nvSpPr>
            <p:spPr bwMode="auto">
              <a:xfrm>
                <a:off x="1361" y="2911"/>
                <a:ext cx="98" cy="306"/>
              </a:xfrm>
              <a:custGeom>
                <a:avLst/>
                <a:gdLst>
                  <a:gd name="T0" fmla="*/ 0 w 32"/>
                  <a:gd name="T1" fmla="*/ 2147483647 h 119"/>
                  <a:gd name="T2" fmla="*/ 2147483647 w 32"/>
                  <a:gd name="T3" fmla="*/ 2147483647 h 119"/>
                  <a:gd name="T4" fmla="*/ 0 w 32"/>
                  <a:gd name="T5" fmla="*/ 0 h 119"/>
                  <a:gd name="T6" fmla="*/ 0 w 32"/>
                  <a:gd name="T7" fmla="*/ 2147483647 h 119"/>
                  <a:gd name="T8" fmla="*/ 0 60000 65536"/>
                  <a:gd name="T9" fmla="*/ 0 60000 65536"/>
                  <a:gd name="T10" fmla="*/ 0 60000 65536"/>
                  <a:gd name="T11" fmla="*/ 0 60000 65536"/>
                  <a:gd name="T12" fmla="*/ 0 w 32"/>
                  <a:gd name="T13" fmla="*/ 0 h 119"/>
                  <a:gd name="T14" fmla="*/ 32 w 32"/>
                  <a:gd name="T15" fmla="*/ 119 h 119"/>
                </a:gdLst>
                <a:ahLst/>
                <a:cxnLst>
                  <a:cxn ang="T8">
                    <a:pos x="T0" y="T1"/>
                  </a:cxn>
                  <a:cxn ang="T9">
                    <a:pos x="T2" y="T3"/>
                  </a:cxn>
                  <a:cxn ang="T10">
                    <a:pos x="T4" y="T5"/>
                  </a:cxn>
                  <a:cxn ang="T11">
                    <a:pos x="T6" y="T7"/>
                  </a:cxn>
                </a:cxnLst>
                <a:rect l="T12" t="T13" r="T14" b="T15"/>
                <a:pathLst>
                  <a:path w="32" h="119">
                    <a:moveTo>
                      <a:pt x="0" y="119"/>
                    </a:moveTo>
                    <a:lnTo>
                      <a:pt x="32" y="61"/>
                    </a:lnTo>
                    <a:lnTo>
                      <a:pt x="0" y="0"/>
                    </a:lnTo>
                    <a:lnTo>
                      <a:pt x="0" y="11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2" name="Freeform 62">
                <a:extLst>
                  <a:ext uri="{FF2B5EF4-FFF2-40B4-BE49-F238E27FC236}">
                    <a16:creationId xmlns:a16="http://schemas.microsoft.com/office/drawing/2014/main" id="{18B1976F-29D6-4D3F-9B04-85CB46763FD2}"/>
                  </a:ext>
                </a:extLst>
              </p:cNvPr>
              <p:cNvSpPr>
                <a:spLocks/>
              </p:cNvSpPr>
              <p:nvPr/>
            </p:nvSpPr>
            <p:spPr bwMode="auto">
              <a:xfrm>
                <a:off x="1361" y="4121"/>
                <a:ext cx="220" cy="170"/>
              </a:xfrm>
              <a:custGeom>
                <a:avLst/>
                <a:gdLst>
                  <a:gd name="T0" fmla="*/ 2147483647 w 72"/>
                  <a:gd name="T1" fmla="*/ 2147483647 h 66"/>
                  <a:gd name="T2" fmla="*/ 2147483647 w 72"/>
                  <a:gd name="T3" fmla="*/ 0 h 66"/>
                  <a:gd name="T4" fmla="*/ 0 w 72"/>
                  <a:gd name="T5" fmla="*/ 2147483647 h 66"/>
                  <a:gd name="T6" fmla="*/ 2147483647 w 72"/>
                  <a:gd name="T7" fmla="*/ 2147483647 h 66"/>
                  <a:gd name="T8" fmla="*/ 0 60000 65536"/>
                  <a:gd name="T9" fmla="*/ 0 60000 65536"/>
                  <a:gd name="T10" fmla="*/ 0 60000 65536"/>
                  <a:gd name="T11" fmla="*/ 0 60000 65536"/>
                  <a:gd name="T12" fmla="*/ 0 w 72"/>
                  <a:gd name="T13" fmla="*/ 0 h 66"/>
                  <a:gd name="T14" fmla="*/ 72 w 72"/>
                  <a:gd name="T15" fmla="*/ 66 h 66"/>
                </a:gdLst>
                <a:ahLst/>
                <a:cxnLst>
                  <a:cxn ang="T8">
                    <a:pos x="T0" y="T1"/>
                  </a:cxn>
                  <a:cxn ang="T9">
                    <a:pos x="T2" y="T3"/>
                  </a:cxn>
                  <a:cxn ang="T10">
                    <a:pos x="T4" y="T5"/>
                  </a:cxn>
                  <a:cxn ang="T11">
                    <a:pos x="T6" y="T7"/>
                  </a:cxn>
                </a:cxnLst>
                <a:rect l="T12" t="T13" r="T14" b="T15"/>
                <a:pathLst>
                  <a:path w="72" h="66">
                    <a:moveTo>
                      <a:pt x="72" y="66"/>
                    </a:moveTo>
                    <a:lnTo>
                      <a:pt x="34" y="0"/>
                    </a:lnTo>
                    <a:lnTo>
                      <a:pt x="0" y="66"/>
                    </a:lnTo>
                    <a:lnTo>
                      <a:pt x="72" y="66"/>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3" name="Freeform 63">
                <a:extLst>
                  <a:ext uri="{FF2B5EF4-FFF2-40B4-BE49-F238E27FC236}">
                    <a16:creationId xmlns:a16="http://schemas.microsoft.com/office/drawing/2014/main" id="{FE486543-286B-465E-B590-014531576708}"/>
                  </a:ext>
                </a:extLst>
              </p:cNvPr>
              <p:cNvSpPr>
                <a:spLocks/>
              </p:cNvSpPr>
              <p:nvPr/>
            </p:nvSpPr>
            <p:spPr bwMode="auto">
              <a:xfrm>
                <a:off x="1368" y="3058"/>
                <a:ext cx="203" cy="288"/>
              </a:xfrm>
              <a:custGeom>
                <a:avLst/>
                <a:gdLst>
                  <a:gd name="T0" fmla="*/ 2147483647 w 67"/>
                  <a:gd name="T1" fmla="*/ 2147483647 h 112"/>
                  <a:gd name="T2" fmla="*/ 2147483647 w 67"/>
                  <a:gd name="T3" fmla="*/ 2147483647 h 112"/>
                  <a:gd name="T4" fmla="*/ 0 w 67"/>
                  <a:gd name="T5" fmla="*/ 2147483647 h 112"/>
                  <a:gd name="T6" fmla="*/ 2147483647 w 67"/>
                  <a:gd name="T7" fmla="*/ 0 h 112"/>
                  <a:gd name="T8" fmla="*/ 2147483647 w 67"/>
                  <a:gd name="T9" fmla="*/ 2147483647 h 112"/>
                  <a:gd name="T10" fmla="*/ 0 60000 65536"/>
                  <a:gd name="T11" fmla="*/ 0 60000 65536"/>
                  <a:gd name="T12" fmla="*/ 0 60000 65536"/>
                  <a:gd name="T13" fmla="*/ 0 60000 65536"/>
                  <a:gd name="T14" fmla="*/ 0 60000 65536"/>
                  <a:gd name="T15" fmla="*/ 0 w 67"/>
                  <a:gd name="T16" fmla="*/ 0 h 112"/>
                  <a:gd name="T17" fmla="*/ 67 w 67"/>
                  <a:gd name="T18" fmla="*/ 112 h 112"/>
                </a:gdLst>
                <a:ahLst/>
                <a:cxnLst>
                  <a:cxn ang="T10">
                    <a:pos x="T0" y="T1"/>
                  </a:cxn>
                  <a:cxn ang="T11">
                    <a:pos x="T2" y="T3"/>
                  </a:cxn>
                  <a:cxn ang="T12">
                    <a:pos x="T4" y="T5"/>
                  </a:cxn>
                  <a:cxn ang="T13">
                    <a:pos x="T6" y="T7"/>
                  </a:cxn>
                  <a:cxn ang="T14">
                    <a:pos x="T8" y="T9"/>
                  </a:cxn>
                </a:cxnLst>
                <a:rect l="T15" t="T16" r="T17" b="T18"/>
                <a:pathLst>
                  <a:path w="67" h="112">
                    <a:moveTo>
                      <a:pt x="67" y="65"/>
                    </a:moveTo>
                    <a:lnTo>
                      <a:pt x="32" y="112"/>
                    </a:lnTo>
                    <a:lnTo>
                      <a:pt x="0" y="68"/>
                    </a:lnTo>
                    <a:lnTo>
                      <a:pt x="32" y="0"/>
                    </a:lnTo>
                    <a:lnTo>
                      <a:pt x="67" y="6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4" name="Freeform 64">
                <a:extLst>
                  <a:ext uri="{FF2B5EF4-FFF2-40B4-BE49-F238E27FC236}">
                    <a16:creationId xmlns:a16="http://schemas.microsoft.com/office/drawing/2014/main" id="{A1B8B7FE-807D-4FC8-BB77-048B8EEFE8C0}"/>
                  </a:ext>
                </a:extLst>
              </p:cNvPr>
              <p:cNvSpPr>
                <a:spLocks/>
              </p:cNvSpPr>
              <p:nvPr/>
            </p:nvSpPr>
            <p:spPr bwMode="auto">
              <a:xfrm>
                <a:off x="1361" y="2142"/>
                <a:ext cx="220" cy="126"/>
              </a:xfrm>
              <a:custGeom>
                <a:avLst/>
                <a:gdLst>
                  <a:gd name="T0" fmla="*/ 220 w 220"/>
                  <a:gd name="T1" fmla="*/ 10 h 126"/>
                  <a:gd name="T2" fmla="*/ 104 w 220"/>
                  <a:gd name="T3" fmla="*/ 126 h 126"/>
                  <a:gd name="T4" fmla="*/ 0 w 220"/>
                  <a:gd name="T5" fmla="*/ 18 h 126"/>
                  <a:gd name="T6" fmla="*/ 57 w 220"/>
                  <a:gd name="T7" fmla="*/ 0 h 126"/>
                  <a:gd name="T8" fmla="*/ 220 w 220"/>
                  <a:gd name="T9" fmla="*/ 10 h 126"/>
                  <a:gd name="T10" fmla="*/ 0 60000 65536"/>
                  <a:gd name="T11" fmla="*/ 0 60000 65536"/>
                  <a:gd name="T12" fmla="*/ 0 60000 65536"/>
                  <a:gd name="T13" fmla="*/ 0 60000 65536"/>
                  <a:gd name="T14" fmla="*/ 0 60000 65536"/>
                  <a:gd name="T15" fmla="*/ 0 w 220"/>
                  <a:gd name="T16" fmla="*/ 0 h 126"/>
                  <a:gd name="T17" fmla="*/ 220 w 220"/>
                  <a:gd name="T18" fmla="*/ 126 h 126"/>
                </a:gdLst>
                <a:ahLst/>
                <a:cxnLst>
                  <a:cxn ang="T10">
                    <a:pos x="T0" y="T1"/>
                  </a:cxn>
                  <a:cxn ang="T11">
                    <a:pos x="T2" y="T3"/>
                  </a:cxn>
                  <a:cxn ang="T12">
                    <a:pos x="T4" y="T5"/>
                  </a:cxn>
                  <a:cxn ang="T13">
                    <a:pos x="T6" y="T7"/>
                  </a:cxn>
                  <a:cxn ang="T14">
                    <a:pos x="T8" y="T9"/>
                  </a:cxn>
                </a:cxnLst>
                <a:rect l="T15" t="T16" r="T17" b="T18"/>
                <a:pathLst>
                  <a:path w="220" h="126">
                    <a:moveTo>
                      <a:pt x="220" y="10"/>
                    </a:moveTo>
                    <a:lnTo>
                      <a:pt x="104" y="126"/>
                    </a:lnTo>
                    <a:lnTo>
                      <a:pt x="0" y="18"/>
                    </a:lnTo>
                    <a:lnTo>
                      <a:pt x="57" y="0"/>
                    </a:lnTo>
                    <a:lnTo>
                      <a:pt x="220" y="1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5" name="Freeform 65">
                <a:extLst>
                  <a:ext uri="{FF2B5EF4-FFF2-40B4-BE49-F238E27FC236}">
                    <a16:creationId xmlns:a16="http://schemas.microsoft.com/office/drawing/2014/main" id="{C6C9F497-2962-449E-988E-B4A8B6A23731}"/>
                  </a:ext>
                </a:extLst>
              </p:cNvPr>
              <p:cNvSpPr>
                <a:spLocks/>
              </p:cNvSpPr>
              <p:nvPr/>
            </p:nvSpPr>
            <p:spPr bwMode="auto">
              <a:xfrm>
                <a:off x="1352" y="2179"/>
                <a:ext cx="229" cy="2120"/>
              </a:xfrm>
              <a:custGeom>
                <a:avLst/>
                <a:gdLst>
                  <a:gd name="T0" fmla="*/ 2147483647 w 75"/>
                  <a:gd name="T1" fmla="*/ 2147483647 h 823"/>
                  <a:gd name="T2" fmla="*/ 2147483647 w 75"/>
                  <a:gd name="T3" fmla="*/ 2147483647 h 823"/>
                  <a:gd name="T4" fmla="*/ 2147483647 w 75"/>
                  <a:gd name="T5" fmla="*/ 2147483647 h 823"/>
                  <a:gd name="T6" fmla="*/ 2147483647 w 75"/>
                  <a:gd name="T7" fmla="*/ 2147483647 h 823"/>
                  <a:gd name="T8" fmla="*/ 2147483647 w 75"/>
                  <a:gd name="T9" fmla="*/ 2147483647 h 823"/>
                  <a:gd name="T10" fmla="*/ 0 w 75"/>
                  <a:gd name="T11" fmla="*/ 2147483647 h 823"/>
                  <a:gd name="T12" fmla="*/ 2147483647 w 75"/>
                  <a:gd name="T13" fmla="*/ 2147483647 h 823"/>
                  <a:gd name="T14" fmla="*/ 2147483647 w 75"/>
                  <a:gd name="T15" fmla="*/ 2147483647 h 823"/>
                  <a:gd name="T16" fmla="*/ 2147483647 w 75"/>
                  <a:gd name="T17" fmla="*/ 2147483647 h 823"/>
                  <a:gd name="T18" fmla="*/ 2147483647 w 75"/>
                  <a:gd name="T19" fmla="*/ 2147483647 h 823"/>
                  <a:gd name="T20" fmla="*/ 2147483647 w 75"/>
                  <a:gd name="T21" fmla="*/ 2147483647 h 823"/>
                  <a:gd name="T22" fmla="*/ 2147483647 w 75"/>
                  <a:gd name="T23" fmla="*/ 2147483647 h 823"/>
                  <a:gd name="T24" fmla="*/ 2147483647 w 75"/>
                  <a:gd name="T25" fmla="*/ 2147483647 h 823"/>
                  <a:gd name="T26" fmla="*/ 2147483647 w 75"/>
                  <a:gd name="T27" fmla="*/ 2147483647 h 823"/>
                  <a:gd name="T28" fmla="*/ 2147483647 w 75"/>
                  <a:gd name="T29" fmla="*/ 2147483647 h 823"/>
                  <a:gd name="T30" fmla="*/ 2147483647 w 75"/>
                  <a:gd name="T31" fmla="*/ 2147483647 h 823"/>
                  <a:gd name="T32" fmla="*/ 2147483647 w 75"/>
                  <a:gd name="T33" fmla="*/ 2147483647 h 823"/>
                  <a:gd name="T34" fmla="*/ 2147483647 w 75"/>
                  <a:gd name="T35" fmla="*/ 2147483647 h 823"/>
                  <a:gd name="T36" fmla="*/ 2147483647 w 75"/>
                  <a:gd name="T37" fmla="*/ 0 h 823"/>
                  <a:gd name="T38" fmla="*/ 2147483647 w 75"/>
                  <a:gd name="T39" fmla="*/ 0 h 823"/>
                  <a:gd name="T40" fmla="*/ 2147483647 w 75"/>
                  <a:gd name="T41" fmla="*/ 2147483647 h 823"/>
                  <a:gd name="T42" fmla="*/ 2147483647 w 75"/>
                  <a:gd name="T43" fmla="*/ 2147483647 h 823"/>
                  <a:gd name="T44" fmla="*/ 2147483647 w 75"/>
                  <a:gd name="T45" fmla="*/ 2147483647 h 823"/>
                  <a:gd name="T46" fmla="*/ 2147483647 w 75"/>
                  <a:gd name="T47" fmla="*/ 2147483647 h 823"/>
                  <a:gd name="T48" fmla="*/ 2147483647 w 75"/>
                  <a:gd name="T49" fmla="*/ 2147483647 h 823"/>
                  <a:gd name="T50" fmla="*/ 2147483647 w 75"/>
                  <a:gd name="T51" fmla="*/ 2147483647 h 8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5"/>
                  <a:gd name="T79" fmla="*/ 0 h 823"/>
                  <a:gd name="T80" fmla="*/ 75 w 75"/>
                  <a:gd name="T81" fmla="*/ 823 h 8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5" h="823">
                    <a:moveTo>
                      <a:pt x="3" y="413"/>
                    </a:moveTo>
                    <a:lnTo>
                      <a:pt x="62" y="497"/>
                    </a:lnTo>
                    <a:lnTo>
                      <a:pt x="2" y="580"/>
                    </a:lnTo>
                    <a:lnTo>
                      <a:pt x="3" y="603"/>
                    </a:lnTo>
                    <a:lnTo>
                      <a:pt x="65" y="698"/>
                    </a:lnTo>
                    <a:lnTo>
                      <a:pt x="0" y="821"/>
                    </a:lnTo>
                    <a:lnTo>
                      <a:pt x="10" y="823"/>
                    </a:lnTo>
                    <a:lnTo>
                      <a:pt x="75" y="706"/>
                    </a:lnTo>
                    <a:lnTo>
                      <a:pt x="75" y="685"/>
                    </a:lnTo>
                    <a:lnTo>
                      <a:pt x="6" y="592"/>
                    </a:lnTo>
                    <a:lnTo>
                      <a:pt x="75" y="503"/>
                    </a:lnTo>
                    <a:lnTo>
                      <a:pt x="75" y="493"/>
                    </a:lnTo>
                    <a:lnTo>
                      <a:pt x="11" y="409"/>
                    </a:lnTo>
                    <a:lnTo>
                      <a:pt x="75" y="292"/>
                    </a:lnTo>
                    <a:lnTo>
                      <a:pt x="75" y="272"/>
                    </a:lnTo>
                    <a:lnTo>
                      <a:pt x="6" y="179"/>
                    </a:lnTo>
                    <a:lnTo>
                      <a:pt x="75" y="90"/>
                    </a:lnTo>
                    <a:lnTo>
                      <a:pt x="75" y="79"/>
                    </a:lnTo>
                    <a:lnTo>
                      <a:pt x="18" y="0"/>
                    </a:lnTo>
                    <a:lnTo>
                      <a:pt x="3" y="0"/>
                    </a:lnTo>
                    <a:lnTo>
                      <a:pt x="62" y="84"/>
                    </a:lnTo>
                    <a:lnTo>
                      <a:pt x="2" y="166"/>
                    </a:lnTo>
                    <a:lnTo>
                      <a:pt x="3" y="190"/>
                    </a:lnTo>
                    <a:lnTo>
                      <a:pt x="65" y="285"/>
                    </a:lnTo>
                    <a:lnTo>
                      <a:pt x="3" y="397"/>
                    </a:lnTo>
                    <a:lnTo>
                      <a:pt x="3" y="413"/>
                    </a:lnTo>
                    <a:close/>
                  </a:path>
                </a:pathLst>
              </a:custGeom>
              <a:solidFill>
                <a:srgbClr val="EA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6" name="Freeform 66">
                <a:extLst>
                  <a:ext uri="{FF2B5EF4-FFF2-40B4-BE49-F238E27FC236}">
                    <a16:creationId xmlns:a16="http://schemas.microsoft.com/office/drawing/2014/main" id="{F1492960-8A04-4E93-BB24-E2F98F2A0E14}"/>
                  </a:ext>
                </a:extLst>
              </p:cNvPr>
              <p:cNvSpPr>
                <a:spLocks noEditPoints="1"/>
              </p:cNvSpPr>
              <p:nvPr/>
            </p:nvSpPr>
            <p:spPr bwMode="auto">
              <a:xfrm>
                <a:off x="1334" y="2167"/>
                <a:ext cx="256" cy="2142"/>
              </a:xfrm>
              <a:custGeom>
                <a:avLst/>
                <a:gdLst>
                  <a:gd name="T0" fmla="*/ 2147483647 w 84"/>
                  <a:gd name="T1" fmla="*/ 2147483647 h 832"/>
                  <a:gd name="T2" fmla="*/ 2147483647 w 84"/>
                  <a:gd name="T3" fmla="*/ 2147483647 h 832"/>
                  <a:gd name="T4" fmla="*/ 2147483647 w 84"/>
                  <a:gd name="T5" fmla="*/ 2147483647 h 832"/>
                  <a:gd name="T6" fmla="*/ 2147483647 w 84"/>
                  <a:gd name="T7" fmla="*/ 2147483647 h 832"/>
                  <a:gd name="T8" fmla="*/ 2147483647 w 84"/>
                  <a:gd name="T9" fmla="*/ 2147483647 h 832"/>
                  <a:gd name="T10" fmla="*/ 2147483647 w 84"/>
                  <a:gd name="T11" fmla="*/ 2147483647 h 832"/>
                  <a:gd name="T12" fmla="*/ 2147483647 w 84"/>
                  <a:gd name="T13" fmla="*/ 2147483647 h 832"/>
                  <a:gd name="T14" fmla="*/ 2147483647 w 84"/>
                  <a:gd name="T15" fmla="*/ 2147483647 h 832"/>
                  <a:gd name="T16" fmla="*/ 2147483647 w 84"/>
                  <a:gd name="T17" fmla="*/ 2147483647 h 832"/>
                  <a:gd name="T18" fmla="*/ 2147483647 w 84"/>
                  <a:gd name="T19" fmla="*/ 2147483647 h 832"/>
                  <a:gd name="T20" fmla="*/ 2147483647 w 84"/>
                  <a:gd name="T21" fmla="*/ 2147483647 h 832"/>
                  <a:gd name="T22" fmla="*/ 2147483647 w 84"/>
                  <a:gd name="T23" fmla="*/ 2147483647 h 832"/>
                  <a:gd name="T24" fmla="*/ 2147483647 w 84"/>
                  <a:gd name="T25" fmla="*/ 2147483647 h 832"/>
                  <a:gd name="T26" fmla="*/ 2147483647 w 84"/>
                  <a:gd name="T27" fmla="*/ 2147483647 h 832"/>
                  <a:gd name="T28" fmla="*/ 2147483647 w 84"/>
                  <a:gd name="T29" fmla="*/ 2147483647 h 832"/>
                  <a:gd name="T30" fmla="*/ 2147483647 w 84"/>
                  <a:gd name="T31" fmla="*/ 2147483647 h 832"/>
                  <a:gd name="T32" fmla="*/ 2147483647 w 84"/>
                  <a:gd name="T33" fmla="*/ 2147483647 h 832"/>
                  <a:gd name="T34" fmla="*/ 2147483647 w 84"/>
                  <a:gd name="T35" fmla="*/ 2147483647 h 832"/>
                  <a:gd name="T36" fmla="*/ 2147483647 w 84"/>
                  <a:gd name="T37" fmla="*/ 2147483647 h 832"/>
                  <a:gd name="T38" fmla="*/ 2147483647 w 84"/>
                  <a:gd name="T39" fmla="*/ 2147483647 h 832"/>
                  <a:gd name="T40" fmla="*/ 2147483647 w 84"/>
                  <a:gd name="T41" fmla="*/ 2147483647 h 832"/>
                  <a:gd name="T42" fmla="*/ 2147483647 w 84"/>
                  <a:gd name="T43" fmla="*/ 2147483647 h 832"/>
                  <a:gd name="T44" fmla="*/ 2147483647 w 84"/>
                  <a:gd name="T45" fmla="*/ 2147483647 h 832"/>
                  <a:gd name="T46" fmla="*/ 2147483647 w 84"/>
                  <a:gd name="T47" fmla="*/ 2147483647 h 832"/>
                  <a:gd name="T48" fmla="*/ 2147483647 w 84"/>
                  <a:gd name="T49" fmla="*/ 2147483647 h 832"/>
                  <a:gd name="T50" fmla="*/ 2147483647 w 84"/>
                  <a:gd name="T51" fmla="*/ 2147483647 h 832"/>
                  <a:gd name="T52" fmla="*/ 2147483647 w 84"/>
                  <a:gd name="T53" fmla="*/ 2147483647 h 832"/>
                  <a:gd name="T54" fmla="*/ 2147483647 w 84"/>
                  <a:gd name="T55" fmla="*/ 2147483647 h 832"/>
                  <a:gd name="T56" fmla="*/ 2147483647 w 84"/>
                  <a:gd name="T57" fmla="*/ 2147483647 h 832"/>
                  <a:gd name="T58" fmla="*/ 2147483647 w 84"/>
                  <a:gd name="T59" fmla="*/ 2147483647 h 832"/>
                  <a:gd name="T60" fmla="*/ 2147483647 w 84"/>
                  <a:gd name="T61" fmla="*/ 2147483647 h 832"/>
                  <a:gd name="T62" fmla="*/ 2147483647 w 84"/>
                  <a:gd name="T63" fmla="*/ 2147483647 h 832"/>
                  <a:gd name="T64" fmla="*/ 2147483647 w 84"/>
                  <a:gd name="T65" fmla="*/ 2147483647 h 832"/>
                  <a:gd name="T66" fmla="*/ 2147483647 w 84"/>
                  <a:gd name="T67" fmla="*/ 2147483647 h 832"/>
                  <a:gd name="T68" fmla="*/ 2147483647 w 84"/>
                  <a:gd name="T69" fmla="*/ 2147483647 h 832"/>
                  <a:gd name="T70" fmla="*/ 2147483647 w 84"/>
                  <a:gd name="T71" fmla="*/ 2147483647 h 832"/>
                  <a:gd name="T72" fmla="*/ 2147483647 w 84"/>
                  <a:gd name="T73" fmla="*/ 2147483647 h 832"/>
                  <a:gd name="T74" fmla="*/ 2147483647 w 84"/>
                  <a:gd name="T75" fmla="*/ 2147483647 h 832"/>
                  <a:gd name="T76" fmla="*/ 2147483647 w 84"/>
                  <a:gd name="T77" fmla="*/ 2147483647 h 832"/>
                  <a:gd name="T78" fmla="*/ 2147483647 w 84"/>
                  <a:gd name="T79" fmla="*/ 2147483647 h 832"/>
                  <a:gd name="T80" fmla="*/ 2147483647 w 84"/>
                  <a:gd name="T81" fmla="*/ 2147483647 h 832"/>
                  <a:gd name="T82" fmla="*/ 2147483647 w 84"/>
                  <a:gd name="T83" fmla="*/ 2147483647 h 832"/>
                  <a:gd name="T84" fmla="*/ 2147483647 w 84"/>
                  <a:gd name="T85" fmla="*/ 2147483647 h 832"/>
                  <a:gd name="T86" fmla="*/ 2147483647 w 84"/>
                  <a:gd name="T87" fmla="*/ 0 h 832"/>
                  <a:gd name="T88" fmla="*/ 2147483647 w 84"/>
                  <a:gd name="T89" fmla="*/ 0 h 832"/>
                  <a:gd name="T90" fmla="*/ 2147483647 w 84"/>
                  <a:gd name="T91" fmla="*/ 0 h 832"/>
                  <a:gd name="T92" fmla="*/ 2147483647 w 84"/>
                  <a:gd name="T93" fmla="*/ 2147483647 h 832"/>
                  <a:gd name="T94" fmla="*/ 2147483647 w 84"/>
                  <a:gd name="T95" fmla="*/ 2147483647 h 832"/>
                  <a:gd name="T96" fmla="*/ 2147483647 w 84"/>
                  <a:gd name="T97" fmla="*/ 2147483647 h 832"/>
                  <a:gd name="T98" fmla="*/ 2147483647 w 84"/>
                  <a:gd name="T99" fmla="*/ 2147483647 h 832"/>
                  <a:gd name="T100" fmla="*/ 2147483647 w 84"/>
                  <a:gd name="T101" fmla="*/ 2147483647 h 832"/>
                  <a:gd name="T102" fmla="*/ 2147483647 w 84"/>
                  <a:gd name="T103" fmla="*/ 2147483647 h 832"/>
                  <a:gd name="T104" fmla="*/ 2147483647 w 84"/>
                  <a:gd name="T105" fmla="*/ 2147483647 h 832"/>
                  <a:gd name="T106" fmla="*/ 2147483647 w 84"/>
                  <a:gd name="T107" fmla="*/ 2147483647 h 832"/>
                  <a:gd name="T108" fmla="*/ 2147483647 w 84"/>
                  <a:gd name="T109" fmla="*/ 2147483647 h 832"/>
                  <a:gd name="T110" fmla="*/ 2147483647 w 84"/>
                  <a:gd name="T111" fmla="*/ 2147483647 h 832"/>
                  <a:gd name="T112" fmla="*/ 2147483647 w 84"/>
                  <a:gd name="T113" fmla="*/ 2147483647 h 832"/>
                  <a:gd name="T114" fmla="*/ 2147483647 w 84"/>
                  <a:gd name="T115" fmla="*/ 2147483647 h 832"/>
                  <a:gd name="T116" fmla="*/ 2147483647 w 84"/>
                  <a:gd name="T117" fmla="*/ 2147483647 h 832"/>
                  <a:gd name="T118" fmla="*/ 2147483647 w 84"/>
                  <a:gd name="T119" fmla="*/ 2147483647 h 832"/>
                  <a:gd name="T120" fmla="*/ 2147483647 w 84"/>
                  <a:gd name="T121" fmla="*/ 2147483647 h 832"/>
                  <a:gd name="T122" fmla="*/ 2147483647 w 84"/>
                  <a:gd name="T123" fmla="*/ 2147483647 h 8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32"/>
                  <a:gd name="T188" fmla="*/ 84 w 84"/>
                  <a:gd name="T189" fmla="*/ 832 h 83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32">
                    <a:moveTo>
                      <a:pt x="11" y="414"/>
                    </a:moveTo>
                    <a:lnTo>
                      <a:pt x="70" y="499"/>
                    </a:lnTo>
                    <a:lnTo>
                      <a:pt x="66" y="506"/>
                    </a:lnTo>
                    <a:lnTo>
                      <a:pt x="7" y="421"/>
                    </a:lnTo>
                    <a:lnTo>
                      <a:pt x="11" y="414"/>
                    </a:lnTo>
                    <a:close/>
                    <a:moveTo>
                      <a:pt x="70" y="499"/>
                    </a:moveTo>
                    <a:lnTo>
                      <a:pt x="73" y="502"/>
                    </a:lnTo>
                    <a:lnTo>
                      <a:pt x="70" y="506"/>
                    </a:lnTo>
                    <a:lnTo>
                      <a:pt x="68" y="502"/>
                    </a:lnTo>
                    <a:lnTo>
                      <a:pt x="70" y="499"/>
                    </a:lnTo>
                    <a:close/>
                    <a:moveTo>
                      <a:pt x="70" y="506"/>
                    </a:moveTo>
                    <a:lnTo>
                      <a:pt x="10" y="588"/>
                    </a:lnTo>
                    <a:lnTo>
                      <a:pt x="6" y="581"/>
                    </a:lnTo>
                    <a:lnTo>
                      <a:pt x="66" y="498"/>
                    </a:lnTo>
                    <a:lnTo>
                      <a:pt x="70" y="506"/>
                    </a:lnTo>
                    <a:close/>
                    <a:moveTo>
                      <a:pt x="5" y="585"/>
                    </a:moveTo>
                    <a:lnTo>
                      <a:pt x="5" y="583"/>
                    </a:lnTo>
                    <a:lnTo>
                      <a:pt x="6" y="581"/>
                    </a:lnTo>
                    <a:lnTo>
                      <a:pt x="8" y="585"/>
                    </a:lnTo>
                    <a:lnTo>
                      <a:pt x="5" y="585"/>
                    </a:lnTo>
                    <a:close/>
                    <a:moveTo>
                      <a:pt x="11" y="585"/>
                    </a:moveTo>
                    <a:lnTo>
                      <a:pt x="11" y="608"/>
                    </a:lnTo>
                    <a:lnTo>
                      <a:pt x="6" y="608"/>
                    </a:lnTo>
                    <a:lnTo>
                      <a:pt x="5" y="585"/>
                    </a:lnTo>
                    <a:lnTo>
                      <a:pt x="11" y="585"/>
                    </a:lnTo>
                    <a:close/>
                    <a:moveTo>
                      <a:pt x="7" y="611"/>
                    </a:moveTo>
                    <a:lnTo>
                      <a:pt x="6" y="610"/>
                    </a:lnTo>
                    <a:lnTo>
                      <a:pt x="6" y="608"/>
                    </a:lnTo>
                    <a:lnTo>
                      <a:pt x="9" y="608"/>
                    </a:lnTo>
                    <a:lnTo>
                      <a:pt x="7" y="611"/>
                    </a:lnTo>
                    <a:close/>
                    <a:moveTo>
                      <a:pt x="11" y="604"/>
                    </a:moveTo>
                    <a:lnTo>
                      <a:pt x="73" y="700"/>
                    </a:lnTo>
                    <a:lnTo>
                      <a:pt x="69" y="706"/>
                    </a:lnTo>
                    <a:lnTo>
                      <a:pt x="7" y="611"/>
                    </a:lnTo>
                    <a:lnTo>
                      <a:pt x="11" y="604"/>
                    </a:lnTo>
                    <a:close/>
                    <a:moveTo>
                      <a:pt x="73" y="700"/>
                    </a:moveTo>
                    <a:lnTo>
                      <a:pt x="75" y="703"/>
                    </a:lnTo>
                    <a:lnTo>
                      <a:pt x="73" y="706"/>
                    </a:lnTo>
                    <a:lnTo>
                      <a:pt x="71" y="703"/>
                    </a:lnTo>
                    <a:lnTo>
                      <a:pt x="73" y="700"/>
                    </a:lnTo>
                    <a:close/>
                    <a:moveTo>
                      <a:pt x="73" y="706"/>
                    </a:moveTo>
                    <a:lnTo>
                      <a:pt x="9" y="829"/>
                    </a:lnTo>
                    <a:lnTo>
                      <a:pt x="4" y="823"/>
                    </a:lnTo>
                    <a:lnTo>
                      <a:pt x="69" y="700"/>
                    </a:lnTo>
                    <a:lnTo>
                      <a:pt x="73" y="706"/>
                    </a:lnTo>
                    <a:close/>
                    <a:moveTo>
                      <a:pt x="6" y="831"/>
                    </a:moveTo>
                    <a:lnTo>
                      <a:pt x="0" y="830"/>
                    </a:lnTo>
                    <a:lnTo>
                      <a:pt x="4" y="823"/>
                    </a:lnTo>
                    <a:lnTo>
                      <a:pt x="6" y="826"/>
                    </a:lnTo>
                    <a:lnTo>
                      <a:pt x="6" y="831"/>
                    </a:lnTo>
                    <a:close/>
                    <a:moveTo>
                      <a:pt x="7" y="822"/>
                    </a:moveTo>
                    <a:lnTo>
                      <a:pt x="17" y="823"/>
                    </a:lnTo>
                    <a:lnTo>
                      <a:pt x="16" y="832"/>
                    </a:lnTo>
                    <a:lnTo>
                      <a:pt x="6" y="831"/>
                    </a:lnTo>
                    <a:lnTo>
                      <a:pt x="7" y="822"/>
                    </a:lnTo>
                    <a:close/>
                    <a:moveTo>
                      <a:pt x="19" y="831"/>
                    </a:moveTo>
                    <a:lnTo>
                      <a:pt x="18" y="832"/>
                    </a:lnTo>
                    <a:lnTo>
                      <a:pt x="16" y="832"/>
                    </a:lnTo>
                    <a:lnTo>
                      <a:pt x="16" y="828"/>
                    </a:lnTo>
                    <a:lnTo>
                      <a:pt x="19" y="831"/>
                    </a:lnTo>
                    <a:close/>
                    <a:moveTo>
                      <a:pt x="14" y="824"/>
                    </a:moveTo>
                    <a:lnTo>
                      <a:pt x="78" y="707"/>
                    </a:lnTo>
                    <a:lnTo>
                      <a:pt x="83" y="714"/>
                    </a:lnTo>
                    <a:lnTo>
                      <a:pt x="19" y="831"/>
                    </a:lnTo>
                    <a:lnTo>
                      <a:pt x="14" y="824"/>
                    </a:lnTo>
                    <a:close/>
                    <a:moveTo>
                      <a:pt x="83" y="711"/>
                    </a:moveTo>
                    <a:lnTo>
                      <a:pt x="83" y="712"/>
                    </a:lnTo>
                    <a:lnTo>
                      <a:pt x="83" y="714"/>
                    </a:lnTo>
                    <a:lnTo>
                      <a:pt x="81" y="711"/>
                    </a:lnTo>
                    <a:lnTo>
                      <a:pt x="83" y="711"/>
                    </a:lnTo>
                    <a:close/>
                    <a:moveTo>
                      <a:pt x="78" y="711"/>
                    </a:moveTo>
                    <a:lnTo>
                      <a:pt x="78" y="690"/>
                    </a:lnTo>
                    <a:lnTo>
                      <a:pt x="83" y="690"/>
                    </a:lnTo>
                    <a:lnTo>
                      <a:pt x="83" y="711"/>
                    </a:lnTo>
                    <a:lnTo>
                      <a:pt x="78" y="711"/>
                    </a:lnTo>
                    <a:close/>
                    <a:moveTo>
                      <a:pt x="82" y="686"/>
                    </a:moveTo>
                    <a:lnTo>
                      <a:pt x="83" y="688"/>
                    </a:lnTo>
                    <a:lnTo>
                      <a:pt x="83" y="690"/>
                    </a:lnTo>
                    <a:lnTo>
                      <a:pt x="81" y="690"/>
                    </a:lnTo>
                    <a:lnTo>
                      <a:pt x="82" y="686"/>
                    </a:lnTo>
                    <a:close/>
                    <a:moveTo>
                      <a:pt x="79" y="694"/>
                    </a:moveTo>
                    <a:lnTo>
                      <a:pt x="10" y="601"/>
                    </a:lnTo>
                    <a:lnTo>
                      <a:pt x="14" y="593"/>
                    </a:lnTo>
                    <a:lnTo>
                      <a:pt x="82" y="686"/>
                    </a:lnTo>
                    <a:lnTo>
                      <a:pt x="79" y="694"/>
                    </a:lnTo>
                    <a:close/>
                    <a:moveTo>
                      <a:pt x="10" y="601"/>
                    </a:moveTo>
                    <a:lnTo>
                      <a:pt x="7" y="597"/>
                    </a:lnTo>
                    <a:lnTo>
                      <a:pt x="10" y="593"/>
                    </a:lnTo>
                    <a:lnTo>
                      <a:pt x="12" y="597"/>
                    </a:lnTo>
                    <a:lnTo>
                      <a:pt x="10" y="601"/>
                    </a:lnTo>
                    <a:close/>
                    <a:moveTo>
                      <a:pt x="10" y="593"/>
                    </a:moveTo>
                    <a:lnTo>
                      <a:pt x="79" y="505"/>
                    </a:lnTo>
                    <a:lnTo>
                      <a:pt x="83" y="512"/>
                    </a:lnTo>
                    <a:lnTo>
                      <a:pt x="14" y="601"/>
                    </a:lnTo>
                    <a:lnTo>
                      <a:pt x="10" y="593"/>
                    </a:lnTo>
                    <a:close/>
                    <a:moveTo>
                      <a:pt x="84" y="508"/>
                    </a:moveTo>
                    <a:lnTo>
                      <a:pt x="84" y="511"/>
                    </a:lnTo>
                    <a:lnTo>
                      <a:pt x="83" y="512"/>
                    </a:lnTo>
                    <a:lnTo>
                      <a:pt x="81" y="508"/>
                    </a:lnTo>
                    <a:lnTo>
                      <a:pt x="84" y="508"/>
                    </a:lnTo>
                    <a:close/>
                    <a:moveTo>
                      <a:pt x="78" y="509"/>
                    </a:moveTo>
                    <a:lnTo>
                      <a:pt x="78" y="498"/>
                    </a:lnTo>
                    <a:lnTo>
                      <a:pt x="83" y="497"/>
                    </a:lnTo>
                    <a:lnTo>
                      <a:pt x="84" y="508"/>
                    </a:lnTo>
                    <a:lnTo>
                      <a:pt x="78" y="509"/>
                    </a:lnTo>
                    <a:close/>
                    <a:moveTo>
                      <a:pt x="82" y="494"/>
                    </a:moveTo>
                    <a:lnTo>
                      <a:pt x="83" y="495"/>
                    </a:lnTo>
                    <a:lnTo>
                      <a:pt x="83" y="497"/>
                    </a:lnTo>
                    <a:lnTo>
                      <a:pt x="81" y="498"/>
                    </a:lnTo>
                    <a:lnTo>
                      <a:pt x="82" y="494"/>
                    </a:lnTo>
                    <a:close/>
                    <a:moveTo>
                      <a:pt x="79" y="501"/>
                    </a:moveTo>
                    <a:lnTo>
                      <a:pt x="16" y="418"/>
                    </a:lnTo>
                    <a:lnTo>
                      <a:pt x="19" y="410"/>
                    </a:lnTo>
                    <a:lnTo>
                      <a:pt x="82" y="494"/>
                    </a:lnTo>
                    <a:lnTo>
                      <a:pt x="79" y="501"/>
                    </a:lnTo>
                    <a:close/>
                    <a:moveTo>
                      <a:pt x="16" y="418"/>
                    </a:moveTo>
                    <a:lnTo>
                      <a:pt x="13" y="414"/>
                    </a:lnTo>
                    <a:lnTo>
                      <a:pt x="15" y="411"/>
                    </a:lnTo>
                    <a:lnTo>
                      <a:pt x="17" y="414"/>
                    </a:lnTo>
                    <a:lnTo>
                      <a:pt x="16" y="418"/>
                    </a:lnTo>
                    <a:close/>
                    <a:moveTo>
                      <a:pt x="15" y="411"/>
                    </a:moveTo>
                    <a:lnTo>
                      <a:pt x="78" y="294"/>
                    </a:lnTo>
                    <a:lnTo>
                      <a:pt x="83" y="300"/>
                    </a:lnTo>
                    <a:lnTo>
                      <a:pt x="20" y="417"/>
                    </a:lnTo>
                    <a:lnTo>
                      <a:pt x="15" y="411"/>
                    </a:lnTo>
                    <a:close/>
                    <a:moveTo>
                      <a:pt x="83" y="297"/>
                    </a:moveTo>
                    <a:lnTo>
                      <a:pt x="83" y="299"/>
                    </a:lnTo>
                    <a:lnTo>
                      <a:pt x="83" y="300"/>
                    </a:lnTo>
                    <a:lnTo>
                      <a:pt x="81" y="297"/>
                    </a:lnTo>
                    <a:lnTo>
                      <a:pt x="83" y="297"/>
                    </a:lnTo>
                    <a:close/>
                    <a:moveTo>
                      <a:pt x="78" y="297"/>
                    </a:moveTo>
                    <a:lnTo>
                      <a:pt x="78" y="277"/>
                    </a:lnTo>
                    <a:lnTo>
                      <a:pt x="83" y="277"/>
                    </a:lnTo>
                    <a:lnTo>
                      <a:pt x="83" y="297"/>
                    </a:lnTo>
                    <a:lnTo>
                      <a:pt x="78" y="297"/>
                    </a:lnTo>
                    <a:close/>
                    <a:moveTo>
                      <a:pt x="82" y="273"/>
                    </a:moveTo>
                    <a:lnTo>
                      <a:pt x="83" y="274"/>
                    </a:lnTo>
                    <a:lnTo>
                      <a:pt x="83" y="277"/>
                    </a:lnTo>
                    <a:lnTo>
                      <a:pt x="81" y="277"/>
                    </a:lnTo>
                    <a:lnTo>
                      <a:pt x="82" y="273"/>
                    </a:lnTo>
                    <a:close/>
                    <a:moveTo>
                      <a:pt x="79" y="280"/>
                    </a:moveTo>
                    <a:lnTo>
                      <a:pt x="10" y="187"/>
                    </a:lnTo>
                    <a:lnTo>
                      <a:pt x="14" y="180"/>
                    </a:lnTo>
                    <a:lnTo>
                      <a:pt x="82" y="273"/>
                    </a:lnTo>
                    <a:lnTo>
                      <a:pt x="79" y="280"/>
                    </a:lnTo>
                    <a:close/>
                    <a:moveTo>
                      <a:pt x="10" y="187"/>
                    </a:moveTo>
                    <a:lnTo>
                      <a:pt x="7" y="184"/>
                    </a:lnTo>
                    <a:lnTo>
                      <a:pt x="10" y="180"/>
                    </a:lnTo>
                    <a:lnTo>
                      <a:pt x="12" y="184"/>
                    </a:lnTo>
                    <a:lnTo>
                      <a:pt x="10" y="187"/>
                    </a:lnTo>
                    <a:close/>
                    <a:moveTo>
                      <a:pt x="10" y="180"/>
                    </a:moveTo>
                    <a:lnTo>
                      <a:pt x="79" y="91"/>
                    </a:lnTo>
                    <a:lnTo>
                      <a:pt x="83" y="99"/>
                    </a:lnTo>
                    <a:lnTo>
                      <a:pt x="14" y="187"/>
                    </a:lnTo>
                    <a:lnTo>
                      <a:pt x="10" y="180"/>
                    </a:lnTo>
                    <a:close/>
                    <a:moveTo>
                      <a:pt x="84" y="95"/>
                    </a:moveTo>
                    <a:lnTo>
                      <a:pt x="84" y="97"/>
                    </a:lnTo>
                    <a:lnTo>
                      <a:pt x="83" y="99"/>
                    </a:lnTo>
                    <a:lnTo>
                      <a:pt x="81" y="95"/>
                    </a:lnTo>
                    <a:lnTo>
                      <a:pt x="84" y="95"/>
                    </a:lnTo>
                    <a:close/>
                    <a:moveTo>
                      <a:pt x="78" y="95"/>
                    </a:moveTo>
                    <a:lnTo>
                      <a:pt x="78" y="85"/>
                    </a:lnTo>
                    <a:lnTo>
                      <a:pt x="83" y="84"/>
                    </a:lnTo>
                    <a:lnTo>
                      <a:pt x="84" y="95"/>
                    </a:lnTo>
                    <a:lnTo>
                      <a:pt x="78" y="95"/>
                    </a:lnTo>
                    <a:close/>
                    <a:moveTo>
                      <a:pt x="83" y="81"/>
                    </a:moveTo>
                    <a:lnTo>
                      <a:pt x="83" y="82"/>
                    </a:lnTo>
                    <a:lnTo>
                      <a:pt x="83" y="84"/>
                    </a:lnTo>
                    <a:lnTo>
                      <a:pt x="81" y="84"/>
                    </a:lnTo>
                    <a:lnTo>
                      <a:pt x="83" y="81"/>
                    </a:lnTo>
                    <a:close/>
                    <a:moveTo>
                      <a:pt x="79" y="88"/>
                    </a:moveTo>
                    <a:lnTo>
                      <a:pt x="22" y="8"/>
                    </a:lnTo>
                    <a:lnTo>
                      <a:pt x="26" y="1"/>
                    </a:lnTo>
                    <a:lnTo>
                      <a:pt x="83" y="81"/>
                    </a:lnTo>
                    <a:lnTo>
                      <a:pt x="79" y="88"/>
                    </a:lnTo>
                    <a:close/>
                    <a:moveTo>
                      <a:pt x="24" y="0"/>
                    </a:moveTo>
                    <a:lnTo>
                      <a:pt x="25" y="0"/>
                    </a:lnTo>
                    <a:lnTo>
                      <a:pt x="26" y="1"/>
                    </a:lnTo>
                    <a:lnTo>
                      <a:pt x="24" y="5"/>
                    </a:lnTo>
                    <a:lnTo>
                      <a:pt x="24" y="0"/>
                    </a:lnTo>
                    <a:close/>
                    <a:moveTo>
                      <a:pt x="24" y="9"/>
                    </a:moveTo>
                    <a:lnTo>
                      <a:pt x="9" y="10"/>
                    </a:lnTo>
                    <a:lnTo>
                      <a:pt x="8" y="1"/>
                    </a:lnTo>
                    <a:lnTo>
                      <a:pt x="24" y="0"/>
                    </a:lnTo>
                    <a:lnTo>
                      <a:pt x="24" y="9"/>
                    </a:lnTo>
                    <a:close/>
                    <a:moveTo>
                      <a:pt x="7" y="9"/>
                    </a:moveTo>
                    <a:lnTo>
                      <a:pt x="1" y="1"/>
                    </a:lnTo>
                    <a:lnTo>
                      <a:pt x="8" y="1"/>
                    </a:lnTo>
                    <a:lnTo>
                      <a:pt x="9" y="5"/>
                    </a:lnTo>
                    <a:lnTo>
                      <a:pt x="7" y="9"/>
                    </a:lnTo>
                    <a:close/>
                    <a:moveTo>
                      <a:pt x="10" y="2"/>
                    </a:moveTo>
                    <a:lnTo>
                      <a:pt x="70" y="85"/>
                    </a:lnTo>
                    <a:lnTo>
                      <a:pt x="66" y="92"/>
                    </a:lnTo>
                    <a:lnTo>
                      <a:pt x="7" y="9"/>
                    </a:lnTo>
                    <a:lnTo>
                      <a:pt x="10" y="2"/>
                    </a:lnTo>
                    <a:close/>
                    <a:moveTo>
                      <a:pt x="70" y="85"/>
                    </a:moveTo>
                    <a:lnTo>
                      <a:pt x="73" y="89"/>
                    </a:lnTo>
                    <a:lnTo>
                      <a:pt x="70" y="92"/>
                    </a:lnTo>
                    <a:lnTo>
                      <a:pt x="68" y="89"/>
                    </a:lnTo>
                    <a:lnTo>
                      <a:pt x="70" y="85"/>
                    </a:lnTo>
                    <a:close/>
                    <a:moveTo>
                      <a:pt x="70" y="92"/>
                    </a:moveTo>
                    <a:lnTo>
                      <a:pt x="10" y="175"/>
                    </a:lnTo>
                    <a:lnTo>
                      <a:pt x="6" y="168"/>
                    </a:lnTo>
                    <a:lnTo>
                      <a:pt x="66" y="85"/>
                    </a:lnTo>
                    <a:lnTo>
                      <a:pt x="70" y="92"/>
                    </a:lnTo>
                    <a:close/>
                    <a:moveTo>
                      <a:pt x="5" y="171"/>
                    </a:moveTo>
                    <a:lnTo>
                      <a:pt x="5" y="169"/>
                    </a:lnTo>
                    <a:lnTo>
                      <a:pt x="6" y="168"/>
                    </a:lnTo>
                    <a:lnTo>
                      <a:pt x="8" y="171"/>
                    </a:lnTo>
                    <a:lnTo>
                      <a:pt x="5" y="171"/>
                    </a:lnTo>
                    <a:close/>
                    <a:moveTo>
                      <a:pt x="11" y="171"/>
                    </a:moveTo>
                    <a:lnTo>
                      <a:pt x="11" y="194"/>
                    </a:lnTo>
                    <a:lnTo>
                      <a:pt x="6" y="195"/>
                    </a:lnTo>
                    <a:lnTo>
                      <a:pt x="5" y="171"/>
                    </a:lnTo>
                    <a:lnTo>
                      <a:pt x="11" y="171"/>
                    </a:lnTo>
                    <a:close/>
                    <a:moveTo>
                      <a:pt x="7" y="198"/>
                    </a:moveTo>
                    <a:lnTo>
                      <a:pt x="6" y="197"/>
                    </a:lnTo>
                    <a:lnTo>
                      <a:pt x="6" y="195"/>
                    </a:lnTo>
                    <a:lnTo>
                      <a:pt x="9" y="195"/>
                    </a:lnTo>
                    <a:lnTo>
                      <a:pt x="7" y="198"/>
                    </a:lnTo>
                    <a:close/>
                    <a:moveTo>
                      <a:pt x="11" y="191"/>
                    </a:moveTo>
                    <a:lnTo>
                      <a:pt x="73" y="286"/>
                    </a:lnTo>
                    <a:lnTo>
                      <a:pt x="69" y="293"/>
                    </a:lnTo>
                    <a:lnTo>
                      <a:pt x="7" y="198"/>
                    </a:lnTo>
                    <a:lnTo>
                      <a:pt x="11" y="191"/>
                    </a:lnTo>
                    <a:close/>
                    <a:moveTo>
                      <a:pt x="73" y="286"/>
                    </a:moveTo>
                    <a:lnTo>
                      <a:pt x="75" y="289"/>
                    </a:lnTo>
                    <a:lnTo>
                      <a:pt x="73" y="293"/>
                    </a:lnTo>
                    <a:lnTo>
                      <a:pt x="71" y="290"/>
                    </a:lnTo>
                    <a:lnTo>
                      <a:pt x="73" y="286"/>
                    </a:lnTo>
                    <a:close/>
                    <a:moveTo>
                      <a:pt x="73" y="293"/>
                    </a:moveTo>
                    <a:lnTo>
                      <a:pt x="11" y="405"/>
                    </a:lnTo>
                    <a:lnTo>
                      <a:pt x="7" y="399"/>
                    </a:lnTo>
                    <a:lnTo>
                      <a:pt x="69" y="287"/>
                    </a:lnTo>
                    <a:lnTo>
                      <a:pt x="73" y="293"/>
                    </a:lnTo>
                    <a:close/>
                    <a:moveTo>
                      <a:pt x="6" y="402"/>
                    </a:moveTo>
                    <a:lnTo>
                      <a:pt x="6" y="400"/>
                    </a:lnTo>
                    <a:lnTo>
                      <a:pt x="7" y="399"/>
                    </a:lnTo>
                    <a:lnTo>
                      <a:pt x="9" y="402"/>
                    </a:lnTo>
                    <a:lnTo>
                      <a:pt x="6" y="402"/>
                    </a:lnTo>
                    <a:close/>
                    <a:moveTo>
                      <a:pt x="12" y="402"/>
                    </a:moveTo>
                    <a:lnTo>
                      <a:pt x="12" y="418"/>
                    </a:lnTo>
                    <a:lnTo>
                      <a:pt x="6" y="418"/>
                    </a:lnTo>
                    <a:lnTo>
                      <a:pt x="6" y="402"/>
                    </a:lnTo>
                    <a:lnTo>
                      <a:pt x="12" y="402"/>
                    </a:lnTo>
                    <a:close/>
                    <a:moveTo>
                      <a:pt x="7" y="421"/>
                    </a:moveTo>
                    <a:lnTo>
                      <a:pt x="6" y="420"/>
                    </a:lnTo>
                    <a:lnTo>
                      <a:pt x="6" y="418"/>
                    </a:lnTo>
                    <a:lnTo>
                      <a:pt x="9" y="418"/>
                    </a:lnTo>
                    <a:lnTo>
                      <a:pt x="7" y="421"/>
                    </a:lnTo>
                    <a:close/>
                  </a:path>
                </a:pathLst>
              </a:custGeom>
              <a:solidFill>
                <a:srgbClr val="003D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7" name="Freeform 67">
                <a:extLst>
                  <a:ext uri="{FF2B5EF4-FFF2-40B4-BE49-F238E27FC236}">
                    <a16:creationId xmlns:a16="http://schemas.microsoft.com/office/drawing/2014/main" id="{1D9576B9-6B50-4AA2-A6E1-6E95874BBF50}"/>
                  </a:ext>
                </a:extLst>
              </p:cNvPr>
              <p:cNvSpPr>
                <a:spLocks/>
              </p:cNvSpPr>
              <p:nvPr/>
            </p:nvSpPr>
            <p:spPr bwMode="auto">
              <a:xfrm>
                <a:off x="1361" y="2169"/>
                <a:ext cx="220" cy="2122"/>
              </a:xfrm>
              <a:custGeom>
                <a:avLst/>
                <a:gdLst>
                  <a:gd name="T0" fmla="*/ 2147483647 w 72"/>
                  <a:gd name="T1" fmla="*/ 2147483647 h 824"/>
                  <a:gd name="T2" fmla="*/ 2147483647 w 72"/>
                  <a:gd name="T3" fmla="*/ 2147483647 h 824"/>
                  <a:gd name="T4" fmla="*/ 2147483647 w 72"/>
                  <a:gd name="T5" fmla="*/ 2147483647 h 824"/>
                  <a:gd name="T6" fmla="*/ 2147483647 w 72"/>
                  <a:gd name="T7" fmla="*/ 2147483647 h 824"/>
                  <a:gd name="T8" fmla="*/ 2147483647 w 72"/>
                  <a:gd name="T9" fmla="*/ 2147483647 h 824"/>
                  <a:gd name="T10" fmla="*/ 2147483647 w 72"/>
                  <a:gd name="T11" fmla="*/ 2147483647 h 824"/>
                  <a:gd name="T12" fmla="*/ 2147483647 w 72"/>
                  <a:gd name="T13" fmla="*/ 2147483647 h 824"/>
                  <a:gd name="T14" fmla="*/ 2147483647 w 72"/>
                  <a:gd name="T15" fmla="*/ 2147483647 h 824"/>
                  <a:gd name="T16" fmla="*/ 0 w 72"/>
                  <a:gd name="T17" fmla="*/ 2147483647 h 824"/>
                  <a:gd name="T18" fmla="*/ 0 w 72"/>
                  <a:gd name="T19" fmla="*/ 2147483647 h 824"/>
                  <a:gd name="T20" fmla="*/ 2147483647 w 72"/>
                  <a:gd name="T21" fmla="*/ 2147483647 h 824"/>
                  <a:gd name="T22" fmla="*/ 0 w 72"/>
                  <a:gd name="T23" fmla="*/ 2147483647 h 824"/>
                  <a:gd name="T24" fmla="*/ 0 w 72"/>
                  <a:gd name="T25" fmla="*/ 2147483647 h 824"/>
                  <a:gd name="T26" fmla="*/ 2147483647 w 72"/>
                  <a:gd name="T27" fmla="*/ 2147483647 h 824"/>
                  <a:gd name="T28" fmla="*/ 0 w 72"/>
                  <a:gd name="T29" fmla="*/ 2147483647 h 824"/>
                  <a:gd name="T30" fmla="*/ 0 w 72"/>
                  <a:gd name="T31" fmla="*/ 2147483647 h 824"/>
                  <a:gd name="T32" fmla="*/ 2147483647 w 72"/>
                  <a:gd name="T33" fmla="*/ 2147483647 h 824"/>
                  <a:gd name="T34" fmla="*/ 0 w 72"/>
                  <a:gd name="T35" fmla="*/ 2147483647 h 824"/>
                  <a:gd name="T36" fmla="*/ 0 w 72"/>
                  <a:gd name="T37" fmla="*/ 2147483647 h 824"/>
                  <a:gd name="T38" fmla="*/ 2147483647 w 72"/>
                  <a:gd name="T39" fmla="*/ 2147483647 h 824"/>
                  <a:gd name="T40" fmla="*/ 2147483647 w 72"/>
                  <a:gd name="T41" fmla="*/ 0 h 824"/>
                  <a:gd name="T42" fmla="*/ 2147483647 w 72"/>
                  <a:gd name="T43" fmla="*/ 2147483647 h 824"/>
                  <a:gd name="T44" fmla="*/ 2147483647 w 72"/>
                  <a:gd name="T45" fmla="*/ 2147483647 h 824"/>
                  <a:gd name="T46" fmla="*/ 2147483647 w 72"/>
                  <a:gd name="T47" fmla="*/ 2147483647 h 824"/>
                  <a:gd name="T48" fmla="*/ 2147483647 w 72"/>
                  <a:gd name="T49" fmla="*/ 2147483647 h 824"/>
                  <a:gd name="T50" fmla="*/ 2147483647 w 72"/>
                  <a:gd name="T51" fmla="*/ 2147483647 h 8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2"/>
                  <a:gd name="T79" fmla="*/ 0 h 824"/>
                  <a:gd name="T80" fmla="*/ 72 w 72"/>
                  <a:gd name="T81" fmla="*/ 824 h 82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2" h="824">
                    <a:moveTo>
                      <a:pt x="71" y="404"/>
                    </a:moveTo>
                    <a:lnTo>
                      <a:pt x="72" y="417"/>
                    </a:lnTo>
                    <a:lnTo>
                      <a:pt x="5" y="507"/>
                    </a:lnTo>
                    <a:lnTo>
                      <a:pt x="72" y="583"/>
                    </a:lnTo>
                    <a:lnTo>
                      <a:pt x="72" y="606"/>
                    </a:lnTo>
                    <a:lnTo>
                      <a:pt x="7" y="701"/>
                    </a:lnTo>
                    <a:lnTo>
                      <a:pt x="71" y="824"/>
                    </a:lnTo>
                    <a:lnTo>
                      <a:pt x="61" y="824"/>
                    </a:lnTo>
                    <a:lnTo>
                      <a:pt x="0" y="712"/>
                    </a:lnTo>
                    <a:lnTo>
                      <a:pt x="0" y="687"/>
                    </a:lnTo>
                    <a:lnTo>
                      <a:pt x="64" y="597"/>
                    </a:lnTo>
                    <a:lnTo>
                      <a:pt x="0" y="517"/>
                    </a:lnTo>
                    <a:lnTo>
                      <a:pt x="0" y="500"/>
                    </a:lnTo>
                    <a:lnTo>
                      <a:pt x="61" y="411"/>
                    </a:lnTo>
                    <a:lnTo>
                      <a:pt x="0" y="299"/>
                    </a:lnTo>
                    <a:lnTo>
                      <a:pt x="0" y="273"/>
                    </a:lnTo>
                    <a:lnTo>
                      <a:pt x="64" y="183"/>
                    </a:lnTo>
                    <a:lnTo>
                      <a:pt x="0" y="104"/>
                    </a:lnTo>
                    <a:lnTo>
                      <a:pt x="0" y="86"/>
                    </a:lnTo>
                    <a:lnTo>
                      <a:pt x="54" y="1"/>
                    </a:lnTo>
                    <a:lnTo>
                      <a:pt x="72" y="0"/>
                    </a:lnTo>
                    <a:lnTo>
                      <a:pt x="5" y="94"/>
                    </a:lnTo>
                    <a:lnTo>
                      <a:pt x="72" y="170"/>
                    </a:lnTo>
                    <a:lnTo>
                      <a:pt x="72" y="193"/>
                    </a:lnTo>
                    <a:lnTo>
                      <a:pt x="7" y="288"/>
                    </a:lnTo>
                    <a:lnTo>
                      <a:pt x="71" y="404"/>
                    </a:lnTo>
                    <a:close/>
                  </a:path>
                </a:pathLst>
              </a:custGeom>
              <a:solidFill>
                <a:srgbClr val="EA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8" name="Freeform 68">
                <a:extLst>
                  <a:ext uri="{FF2B5EF4-FFF2-40B4-BE49-F238E27FC236}">
                    <a16:creationId xmlns:a16="http://schemas.microsoft.com/office/drawing/2014/main" id="{C4327771-19C0-41CF-A220-A0EE83699535}"/>
                  </a:ext>
                </a:extLst>
              </p:cNvPr>
              <p:cNvSpPr>
                <a:spLocks noEditPoints="1"/>
              </p:cNvSpPr>
              <p:nvPr/>
            </p:nvSpPr>
            <p:spPr bwMode="auto">
              <a:xfrm>
                <a:off x="1352" y="2157"/>
                <a:ext cx="253" cy="2147"/>
              </a:xfrm>
              <a:custGeom>
                <a:avLst/>
                <a:gdLst>
                  <a:gd name="T0" fmla="*/ 2147483647 w 83"/>
                  <a:gd name="T1" fmla="*/ 2147483647 h 834"/>
                  <a:gd name="T2" fmla="*/ 2147483647 w 83"/>
                  <a:gd name="T3" fmla="*/ 2147483647 h 834"/>
                  <a:gd name="T4" fmla="*/ 2147483647 w 83"/>
                  <a:gd name="T5" fmla="*/ 2147483647 h 834"/>
                  <a:gd name="T6" fmla="*/ 2147483647 w 83"/>
                  <a:gd name="T7" fmla="*/ 2147483647 h 834"/>
                  <a:gd name="T8" fmla="*/ 2147483647 w 83"/>
                  <a:gd name="T9" fmla="*/ 2147483647 h 834"/>
                  <a:gd name="T10" fmla="*/ 2147483647 w 83"/>
                  <a:gd name="T11" fmla="*/ 2147483647 h 834"/>
                  <a:gd name="T12" fmla="*/ 2147483647 w 83"/>
                  <a:gd name="T13" fmla="*/ 2147483647 h 834"/>
                  <a:gd name="T14" fmla="*/ 2147483647 w 83"/>
                  <a:gd name="T15" fmla="*/ 2147483647 h 834"/>
                  <a:gd name="T16" fmla="*/ 2147483647 w 83"/>
                  <a:gd name="T17" fmla="*/ 2147483647 h 834"/>
                  <a:gd name="T18" fmla="*/ 2147483647 w 83"/>
                  <a:gd name="T19" fmla="*/ 2147483647 h 834"/>
                  <a:gd name="T20" fmla="*/ 2147483647 w 83"/>
                  <a:gd name="T21" fmla="*/ 2147483647 h 834"/>
                  <a:gd name="T22" fmla="*/ 2147483647 w 83"/>
                  <a:gd name="T23" fmla="*/ 2147483647 h 834"/>
                  <a:gd name="T24" fmla="*/ 2147483647 w 83"/>
                  <a:gd name="T25" fmla="*/ 2147483647 h 834"/>
                  <a:gd name="T26" fmla="*/ 2147483647 w 83"/>
                  <a:gd name="T27" fmla="*/ 2147483647 h 834"/>
                  <a:gd name="T28" fmla="*/ 2147483647 w 83"/>
                  <a:gd name="T29" fmla="*/ 2147483647 h 834"/>
                  <a:gd name="T30" fmla="*/ 2147483647 w 83"/>
                  <a:gd name="T31" fmla="*/ 2147483647 h 834"/>
                  <a:gd name="T32" fmla="*/ 2147483647 w 83"/>
                  <a:gd name="T33" fmla="*/ 2147483647 h 834"/>
                  <a:gd name="T34" fmla="*/ 0 w 83"/>
                  <a:gd name="T35" fmla="*/ 2147483647 h 834"/>
                  <a:gd name="T36" fmla="*/ 0 w 83"/>
                  <a:gd name="T37" fmla="*/ 2147483647 h 834"/>
                  <a:gd name="T38" fmla="*/ 0 w 83"/>
                  <a:gd name="T39" fmla="*/ 2147483647 h 834"/>
                  <a:gd name="T40" fmla="*/ 2147483647 w 83"/>
                  <a:gd name="T41" fmla="*/ 2147483647 h 834"/>
                  <a:gd name="T42" fmla="*/ 2147483647 w 83"/>
                  <a:gd name="T43" fmla="*/ 2147483647 h 834"/>
                  <a:gd name="T44" fmla="*/ 2147483647 w 83"/>
                  <a:gd name="T45" fmla="*/ 2147483647 h 834"/>
                  <a:gd name="T46" fmla="*/ 2147483647 w 83"/>
                  <a:gd name="T47" fmla="*/ 2147483647 h 834"/>
                  <a:gd name="T48" fmla="*/ 2147483647 w 83"/>
                  <a:gd name="T49" fmla="*/ 2147483647 h 834"/>
                  <a:gd name="T50" fmla="*/ 2147483647 w 83"/>
                  <a:gd name="T51" fmla="*/ 2147483647 h 834"/>
                  <a:gd name="T52" fmla="*/ 0 w 83"/>
                  <a:gd name="T53" fmla="*/ 2147483647 h 834"/>
                  <a:gd name="T54" fmla="*/ 0 w 83"/>
                  <a:gd name="T55" fmla="*/ 2147483647 h 834"/>
                  <a:gd name="T56" fmla="*/ 0 w 83"/>
                  <a:gd name="T57" fmla="*/ 2147483647 h 834"/>
                  <a:gd name="T58" fmla="*/ 0 w 83"/>
                  <a:gd name="T59" fmla="*/ 2147483647 h 834"/>
                  <a:gd name="T60" fmla="*/ 2147483647 w 83"/>
                  <a:gd name="T61" fmla="*/ 2147483647 h 834"/>
                  <a:gd name="T62" fmla="*/ 2147483647 w 83"/>
                  <a:gd name="T63" fmla="*/ 2147483647 h 834"/>
                  <a:gd name="T64" fmla="*/ 0 w 83"/>
                  <a:gd name="T65" fmla="*/ 2147483647 h 834"/>
                  <a:gd name="T66" fmla="*/ 0 w 83"/>
                  <a:gd name="T67" fmla="*/ 2147483647 h 834"/>
                  <a:gd name="T68" fmla="*/ 0 w 83"/>
                  <a:gd name="T69" fmla="*/ 2147483647 h 834"/>
                  <a:gd name="T70" fmla="*/ 2147483647 w 83"/>
                  <a:gd name="T71" fmla="*/ 2147483647 h 834"/>
                  <a:gd name="T72" fmla="*/ 2147483647 w 83"/>
                  <a:gd name="T73" fmla="*/ 2147483647 h 834"/>
                  <a:gd name="T74" fmla="*/ 2147483647 w 83"/>
                  <a:gd name="T75" fmla="*/ 2147483647 h 834"/>
                  <a:gd name="T76" fmla="*/ 2147483647 w 83"/>
                  <a:gd name="T77" fmla="*/ 2147483647 h 834"/>
                  <a:gd name="T78" fmla="*/ 2147483647 w 83"/>
                  <a:gd name="T79" fmla="*/ 2147483647 h 834"/>
                  <a:gd name="T80" fmla="*/ 2147483647 w 83"/>
                  <a:gd name="T81" fmla="*/ 2147483647 h 834"/>
                  <a:gd name="T82" fmla="*/ 0 w 83"/>
                  <a:gd name="T83" fmla="*/ 2147483647 h 834"/>
                  <a:gd name="T84" fmla="*/ 0 w 83"/>
                  <a:gd name="T85" fmla="*/ 2147483647 h 834"/>
                  <a:gd name="T86" fmla="*/ 0 w 83"/>
                  <a:gd name="T87" fmla="*/ 2147483647 h 834"/>
                  <a:gd name="T88" fmla="*/ 0 w 83"/>
                  <a:gd name="T89" fmla="*/ 2147483647 h 834"/>
                  <a:gd name="T90" fmla="*/ 2147483647 w 83"/>
                  <a:gd name="T91" fmla="*/ 2147483647 h 834"/>
                  <a:gd name="T92" fmla="*/ 2147483647 w 83"/>
                  <a:gd name="T93" fmla="*/ 2147483647 h 834"/>
                  <a:gd name="T94" fmla="*/ 2147483647 w 83"/>
                  <a:gd name="T95" fmla="*/ 0 h 834"/>
                  <a:gd name="T96" fmla="*/ 2147483647 w 83"/>
                  <a:gd name="T97" fmla="*/ 0 h 834"/>
                  <a:gd name="T98" fmla="*/ 2147483647 w 83"/>
                  <a:gd name="T99" fmla="*/ 0 h 834"/>
                  <a:gd name="T100" fmla="*/ 2147483647 w 83"/>
                  <a:gd name="T101" fmla="*/ 2147483647 h 834"/>
                  <a:gd name="T102" fmla="*/ 2147483647 w 83"/>
                  <a:gd name="T103" fmla="*/ 2147483647 h 834"/>
                  <a:gd name="T104" fmla="*/ 2147483647 w 83"/>
                  <a:gd name="T105" fmla="*/ 2147483647 h 834"/>
                  <a:gd name="T106" fmla="*/ 2147483647 w 83"/>
                  <a:gd name="T107" fmla="*/ 2147483647 h 834"/>
                  <a:gd name="T108" fmla="*/ 2147483647 w 83"/>
                  <a:gd name="T109" fmla="*/ 2147483647 h 834"/>
                  <a:gd name="T110" fmla="*/ 2147483647 w 83"/>
                  <a:gd name="T111" fmla="*/ 2147483647 h 834"/>
                  <a:gd name="T112" fmla="*/ 2147483647 w 83"/>
                  <a:gd name="T113" fmla="*/ 2147483647 h 834"/>
                  <a:gd name="T114" fmla="*/ 2147483647 w 83"/>
                  <a:gd name="T115" fmla="*/ 2147483647 h 834"/>
                  <a:gd name="T116" fmla="*/ 2147483647 w 83"/>
                  <a:gd name="T117" fmla="*/ 2147483647 h 834"/>
                  <a:gd name="T118" fmla="*/ 2147483647 w 83"/>
                  <a:gd name="T119" fmla="*/ 2147483647 h 834"/>
                  <a:gd name="T120" fmla="*/ 2147483647 w 83"/>
                  <a:gd name="T121" fmla="*/ 2147483647 h 834"/>
                  <a:gd name="T122" fmla="*/ 2147483647 w 83"/>
                  <a:gd name="T123" fmla="*/ 2147483647 h 8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3"/>
                  <a:gd name="T187" fmla="*/ 0 h 834"/>
                  <a:gd name="T188" fmla="*/ 83 w 83"/>
                  <a:gd name="T189" fmla="*/ 834 h 83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3" h="834">
                    <a:moveTo>
                      <a:pt x="77" y="408"/>
                    </a:moveTo>
                    <a:lnTo>
                      <a:pt x="78" y="421"/>
                    </a:lnTo>
                    <a:lnTo>
                      <a:pt x="72" y="422"/>
                    </a:lnTo>
                    <a:lnTo>
                      <a:pt x="71" y="409"/>
                    </a:lnTo>
                    <a:lnTo>
                      <a:pt x="77" y="408"/>
                    </a:lnTo>
                    <a:close/>
                    <a:moveTo>
                      <a:pt x="78" y="421"/>
                    </a:moveTo>
                    <a:lnTo>
                      <a:pt x="78" y="424"/>
                    </a:lnTo>
                    <a:lnTo>
                      <a:pt x="77" y="425"/>
                    </a:lnTo>
                    <a:lnTo>
                      <a:pt x="75" y="422"/>
                    </a:lnTo>
                    <a:lnTo>
                      <a:pt x="78" y="421"/>
                    </a:lnTo>
                    <a:close/>
                    <a:moveTo>
                      <a:pt x="77" y="425"/>
                    </a:moveTo>
                    <a:lnTo>
                      <a:pt x="10" y="516"/>
                    </a:lnTo>
                    <a:lnTo>
                      <a:pt x="7" y="509"/>
                    </a:lnTo>
                    <a:lnTo>
                      <a:pt x="73" y="418"/>
                    </a:lnTo>
                    <a:lnTo>
                      <a:pt x="77" y="425"/>
                    </a:lnTo>
                    <a:close/>
                    <a:moveTo>
                      <a:pt x="7" y="516"/>
                    </a:moveTo>
                    <a:lnTo>
                      <a:pt x="4" y="513"/>
                    </a:lnTo>
                    <a:lnTo>
                      <a:pt x="7" y="509"/>
                    </a:lnTo>
                    <a:lnTo>
                      <a:pt x="8" y="512"/>
                    </a:lnTo>
                    <a:lnTo>
                      <a:pt x="7" y="516"/>
                    </a:lnTo>
                    <a:close/>
                    <a:moveTo>
                      <a:pt x="10" y="508"/>
                    </a:moveTo>
                    <a:lnTo>
                      <a:pt x="77" y="584"/>
                    </a:lnTo>
                    <a:lnTo>
                      <a:pt x="73" y="592"/>
                    </a:lnTo>
                    <a:lnTo>
                      <a:pt x="7" y="516"/>
                    </a:lnTo>
                    <a:lnTo>
                      <a:pt x="10" y="508"/>
                    </a:lnTo>
                    <a:close/>
                    <a:moveTo>
                      <a:pt x="77" y="584"/>
                    </a:moveTo>
                    <a:lnTo>
                      <a:pt x="78" y="585"/>
                    </a:lnTo>
                    <a:lnTo>
                      <a:pt x="78" y="588"/>
                    </a:lnTo>
                    <a:lnTo>
                      <a:pt x="75" y="588"/>
                    </a:lnTo>
                    <a:lnTo>
                      <a:pt x="77" y="584"/>
                    </a:lnTo>
                    <a:close/>
                    <a:moveTo>
                      <a:pt x="78" y="588"/>
                    </a:moveTo>
                    <a:lnTo>
                      <a:pt x="78" y="611"/>
                    </a:lnTo>
                    <a:lnTo>
                      <a:pt x="72" y="611"/>
                    </a:lnTo>
                    <a:lnTo>
                      <a:pt x="72" y="588"/>
                    </a:lnTo>
                    <a:lnTo>
                      <a:pt x="78" y="588"/>
                    </a:lnTo>
                    <a:close/>
                    <a:moveTo>
                      <a:pt x="78" y="611"/>
                    </a:moveTo>
                    <a:lnTo>
                      <a:pt x="78" y="613"/>
                    </a:lnTo>
                    <a:lnTo>
                      <a:pt x="77" y="615"/>
                    </a:lnTo>
                    <a:lnTo>
                      <a:pt x="75" y="611"/>
                    </a:lnTo>
                    <a:lnTo>
                      <a:pt x="78" y="611"/>
                    </a:lnTo>
                    <a:close/>
                    <a:moveTo>
                      <a:pt x="77" y="615"/>
                    </a:moveTo>
                    <a:lnTo>
                      <a:pt x="12" y="710"/>
                    </a:lnTo>
                    <a:lnTo>
                      <a:pt x="8" y="703"/>
                    </a:lnTo>
                    <a:lnTo>
                      <a:pt x="73" y="607"/>
                    </a:lnTo>
                    <a:lnTo>
                      <a:pt x="77" y="615"/>
                    </a:lnTo>
                    <a:close/>
                    <a:moveTo>
                      <a:pt x="8" y="710"/>
                    </a:moveTo>
                    <a:lnTo>
                      <a:pt x="6" y="706"/>
                    </a:lnTo>
                    <a:lnTo>
                      <a:pt x="8" y="703"/>
                    </a:lnTo>
                    <a:lnTo>
                      <a:pt x="10" y="706"/>
                    </a:lnTo>
                    <a:lnTo>
                      <a:pt x="8" y="710"/>
                    </a:lnTo>
                    <a:close/>
                    <a:moveTo>
                      <a:pt x="12" y="703"/>
                    </a:moveTo>
                    <a:lnTo>
                      <a:pt x="76" y="826"/>
                    </a:lnTo>
                    <a:lnTo>
                      <a:pt x="71" y="832"/>
                    </a:lnTo>
                    <a:lnTo>
                      <a:pt x="8" y="710"/>
                    </a:lnTo>
                    <a:lnTo>
                      <a:pt x="12" y="703"/>
                    </a:lnTo>
                    <a:close/>
                    <a:moveTo>
                      <a:pt x="76" y="826"/>
                    </a:moveTo>
                    <a:lnTo>
                      <a:pt x="80" y="834"/>
                    </a:lnTo>
                    <a:lnTo>
                      <a:pt x="73" y="834"/>
                    </a:lnTo>
                    <a:lnTo>
                      <a:pt x="74" y="829"/>
                    </a:lnTo>
                    <a:lnTo>
                      <a:pt x="76" y="826"/>
                    </a:lnTo>
                    <a:close/>
                    <a:moveTo>
                      <a:pt x="73" y="834"/>
                    </a:moveTo>
                    <a:lnTo>
                      <a:pt x="64" y="833"/>
                    </a:lnTo>
                    <a:lnTo>
                      <a:pt x="64" y="824"/>
                    </a:lnTo>
                    <a:lnTo>
                      <a:pt x="74" y="825"/>
                    </a:lnTo>
                    <a:lnTo>
                      <a:pt x="73" y="834"/>
                    </a:lnTo>
                    <a:close/>
                    <a:moveTo>
                      <a:pt x="64" y="833"/>
                    </a:moveTo>
                    <a:lnTo>
                      <a:pt x="62" y="833"/>
                    </a:lnTo>
                    <a:lnTo>
                      <a:pt x="61" y="832"/>
                    </a:lnTo>
                    <a:lnTo>
                      <a:pt x="64" y="829"/>
                    </a:lnTo>
                    <a:lnTo>
                      <a:pt x="64" y="833"/>
                    </a:lnTo>
                    <a:close/>
                    <a:moveTo>
                      <a:pt x="61" y="832"/>
                    </a:moveTo>
                    <a:lnTo>
                      <a:pt x="0" y="721"/>
                    </a:lnTo>
                    <a:lnTo>
                      <a:pt x="5" y="714"/>
                    </a:lnTo>
                    <a:lnTo>
                      <a:pt x="66" y="826"/>
                    </a:lnTo>
                    <a:lnTo>
                      <a:pt x="61" y="832"/>
                    </a:lnTo>
                    <a:close/>
                    <a:moveTo>
                      <a:pt x="0" y="721"/>
                    </a:moveTo>
                    <a:lnTo>
                      <a:pt x="0" y="719"/>
                    </a:lnTo>
                    <a:lnTo>
                      <a:pt x="0" y="717"/>
                    </a:lnTo>
                    <a:lnTo>
                      <a:pt x="3" y="717"/>
                    </a:lnTo>
                    <a:lnTo>
                      <a:pt x="0" y="721"/>
                    </a:lnTo>
                    <a:close/>
                    <a:moveTo>
                      <a:pt x="0" y="717"/>
                    </a:moveTo>
                    <a:lnTo>
                      <a:pt x="0" y="692"/>
                    </a:lnTo>
                    <a:lnTo>
                      <a:pt x="5" y="692"/>
                    </a:lnTo>
                    <a:lnTo>
                      <a:pt x="5" y="717"/>
                    </a:lnTo>
                    <a:lnTo>
                      <a:pt x="0" y="717"/>
                    </a:lnTo>
                    <a:close/>
                    <a:moveTo>
                      <a:pt x="0" y="692"/>
                    </a:moveTo>
                    <a:lnTo>
                      <a:pt x="0" y="689"/>
                    </a:lnTo>
                    <a:lnTo>
                      <a:pt x="1" y="688"/>
                    </a:lnTo>
                    <a:lnTo>
                      <a:pt x="3" y="692"/>
                    </a:lnTo>
                    <a:lnTo>
                      <a:pt x="0" y="692"/>
                    </a:lnTo>
                    <a:close/>
                    <a:moveTo>
                      <a:pt x="1" y="688"/>
                    </a:moveTo>
                    <a:lnTo>
                      <a:pt x="66" y="598"/>
                    </a:lnTo>
                    <a:lnTo>
                      <a:pt x="69" y="605"/>
                    </a:lnTo>
                    <a:lnTo>
                      <a:pt x="4" y="695"/>
                    </a:lnTo>
                    <a:lnTo>
                      <a:pt x="1" y="688"/>
                    </a:lnTo>
                    <a:close/>
                    <a:moveTo>
                      <a:pt x="69" y="598"/>
                    </a:moveTo>
                    <a:lnTo>
                      <a:pt x="72" y="602"/>
                    </a:lnTo>
                    <a:lnTo>
                      <a:pt x="69" y="605"/>
                    </a:lnTo>
                    <a:lnTo>
                      <a:pt x="67" y="602"/>
                    </a:lnTo>
                    <a:lnTo>
                      <a:pt x="69" y="598"/>
                    </a:lnTo>
                    <a:close/>
                    <a:moveTo>
                      <a:pt x="66" y="606"/>
                    </a:moveTo>
                    <a:lnTo>
                      <a:pt x="1" y="526"/>
                    </a:lnTo>
                    <a:lnTo>
                      <a:pt x="4" y="518"/>
                    </a:lnTo>
                    <a:lnTo>
                      <a:pt x="69" y="598"/>
                    </a:lnTo>
                    <a:lnTo>
                      <a:pt x="66" y="606"/>
                    </a:lnTo>
                    <a:close/>
                    <a:moveTo>
                      <a:pt x="1" y="526"/>
                    </a:moveTo>
                    <a:lnTo>
                      <a:pt x="0" y="524"/>
                    </a:lnTo>
                    <a:lnTo>
                      <a:pt x="0" y="522"/>
                    </a:lnTo>
                    <a:lnTo>
                      <a:pt x="3" y="522"/>
                    </a:lnTo>
                    <a:lnTo>
                      <a:pt x="1" y="526"/>
                    </a:lnTo>
                    <a:close/>
                    <a:moveTo>
                      <a:pt x="0" y="522"/>
                    </a:moveTo>
                    <a:lnTo>
                      <a:pt x="0" y="505"/>
                    </a:lnTo>
                    <a:lnTo>
                      <a:pt x="5" y="505"/>
                    </a:lnTo>
                    <a:lnTo>
                      <a:pt x="5" y="522"/>
                    </a:lnTo>
                    <a:lnTo>
                      <a:pt x="0" y="522"/>
                    </a:lnTo>
                    <a:close/>
                    <a:moveTo>
                      <a:pt x="0" y="505"/>
                    </a:moveTo>
                    <a:lnTo>
                      <a:pt x="0" y="503"/>
                    </a:lnTo>
                    <a:lnTo>
                      <a:pt x="1" y="501"/>
                    </a:lnTo>
                    <a:lnTo>
                      <a:pt x="3" y="505"/>
                    </a:lnTo>
                    <a:lnTo>
                      <a:pt x="0" y="505"/>
                    </a:lnTo>
                    <a:close/>
                    <a:moveTo>
                      <a:pt x="1" y="501"/>
                    </a:moveTo>
                    <a:lnTo>
                      <a:pt x="62" y="413"/>
                    </a:lnTo>
                    <a:lnTo>
                      <a:pt x="66" y="420"/>
                    </a:lnTo>
                    <a:lnTo>
                      <a:pt x="5" y="508"/>
                    </a:lnTo>
                    <a:lnTo>
                      <a:pt x="1" y="501"/>
                    </a:lnTo>
                    <a:close/>
                    <a:moveTo>
                      <a:pt x="66" y="413"/>
                    </a:moveTo>
                    <a:lnTo>
                      <a:pt x="68" y="417"/>
                    </a:lnTo>
                    <a:lnTo>
                      <a:pt x="66" y="420"/>
                    </a:lnTo>
                    <a:lnTo>
                      <a:pt x="64" y="416"/>
                    </a:lnTo>
                    <a:lnTo>
                      <a:pt x="66" y="413"/>
                    </a:lnTo>
                    <a:close/>
                    <a:moveTo>
                      <a:pt x="62" y="419"/>
                    </a:moveTo>
                    <a:lnTo>
                      <a:pt x="0" y="307"/>
                    </a:lnTo>
                    <a:lnTo>
                      <a:pt x="5" y="301"/>
                    </a:lnTo>
                    <a:lnTo>
                      <a:pt x="66" y="413"/>
                    </a:lnTo>
                    <a:lnTo>
                      <a:pt x="62" y="419"/>
                    </a:lnTo>
                    <a:close/>
                    <a:moveTo>
                      <a:pt x="0" y="307"/>
                    </a:moveTo>
                    <a:lnTo>
                      <a:pt x="0" y="306"/>
                    </a:lnTo>
                    <a:lnTo>
                      <a:pt x="0" y="304"/>
                    </a:lnTo>
                    <a:lnTo>
                      <a:pt x="3" y="304"/>
                    </a:lnTo>
                    <a:lnTo>
                      <a:pt x="0" y="307"/>
                    </a:lnTo>
                    <a:close/>
                    <a:moveTo>
                      <a:pt x="0" y="304"/>
                    </a:moveTo>
                    <a:lnTo>
                      <a:pt x="0" y="278"/>
                    </a:lnTo>
                    <a:lnTo>
                      <a:pt x="5" y="278"/>
                    </a:lnTo>
                    <a:lnTo>
                      <a:pt x="5" y="304"/>
                    </a:lnTo>
                    <a:lnTo>
                      <a:pt x="0" y="304"/>
                    </a:lnTo>
                    <a:close/>
                    <a:moveTo>
                      <a:pt x="0" y="278"/>
                    </a:moveTo>
                    <a:lnTo>
                      <a:pt x="0" y="276"/>
                    </a:lnTo>
                    <a:lnTo>
                      <a:pt x="1" y="275"/>
                    </a:lnTo>
                    <a:lnTo>
                      <a:pt x="3" y="278"/>
                    </a:lnTo>
                    <a:lnTo>
                      <a:pt x="0" y="278"/>
                    </a:lnTo>
                    <a:close/>
                    <a:moveTo>
                      <a:pt x="1" y="275"/>
                    </a:moveTo>
                    <a:lnTo>
                      <a:pt x="66" y="185"/>
                    </a:lnTo>
                    <a:lnTo>
                      <a:pt x="69" y="192"/>
                    </a:lnTo>
                    <a:lnTo>
                      <a:pt x="4" y="282"/>
                    </a:lnTo>
                    <a:lnTo>
                      <a:pt x="1" y="275"/>
                    </a:lnTo>
                    <a:close/>
                    <a:moveTo>
                      <a:pt x="69" y="185"/>
                    </a:moveTo>
                    <a:lnTo>
                      <a:pt x="72" y="188"/>
                    </a:lnTo>
                    <a:lnTo>
                      <a:pt x="69" y="192"/>
                    </a:lnTo>
                    <a:lnTo>
                      <a:pt x="67" y="188"/>
                    </a:lnTo>
                    <a:lnTo>
                      <a:pt x="69" y="185"/>
                    </a:lnTo>
                    <a:close/>
                    <a:moveTo>
                      <a:pt x="66" y="192"/>
                    </a:moveTo>
                    <a:lnTo>
                      <a:pt x="1" y="113"/>
                    </a:lnTo>
                    <a:lnTo>
                      <a:pt x="4" y="105"/>
                    </a:lnTo>
                    <a:lnTo>
                      <a:pt x="69" y="185"/>
                    </a:lnTo>
                    <a:lnTo>
                      <a:pt x="66" y="192"/>
                    </a:lnTo>
                    <a:close/>
                    <a:moveTo>
                      <a:pt x="1" y="113"/>
                    </a:moveTo>
                    <a:lnTo>
                      <a:pt x="0" y="111"/>
                    </a:lnTo>
                    <a:lnTo>
                      <a:pt x="0" y="109"/>
                    </a:lnTo>
                    <a:lnTo>
                      <a:pt x="3" y="109"/>
                    </a:lnTo>
                    <a:lnTo>
                      <a:pt x="1" y="113"/>
                    </a:lnTo>
                    <a:close/>
                    <a:moveTo>
                      <a:pt x="0" y="109"/>
                    </a:moveTo>
                    <a:lnTo>
                      <a:pt x="0" y="91"/>
                    </a:lnTo>
                    <a:lnTo>
                      <a:pt x="5" y="91"/>
                    </a:lnTo>
                    <a:lnTo>
                      <a:pt x="5" y="109"/>
                    </a:lnTo>
                    <a:lnTo>
                      <a:pt x="0" y="109"/>
                    </a:lnTo>
                    <a:close/>
                    <a:moveTo>
                      <a:pt x="0" y="91"/>
                    </a:moveTo>
                    <a:lnTo>
                      <a:pt x="0" y="89"/>
                    </a:lnTo>
                    <a:lnTo>
                      <a:pt x="0" y="88"/>
                    </a:lnTo>
                    <a:lnTo>
                      <a:pt x="3" y="91"/>
                    </a:lnTo>
                    <a:lnTo>
                      <a:pt x="0" y="91"/>
                    </a:lnTo>
                    <a:close/>
                    <a:moveTo>
                      <a:pt x="0" y="88"/>
                    </a:moveTo>
                    <a:lnTo>
                      <a:pt x="55" y="2"/>
                    </a:lnTo>
                    <a:lnTo>
                      <a:pt x="59" y="9"/>
                    </a:lnTo>
                    <a:lnTo>
                      <a:pt x="5" y="95"/>
                    </a:lnTo>
                    <a:lnTo>
                      <a:pt x="0" y="88"/>
                    </a:lnTo>
                    <a:close/>
                    <a:moveTo>
                      <a:pt x="55" y="2"/>
                    </a:moveTo>
                    <a:lnTo>
                      <a:pt x="55" y="1"/>
                    </a:lnTo>
                    <a:lnTo>
                      <a:pt x="57" y="1"/>
                    </a:lnTo>
                    <a:lnTo>
                      <a:pt x="57" y="6"/>
                    </a:lnTo>
                    <a:lnTo>
                      <a:pt x="55" y="2"/>
                    </a:lnTo>
                    <a:close/>
                    <a:moveTo>
                      <a:pt x="57" y="1"/>
                    </a:moveTo>
                    <a:lnTo>
                      <a:pt x="75" y="0"/>
                    </a:lnTo>
                    <a:lnTo>
                      <a:pt x="75" y="10"/>
                    </a:lnTo>
                    <a:lnTo>
                      <a:pt x="57" y="10"/>
                    </a:lnTo>
                    <a:lnTo>
                      <a:pt x="57" y="1"/>
                    </a:lnTo>
                    <a:close/>
                    <a:moveTo>
                      <a:pt x="75" y="0"/>
                    </a:moveTo>
                    <a:lnTo>
                      <a:pt x="83" y="0"/>
                    </a:lnTo>
                    <a:lnTo>
                      <a:pt x="77" y="8"/>
                    </a:lnTo>
                    <a:lnTo>
                      <a:pt x="75" y="5"/>
                    </a:lnTo>
                    <a:lnTo>
                      <a:pt x="75" y="0"/>
                    </a:lnTo>
                    <a:close/>
                    <a:moveTo>
                      <a:pt x="77" y="8"/>
                    </a:moveTo>
                    <a:lnTo>
                      <a:pt x="10" y="102"/>
                    </a:lnTo>
                    <a:lnTo>
                      <a:pt x="6" y="95"/>
                    </a:lnTo>
                    <a:lnTo>
                      <a:pt x="73" y="1"/>
                    </a:lnTo>
                    <a:lnTo>
                      <a:pt x="77" y="8"/>
                    </a:lnTo>
                    <a:close/>
                    <a:moveTo>
                      <a:pt x="7" y="103"/>
                    </a:moveTo>
                    <a:lnTo>
                      <a:pt x="4" y="99"/>
                    </a:lnTo>
                    <a:lnTo>
                      <a:pt x="6" y="95"/>
                    </a:lnTo>
                    <a:lnTo>
                      <a:pt x="8" y="99"/>
                    </a:lnTo>
                    <a:lnTo>
                      <a:pt x="7" y="103"/>
                    </a:lnTo>
                    <a:close/>
                    <a:moveTo>
                      <a:pt x="10" y="95"/>
                    </a:moveTo>
                    <a:lnTo>
                      <a:pt x="77" y="171"/>
                    </a:lnTo>
                    <a:lnTo>
                      <a:pt x="73" y="178"/>
                    </a:lnTo>
                    <a:lnTo>
                      <a:pt x="7" y="103"/>
                    </a:lnTo>
                    <a:lnTo>
                      <a:pt x="10" y="95"/>
                    </a:lnTo>
                    <a:close/>
                    <a:moveTo>
                      <a:pt x="77" y="171"/>
                    </a:moveTo>
                    <a:lnTo>
                      <a:pt x="78" y="172"/>
                    </a:lnTo>
                    <a:lnTo>
                      <a:pt x="78" y="175"/>
                    </a:lnTo>
                    <a:lnTo>
                      <a:pt x="75" y="175"/>
                    </a:lnTo>
                    <a:lnTo>
                      <a:pt x="77" y="171"/>
                    </a:lnTo>
                    <a:close/>
                    <a:moveTo>
                      <a:pt x="78" y="175"/>
                    </a:moveTo>
                    <a:lnTo>
                      <a:pt x="78" y="198"/>
                    </a:lnTo>
                    <a:lnTo>
                      <a:pt x="72" y="198"/>
                    </a:lnTo>
                    <a:lnTo>
                      <a:pt x="72" y="174"/>
                    </a:lnTo>
                    <a:lnTo>
                      <a:pt x="78" y="175"/>
                    </a:lnTo>
                    <a:close/>
                    <a:moveTo>
                      <a:pt x="78" y="198"/>
                    </a:moveTo>
                    <a:lnTo>
                      <a:pt x="78" y="200"/>
                    </a:lnTo>
                    <a:lnTo>
                      <a:pt x="77" y="201"/>
                    </a:lnTo>
                    <a:lnTo>
                      <a:pt x="75" y="198"/>
                    </a:lnTo>
                    <a:lnTo>
                      <a:pt x="78" y="198"/>
                    </a:lnTo>
                    <a:close/>
                    <a:moveTo>
                      <a:pt x="77" y="201"/>
                    </a:moveTo>
                    <a:lnTo>
                      <a:pt x="12" y="297"/>
                    </a:lnTo>
                    <a:lnTo>
                      <a:pt x="8" y="290"/>
                    </a:lnTo>
                    <a:lnTo>
                      <a:pt x="73" y="194"/>
                    </a:lnTo>
                    <a:lnTo>
                      <a:pt x="77" y="201"/>
                    </a:lnTo>
                    <a:close/>
                    <a:moveTo>
                      <a:pt x="8" y="296"/>
                    </a:moveTo>
                    <a:lnTo>
                      <a:pt x="6" y="293"/>
                    </a:lnTo>
                    <a:lnTo>
                      <a:pt x="8" y="290"/>
                    </a:lnTo>
                    <a:lnTo>
                      <a:pt x="10" y="293"/>
                    </a:lnTo>
                    <a:lnTo>
                      <a:pt x="8" y="296"/>
                    </a:lnTo>
                    <a:close/>
                    <a:moveTo>
                      <a:pt x="12" y="290"/>
                    </a:moveTo>
                    <a:lnTo>
                      <a:pt x="76" y="406"/>
                    </a:lnTo>
                    <a:lnTo>
                      <a:pt x="72" y="412"/>
                    </a:lnTo>
                    <a:lnTo>
                      <a:pt x="8" y="296"/>
                    </a:lnTo>
                    <a:lnTo>
                      <a:pt x="12" y="290"/>
                    </a:lnTo>
                    <a:close/>
                    <a:moveTo>
                      <a:pt x="76" y="406"/>
                    </a:moveTo>
                    <a:lnTo>
                      <a:pt x="77" y="407"/>
                    </a:lnTo>
                    <a:lnTo>
                      <a:pt x="77" y="408"/>
                    </a:lnTo>
                    <a:lnTo>
                      <a:pt x="74" y="409"/>
                    </a:lnTo>
                    <a:lnTo>
                      <a:pt x="76" y="406"/>
                    </a:lnTo>
                    <a:close/>
                  </a:path>
                </a:pathLst>
              </a:custGeom>
              <a:solidFill>
                <a:srgbClr val="003D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pic>
          <p:nvPicPr>
            <p:cNvPr id="9" name="Picture 70" descr="big5">
              <a:extLst>
                <a:ext uri="{FF2B5EF4-FFF2-40B4-BE49-F238E27FC236}">
                  <a16:creationId xmlns:a16="http://schemas.microsoft.com/office/drawing/2014/main" id="{1C8D386C-D395-4C64-981D-F9E1F8091D3E}"/>
                </a:ext>
              </a:extLst>
            </p:cNvPr>
            <p:cNvPicPr>
              <a:picLocks noChangeAspect="1" noChangeArrowheads="1"/>
            </p:cNvPicPr>
            <p:nvPr/>
          </p:nvPicPr>
          <p:blipFill>
            <a:blip r:embed="rId3" cstate="print"/>
            <a:srcRect/>
            <a:stretch>
              <a:fillRect/>
            </a:stretch>
          </p:blipFill>
          <p:spPr bwMode="auto">
            <a:xfrm>
              <a:off x="-6920" y="1209300"/>
              <a:ext cx="1547051" cy="1182275"/>
            </a:xfrm>
            <a:prstGeom prst="rect">
              <a:avLst/>
            </a:prstGeom>
            <a:noFill/>
          </p:spPr>
        </p:pic>
        <p:pic>
          <p:nvPicPr>
            <p:cNvPr id="11" name="Picture 10" descr="http://t3.gstatic.com/images?q=tbn:ANd9GcTjPF-E82--kNc3GIH7GwW4wcVBL9R425wEkmU0QPeoxt2C5Se96w">
              <a:hlinkClick r:id="rId4"/>
              <a:extLst>
                <a:ext uri="{FF2B5EF4-FFF2-40B4-BE49-F238E27FC236}">
                  <a16:creationId xmlns:a16="http://schemas.microsoft.com/office/drawing/2014/main" id="{9AE07B35-F373-4186-97B8-16CDAE0A942B}"/>
                </a:ext>
              </a:extLst>
            </p:cNvPr>
            <p:cNvPicPr/>
            <p:nvPr/>
          </p:nvPicPr>
          <p:blipFill>
            <a:blip r:embed="rId5"/>
            <a:srcRect/>
            <a:stretch>
              <a:fillRect/>
            </a:stretch>
          </p:blipFill>
          <p:spPr bwMode="auto">
            <a:xfrm>
              <a:off x="0" y="5684838"/>
              <a:ext cx="1541369" cy="1173162"/>
            </a:xfrm>
            <a:prstGeom prst="rect">
              <a:avLst/>
            </a:prstGeom>
            <a:noFill/>
          </p:spPr>
        </p:pic>
        <p:pic>
          <p:nvPicPr>
            <p:cNvPr id="12" name="Picture 11" descr="024">
              <a:extLst>
                <a:ext uri="{FF2B5EF4-FFF2-40B4-BE49-F238E27FC236}">
                  <a16:creationId xmlns:a16="http://schemas.microsoft.com/office/drawing/2014/main" id="{A550B666-422D-4009-893D-FA82C983D017}"/>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3586239"/>
              <a:ext cx="1539586" cy="949249"/>
            </a:xfrm>
            <a:prstGeom prst="rect">
              <a:avLst/>
            </a:prstGeom>
            <a:noFill/>
            <a:ln>
              <a:noFill/>
            </a:ln>
          </p:spPr>
        </p:pic>
        <p:sp>
          <p:nvSpPr>
            <p:cNvPr id="14" name="TextBox 13">
              <a:extLst>
                <a:ext uri="{FF2B5EF4-FFF2-40B4-BE49-F238E27FC236}">
                  <a16:creationId xmlns:a16="http://schemas.microsoft.com/office/drawing/2014/main" id="{CB5C7B0B-C1BE-4DAC-A297-E866C970E5F9}"/>
                </a:ext>
              </a:extLst>
            </p:cNvPr>
            <p:cNvSpPr txBox="1"/>
            <p:nvPr/>
          </p:nvSpPr>
          <p:spPr>
            <a:xfrm>
              <a:off x="606414" y="5383669"/>
              <a:ext cx="1056526"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800" b="0" i="0" u="none" strike="noStrike" kern="1200" cap="none" spc="0" normalizeH="0" baseline="0" noProof="0" dirty="0">
                  <a:ln>
                    <a:noFill/>
                  </a:ln>
                  <a:solidFill>
                    <a:prstClr val="black"/>
                  </a:solidFill>
                  <a:effectLst/>
                  <a:uLnTx/>
                  <a:uFillTx/>
                  <a:latin typeface="Century Gothic" panose="020B0502020202020204"/>
                  <a:ea typeface="+mn-ea"/>
                  <a:cs typeface="+mn-cs"/>
                </a:rPr>
                <a:t>uKhahlamba WHS</a:t>
              </a:r>
            </a:p>
          </p:txBody>
        </p:sp>
      </p:grpSp>
      <p:pic>
        <p:nvPicPr>
          <p:cNvPr id="84" name="Picture 3" descr="ZAR_0768a.jpg">
            <a:extLst>
              <a:ext uri="{FF2B5EF4-FFF2-40B4-BE49-F238E27FC236}">
                <a16:creationId xmlns:a16="http://schemas.microsoft.com/office/drawing/2014/main" id="{84B52235-74BE-4EC9-A093-A2B7124CD1E8}"/>
              </a:ext>
            </a:extLst>
          </p:cNvPr>
          <p:cNvPicPr>
            <a:picLocks noChangeAspect="1"/>
          </p:cNvPicPr>
          <p:nvPr/>
        </p:nvPicPr>
        <p:blipFill>
          <a:blip r:embed="rId7" cstate="screen"/>
          <a:srcRect/>
          <a:stretch>
            <a:fillRect/>
          </a:stretch>
        </p:blipFill>
        <p:spPr bwMode="auto">
          <a:xfrm>
            <a:off x="0" y="24112"/>
            <a:ext cx="1547050" cy="1225249"/>
          </a:xfrm>
          <a:prstGeom prst="rect">
            <a:avLst/>
          </a:prstGeom>
          <a:noFill/>
          <a:ln w="9525">
            <a:noFill/>
            <a:miter lim="800000"/>
            <a:headEnd/>
            <a:tailEnd/>
          </a:ln>
        </p:spPr>
      </p:pic>
      <p:pic>
        <p:nvPicPr>
          <p:cNvPr id="85" name="Picture 84">
            <a:extLst>
              <a:ext uri="{FF2B5EF4-FFF2-40B4-BE49-F238E27FC236}">
                <a16:creationId xmlns:a16="http://schemas.microsoft.com/office/drawing/2014/main" id="{AD01248D-9E4C-4BC0-B779-34ADC8802D6A}"/>
              </a:ext>
            </a:extLst>
          </p:cNvPr>
          <p:cNvPicPr>
            <a:picLocks noChangeAspect="1"/>
          </p:cNvPicPr>
          <p:nvPr/>
        </p:nvPicPr>
        <p:blipFill>
          <a:blip r:embed="rId8"/>
          <a:stretch>
            <a:fillRect/>
          </a:stretch>
        </p:blipFill>
        <p:spPr>
          <a:xfrm>
            <a:off x="-26075" y="2412213"/>
            <a:ext cx="1546448" cy="1144212"/>
          </a:xfrm>
          <a:prstGeom prst="rect">
            <a:avLst/>
          </a:prstGeom>
        </p:spPr>
      </p:pic>
      <p:pic>
        <p:nvPicPr>
          <p:cNvPr id="86" name="Picture 85">
            <a:extLst>
              <a:ext uri="{FF2B5EF4-FFF2-40B4-BE49-F238E27FC236}">
                <a16:creationId xmlns:a16="http://schemas.microsoft.com/office/drawing/2014/main" id="{5196EF81-B93E-41FA-B1AB-97B4E51D6B10}"/>
              </a:ext>
            </a:extLst>
          </p:cNvPr>
          <p:cNvPicPr>
            <a:picLocks noChangeAspect="1"/>
          </p:cNvPicPr>
          <p:nvPr/>
        </p:nvPicPr>
        <p:blipFill>
          <a:blip r:embed="rId9"/>
          <a:stretch>
            <a:fillRect/>
          </a:stretch>
        </p:blipFill>
        <p:spPr>
          <a:xfrm>
            <a:off x="-3215" y="4444642"/>
            <a:ext cx="1533239" cy="1214797"/>
          </a:xfrm>
          <a:prstGeom prst="rect">
            <a:avLst/>
          </a:prstGeom>
        </p:spPr>
      </p:pic>
      <p:sp>
        <p:nvSpPr>
          <p:cNvPr id="4" name="TextBox 3">
            <a:extLst>
              <a:ext uri="{FF2B5EF4-FFF2-40B4-BE49-F238E27FC236}">
                <a16:creationId xmlns:a16="http://schemas.microsoft.com/office/drawing/2014/main" id="{1959F684-4C47-384C-BFE0-D0C97FF1C8BC}"/>
              </a:ext>
            </a:extLst>
          </p:cNvPr>
          <p:cNvSpPr txBox="1"/>
          <p:nvPr/>
        </p:nvSpPr>
        <p:spPr>
          <a:xfrm>
            <a:off x="1844431" y="1365389"/>
            <a:ext cx="10025516" cy="4343305"/>
          </a:xfrm>
          <a:prstGeom prst="rect">
            <a:avLst/>
          </a:prstGeom>
          <a:noFill/>
        </p:spPr>
        <p:txBody>
          <a:bodyPr wrap="square">
            <a:spAutoFit/>
          </a:bodyPr>
          <a:lstStyle/>
          <a:p>
            <a:pPr marR="0" lvl="0" fontAlgn="auto">
              <a:lnSpc>
                <a:spcPct val="150000"/>
              </a:lnSpc>
              <a:spcBef>
                <a:spcPct val="20000"/>
              </a:spcBef>
              <a:spcAft>
                <a:spcPts val="0"/>
              </a:spcAft>
              <a:buClrTx/>
              <a:buSzTx/>
              <a:tabLst/>
              <a:defRPr/>
            </a:pPr>
            <a:r>
              <a:rPr lang="en-GB" sz="2400" b="1" dirty="0"/>
              <a:t>Contents:</a:t>
            </a:r>
          </a:p>
          <a:p>
            <a:pPr marR="0" lvl="1" indent="-457200" fontAlgn="auto">
              <a:lnSpc>
                <a:spcPct val="150000"/>
              </a:lnSpc>
              <a:spcBef>
                <a:spcPct val="20000"/>
              </a:spcBef>
              <a:spcAft>
                <a:spcPts val="0"/>
              </a:spcAft>
              <a:buClrTx/>
              <a:buSzTx/>
              <a:buFont typeface="+mj-lt"/>
              <a:buAutoNum type="alphaUcPeriod"/>
              <a:tabLst/>
              <a:defRPr/>
            </a:pPr>
            <a:r>
              <a:rPr lang="en-GB" sz="2400" dirty="0"/>
              <a:t>RFP Document</a:t>
            </a:r>
          </a:p>
          <a:p>
            <a:pPr marR="0" lvl="1" indent="-457200" fontAlgn="auto">
              <a:lnSpc>
                <a:spcPct val="150000"/>
              </a:lnSpc>
              <a:spcBef>
                <a:spcPct val="20000"/>
              </a:spcBef>
              <a:spcAft>
                <a:spcPts val="0"/>
              </a:spcAft>
              <a:buClrTx/>
              <a:buSzTx/>
              <a:buFont typeface="+mj-lt"/>
              <a:buAutoNum type="alphaUcPeriod"/>
              <a:tabLst/>
              <a:defRPr/>
            </a:pPr>
            <a:r>
              <a:rPr lang="en-GB" sz="2400" dirty="0"/>
              <a:t>Bidding Time-Table</a:t>
            </a:r>
          </a:p>
          <a:p>
            <a:pPr marR="0" lvl="1" indent="-457200" fontAlgn="auto">
              <a:lnSpc>
                <a:spcPct val="150000"/>
              </a:lnSpc>
              <a:spcBef>
                <a:spcPct val="20000"/>
              </a:spcBef>
              <a:spcAft>
                <a:spcPts val="0"/>
              </a:spcAft>
              <a:buClrTx/>
              <a:buSzTx/>
              <a:buFont typeface="+mj-lt"/>
              <a:buAutoNum type="alphaUcPeriod"/>
              <a:tabLst/>
              <a:defRPr/>
            </a:pPr>
            <a:r>
              <a:rPr lang="en-GB" sz="2400" dirty="0"/>
              <a:t>Evaluation Criteria</a:t>
            </a:r>
          </a:p>
          <a:p>
            <a:pPr marR="0" lvl="1" indent="-457200" fontAlgn="auto">
              <a:lnSpc>
                <a:spcPct val="150000"/>
              </a:lnSpc>
              <a:spcBef>
                <a:spcPct val="20000"/>
              </a:spcBef>
              <a:spcAft>
                <a:spcPts val="0"/>
              </a:spcAft>
              <a:buClrTx/>
              <a:buSzTx/>
              <a:buFont typeface="+mj-lt"/>
              <a:buAutoNum type="alphaUcPeriod"/>
              <a:tabLst/>
              <a:defRPr/>
            </a:pPr>
            <a:r>
              <a:rPr lang="en-GB" sz="2400" dirty="0"/>
              <a:t>Bid Submission</a:t>
            </a:r>
          </a:p>
          <a:p>
            <a:pPr marR="0" lvl="1" indent="-457200" fontAlgn="auto">
              <a:lnSpc>
                <a:spcPct val="150000"/>
              </a:lnSpc>
              <a:spcBef>
                <a:spcPct val="20000"/>
              </a:spcBef>
              <a:spcAft>
                <a:spcPts val="0"/>
              </a:spcAft>
              <a:buClrTx/>
              <a:buSzTx/>
              <a:buFont typeface="+mj-lt"/>
              <a:buAutoNum type="alphaUcPeriod"/>
              <a:tabLst/>
              <a:defRPr/>
            </a:pPr>
            <a:r>
              <a:rPr lang="en-GB" sz="2400" dirty="0"/>
              <a:t>Procurement Process</a:t>
            </a:r>
          </a:p>
          <a:p>
            <a:pPr marR="0" lvl="1" indent="-457200" fontAlgn="auto">
              <a:lnSpc>
                <a:spcPct val="150000"/>
              </a:lnSpc>
              <a:spcBef>
                <a:spcPct val="20000"/>
              </a:spcBef>
              <a:spcAft>
                <a:spcPts val="0"/>
              </a:spcAft>
              <a:buClrTx/>
              <a:buSzTx/>
              <a:buFont typeface="+mj-lt"/>
              <a:buAutoNum type="alphaUcPeriod"/>
              <a:tabLst/>
              <a:defRPr/>
            </a:pPr>
            <a:r>
              <a:rPr lang="en-GB" sz="2400" dirty="0"/>
              <a:t>Question &amp; Answers</a:t>
            </a:r>
          </a:p>
        </p:txBody>
      </p:sp>
    </p:spTree>
    <p:extLst>
      <p:ext uri="{BB962C8B-B14F-4D97-AF65-F5344CB8AC3E}">
        <p14:creationId xmlns:p14="http://schemas.microsoft.com/office/powerpoint/2010/main" val="1952539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05E1191-7999-40D4-B189-A6B43C0EA522}"/>
              </a:ext>
            </a:extLst>
          </p:cNvPr>
          <p:cNvSpPr>
            <a:spLocks noGrp="1"/>
          </p:cNvSpPr>
          <p:nvPr>
            <p:ph type="title"/>
          </p:nvPr>
        </p:nvSpPr>
        <p:spPr>
          <a:xfrm>
            <a:off x="179109" y="147461"/>
            <a:ext cx="10249161" cy="808304"/>
          </a:xfrm>
          <a:solidFill>
            <a:schemeClr val="tx2">
              <a:lumMod val="50000"/>
            </a:schemeClr>
          </a:solidFill>
          <a:ln>
            <a:solidFill>
              <a:schemeClr val="accent1"/>
            </a:solidFill>
          </a:ln>
        </p:spPr>
        <p:txBody>
          <a:bodyPr/>
          <a:lstStyle/>
          <a:p>
            <a:r>
              <a:rPr lang="en-US" sz="2800" b="1" dirty="0">
                <a:solidFill>
                  <a:schemeClr val="tx1"/>
                </a:solidFill>
              </a:rPr>
              <a:t>RFP Document</a:t>
            </a:r>
            <a:endParaRPr lang="en-ZA" sz="2800" b="1" dirty="0">
              <a:solidFill>
                <a:schemeClr val="tx1"/>
              </a:solidFill>
            </a:endParaRPr>
          </a:p>
        </p:txBody>
      </p:sp>
      <p:sp>
        <p:nvSpPr>
          <p:cNvPr id="2" name="Slide Number Placeholder 1"/>
          <p:cNvSpPr>
            <a:spLocks noGrp="1"/>
          </p:cNvSpPr>
          <p:nvPr>
            <p:ph type="sldNum" sz="quarter" idx="12"/>
          </p:nvPr>
        </p:nvSpPr>
        <p:spPr>
          <a:xfrm>
            <a:off x="10352540" y="295729"/>
            <a:ext cx="838199" cy="45841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34CBC24-1614-497D-88B1-3F4BA274FF76}" type="slidenum">
              <a:rPr kumimoji="0" lang="en-ZA" sz="280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19</a:t>
            </a:fld>
            <a:endParaRPr kumimoji="0" lang="en-ZA" sz="280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grpSp>
        <p:nvGrpSpPr>
          <p:cNvPr id="9" name="Group 8">
            <a:extLst>
              <a:ext uri="{FF2B5EF4-FFF2-40B4-BE49-F238E27FC236}">
                <a16:creationId xmlns:a16="http://schemas.microsoft.com/office/drawing/2014/main" id="{7225BDC6-A7BC-4333-8429-8EF915EC5D41}"/>
              </a:ext>
            </a:extLst>
          </p:cNvPr>
          <p:cNvGrpSpPr/>
          <p:nvPr/>
        </p:nvGrpSpPr>
        <p:grpSpPr>
          <a:xfrm>
            <a:off x="179109" y="1082852"/>
            <a:ext cx="11233306" cy="5545172"/>
            <a:chOff x="179109" y="1082852"/>
            <a:chExt cx="11233306" cy="5545172"/>
          </a:xfrm>
        </p:grpSpPr>
        <p:sp>
          <p:nvSpPr>
            <p:cNvPr id="10" name="TextBox 9">
              <a:extLst>
                <a:ext uri="{FF2B5EF4-FFF2-40B4-BE49-F238E27FC236}">
                  <a16:creationId xmlns:a16="http://schemas.microsoft.com/office/drawing/2014/main" id="{19A9BC97-80EF-42E8-876B-3F59FD574209}"/>
                </a:ext>
              </a:extLst>
            </p:cNvPr>
            <p:cNvSpPr txBox="1"/>
            <p:nvPr/>
          </p:nvSpPr>
          <p:spPr>
            <a:xfrm>
              <a:off x="179109" y="1082852"/>
              <a:ext cx="3568115" cy="5542223"/>
            </a:xfrm>
            <a:prstGeom prst="rect">
              <a:avLst/>
            </a:prstGeom>
            <a:solidFill>
              <a:srgbClr val="5B9BD5">
                <a:lumMod val="20000"/>
                <a:lumOff val="80000"/>
              </a:srgbClr>
            </a:solidFill>
          </p:spPr>
          <p:txBody>
            <a:bodyPr wrap="square">
              <a:spAutoFit/>
            </a:bodyPr>
            <a:lstStyle/>
            <a:p>
              <a:pPr marL="342900" marR="0" lvl="0" indent="-342900" defTabSz="914400" eaLnBrk="1" fontAlgn="auto" latinLnBrk="0" hangingPunct="1">
                <a:lnSpc>
                  <a:spcPct val="150000"/>
                </a:lnSpc>
                <a:spcBef>
                  <a:spcPts val="0"/>
                </a:spcBef>
                <a:spcAft>
                  <a:spcPts val="0"/>
                </a:spcAft>
                <a:buClrTx/>
                <a:buSzTx/>
                <a:buFont typeface="+mj-lt"/>
                <a:buAutoNum type="arabicPeriod"/>
                <a:tabLst/>
                <a:defRPr/>
              </a:pPr>
              <a:r>
                <a:rPr kumimoji="0" lang="en-GB" sz="1400" b="0" i="0" u="none" strike="noStrike" kern="0" cap="none" spc="0" normalizeH="0" baseline="0" noProof="0" dirty="0">
                  <a:ln>
                    <a:noFill/>
                  </a:ln>
                  <a:solidFill>
                    <a:prstClr val="black"/>
                  </a:solidFill>
                  <a:effectLst/>
                  <a:uLnTx/>
                  <a:uFillTx/>
                  <a:ea typeface="Tahoma" panose="020B0604030504040204" pitchFamily="34" charset="0"/>
                  <a:cs typeface="Arial" panose="020B0604020202020204" pitchFamily="34" charset="0"/>
                </a:rPr>
                <a:t>Background Information	</a:t>
              </a:r>
            </a:p>
            <a:p>
              <a:pPr marL="342900" marR="0" lvl="0" indent="-342900" defTabSz="914400" eaLnBrk="1" fontAlgn="auto" latinLnBrk="0" hangingPunct="1">
                <a:lnSpc>
                  <a:spcPct val="150000"/>
                </a:lnSpc>
                <a:spcBef>
                  <a:spcPts val="0"/>
                </a:spcBef>
                <a:spcAft>
                  <a:spcPts val="0"/>
                </a:spcAft>
                <a:buClrTx/>
                <a:buSzTx/>
                <a:buFont typeface="+mj-lt"/>
                <a:buAutoNum type="arabicPeriod"/>
                <a:tabLst/>
                <a:defRPr/>
              </a:pPr>
              <a:r>
                <a:rPr kumimoji="0" lang="en-GB" sz="1400" b="0" i="0" u="none" strike="noStrike" kern="0" cap="none" spc="0" normalizeH="0" baseline="0" noProof="0" dirty="0">
                  <a:ln>
                    <a:noFill/>
                  </a:ln>
                  <a:solidFill>
                    <a:prstClr val="black"/>
                  </a:solidFill>
                  <a:effectLst/>
                  <a:uLnTx/>
                  <a:uFillTx/>
                  <a:ea typeface="Tahoma" panose="020B0604030504040204" pitchFamily="34" charset="0"/>
                  <a:cs typeface="Arial" panose="020B0604020202020204" pitchFamily="34" charset="0"/>
                </a:rPr>
                <a:t>Legal, Regulatory &amp; Institutional Framework</a:t>
              </a:r>
            </a:p>
            <a:p>
              <a:pPr marL="342900" marR="0" lvl="0" indent="-342900" defTabSz="914400" eaLnBrk="1" fontAlgn="auto" latinLnBrk="0" hangingPunct="1">
                <a:lnSpc>
                  <a:spcPct val="150000"/>
                </a:lnSpc>
                <a:spcBef>
                  <a:spcPts val="0"/>
                </a:spcBef>
                <a:spcAft>
                  <a:spcPts val="0"/>
                </a:spcAft>
                <a:buClrTx/>
                <a:buSzTx/>
                <a:buFont typeface="+mj-lt"/>
                <a:buAutoNum type="arabicPeriod"/>
                <a:tabLst/>
                <a:defRPr/>
              </a:pPr>
              <a:r>
                <a:rPr kumimoji="0" lang="en-GB" sz="1400" b="0" i="0" u="none" strike="noStrike" kern="0" cap="none" spc="0" normalizeH="0" baseline="0" noProof="0" dirty="0">
                  <a:ln>
                    <a:noFill/>
                  </a:ln>
                  <a:solidFill>
                    <a:prstClr val="black"/>
                  </a:solidFill>
                  <a:effectLst/>
                  <a:uLnTx/>
                  <a:uFillTx/>
                  <a:ea typeface="Tahoma" panose="020B0604030504040204" pitchFamily="34" charset="0"/>
                  <a:cs typeface="Arial" panose="020B0604020202020204" pitchFamily="34" charset="0"/>
                </a:rPr>
                <a:t>Integrated Management Plan</a:t>
              </a:r>
            </a:p>
            <a:p>
              <a:pPr marL="342900" marR="0" lvl="0" indent="-342900" defTabSz="914400" eaLnBrk="1" fontAlgn="auto" latinLnBrk="0" hangingPunct="1">
                <a:lnSpc>
                  <a:spcPct val="150000"/>
                </a:lnSpc>
                <a:spcBef>
                  <a:spcPts val="0"/>
                </a:spcBef>
                <a:spcAft>
                  <a:spcPts val="0"/>
                </a:spcAft>
                <a:buClrTx/>
                <a:buSzTx/>
                <a:buFont typeface="+mj-lt"/>
                <a:buAutoNum type="arabicPeriod"/>
                <a:tabLst/>
                <a:defRPr/>
              </a:pPr>
              <a:r>
                <a:rPr kumimoji="0" lang="en-GB" sz="1400" b="0" i="0" u="none" strike="noStrike" kern="0" cap="none" spc="0" normalizeH="0" baseline="0" noProof="0" dirty="0">
                  <a:ln>
                    <a:noFill/>
                  </a:ln>
                  <a:solidFill>
                    <a:prstClr val="black"/>
                  </a:solidFill>
                  <a:effectLst/>
                  <a:uLnTx/>
                  <a:uFillTx/>
                  <a:ea typeface="Tahoma" panose="020B0604030504040204" pitchFamily="34" charset="0"/>
                  <a:cs typeface="Arial" panose="020B0604020202020204" pitchFamily="34" charset="0"/>
                </a:rPr>
                <a:t>iSimangaliso Commercialisation Strategy</a:t>
              </a:r>
            </a:p>
            <a:p>
              <a:pPr marL="342900" marR="0" lvl="0" indent="-342900" defTabSz="914400" eaLnBrk="1" fontAlgn="auto" latinLnBrk="0" hangingPunct="1">
                <a:lnSpc>
                  <a:spcPct val="150000"/>
                </a:lnSpc>
                <a:spcBef>
                  <a:spcPts val="0"/>
                </a:spcBef>
                <a:spcAft>
                  <a:spcPts val="0"/>
                </a:spcAft>
                <a:buClrTx/>
                <a:buSzTx/>
                <a:buFont typeface="+mj-lt"/>
                <a:buAutoNum type="arabicPeriod"/>
                <a:tabLst/>
                <a:defRPr/>
              </a:pPr>
              <a:r>
                <a:rPr kumimoji="0" lang="en-GB" sz="1400" b="0" i="0" u="none" strike="noStrike" kern="0" cap="none" spc="0" normalizeH="0" baseline="0" noProof="0" dirty="0">
                  <a:ln>
                    <a:noFill/>
                  </a:ln>
                  <a:solidFill>
                    <a:prstClr val="black"/>
                  </a:solidFill>
                  <a:effectLst/>
                  <a:uLnTx/>
                  <a:uFillTx/>
                  <a:ea typeface="Tahoma" panose="020B0604030504040204" pitchFamily="34" charset="0"/>
                  <a:cs typeface="Arial" panose="020B0604020202020204" pitchFamily="34" charset="0"/>
                </a:rPr>
                <a:t>Value For Money Objectives</a:t>
              </a:r>
            </a:p>
            <a:p>
              <a:pPr marL="342900" marR="0" lvl="0" indent="-342900" defTabSz="914400" eaLnBrk="1" fontAlgn="auto" latinLnBrk="0" hangingPunct="1">
                <a:lnSpc>
                  <a:spcPct val="150000"/>
                </a:lnSpc>
                <a:spcBef>
                  <a:spcPts val="0"/>
                </a:spcBef>
                <a:spcAft>
                  <a:spcPts val="0"/>
                </a:spcAft>
                <a:buClrTx/>
                <a:buSzTx/>
                <a:buFont typeface="+mj-lt"/>
                <a:buAutoNum type="arabicPeriod"/>
                <a:tabLst/>
                <a:defRPr/>
              </a:pPr>
              <a:r>
                <a:rPr kumimoji="0" lang="en-GB" sz="1400" b="0" i="0" u="none" strike="noStrike" kern="0" cap="none" spc="0" normalizeH="0" baseline="0" noProof="0" dirty="0">
                  <a:ln>
                    <a:noFill/>
                  </a:ln>
                  <a:solidFill>
                    <a:prstClr val="black"/>
                  </a:solidFill>
                  <a:effectLst/>
                  <a:uLnTx/>
                  <a:uFillTx/>
                  <a:ea typeface="Tahoma" panose="020B0604030504040204" pitchFamily="34" charset="0"/>
                  <a:cs typeface="Arial" panose="020B0604020202020204" pitchFamily="34" charset="0"/>
                </a:rPr>
                <a:t>B-BBEE/Transformation</a:t>
              </a:r>
            </a:p>
            <a:p>
              <a:pPr marL="342900" marR="0" lvl="0" indent="-342900" defTabSz="914400" eaLnBrk="1" fontAlgn="auto" latinLnBrk="0" hangingPunct="1">
                <a:lnSpc>
                  <a:spcPct val="150000"/>
                </a:lnSpc>
                <a:spcBef>
                  <a:spcPts val="0"/>
                </a:spcBef>
                <a:spcAft>
                  <a:spcPts val="0"/>
                </a:spcAft>
                <a:buClrTx/>
                <a:buSzTx/>
                <a:buFont typeface="+mj-lt"/>
                <a:buAutoNum type="arabicPeriod"/>
                <a:tabLst/>
                <a:defRPr/>
              </a:pPr>
              <a:r>
                <a:rPr kumimoji="0" lang="en-GB" sz="1400" b="0" i="0" u="none" strike="noStrike" kern="0" cap="none" spc="0" normalizeH="0" baseline="0" noProof="0" dirty="0">
                  <a:ln>
                    <a:noFill/>
                  </a:ln>
                  <a:solidFill>
                    <a:prstClr val="black"/>
                  </a:solidFill>
                  <a:effectLst/>
                  <a:uLnTx/>
                  <a:uFillTx/>
                  <a:ea typeface="Tahoma" panose="020B0604030504040204" pitchFamily="34" charset="0"/>
                  <a:cs typeface="Arial" panose="020B0604020202020204" pitchFamily="34" charset="0"/>
                </a:rPr>
                <a:t>The PPP Kosi Bay Tourism Resort PPP Project Opportunity</a:t>
              </a:r>
            </a:p>
            <a:p>
              <a:pPr marL="342900" marR="0" lvl="0" indent="-342900" defTabSz="914400" eaLnBrk="1" fontAlgn="auto" latinLnBrk="0" hangingPunct="1">
                <a:lnSpc>
                  <a:spcPct val="150000"/>
                </a:lnSpc>
                <a:spcBef>
                  <a:spcPts val="0"/>
                </a:spcBef>
                <a:spcAft>
                  <a:spcPts val="0"/>
                </a:spcAft>
                <a:buClrTx/>
                <a:buSzTx/>
                <a:buFont typeface="+mj-lt"/>
                <a:buAutoNum type="arabicPeriod"/>
                <a:tabLst/>
                <a:defRPr/>
              </a:pPr>
              <a:r>
                <a:rPr kumimoji="0" lang="en-GB" sz="1400" b="0" i="0" u="none" strike="noStrike" kern="0" cap="none" spc="0" normalizeH="0" baseline="0" noProof="0" dirty="0">
                  <a:ln>
                    <a:noFill/>
                  </a:ln>
                  <a:solidFill>
                    <a:prstClr val="black"/>
                  </a:solidFill>
                  <a:effectLst/>
                  <a:uLnTx/>
                  <a:uFillTx/>
                  <a:ea typeface="Tahoma" panose="020B0604030504040204" pitchFamily="34" charset="0"/>
                  <a:cs typeface="Arial" panose="020B0604020202020204" pitchFamily="34" charset="0"/>
                </a:rPr>
                <a:t>Utilities And Facilities Management</a:t>
              </a:r>
            </a:p>
            <a:p>
              <a:pPr marL="342900" marR="0" lvl="0" indent="-342900" defTabSz="914400" eaLnBrk="1" fontAlgn="auto" latinLnBrk="0" hangingPunct="1">
                <a:lnSpc>
                  <a:spcPct val="150000"/>
                </a:lnSpc>
                <a:spcBef>
                  <a:spcPts val="0"/>
                </a:spcBef>
                <a:spcAft>
                  <a:spcPts val="0"/>
                </a:spcAft>
                <a:buClrTx/>
                <a:buSzTx/>
                <a:buFont typeface="+mj-lt"/>
                <a:buAutoNum type="arabicPeriod"/>
                <a:tabLst/>
                <a:defRPr/>
              </a:pPr>
              <a:r>
                <a:rPr kumimoji="0" lang="en-GB" sz="1400" b="0" i="0" u="none" strike="noStrike" kern="0" cap="none" spc="0" normalizeH="0" baseline="0" noProof="0" dirty="0">
                  <a:ln>
                    <a:noFill/>
                  </a:ln>
                  <a:solidFill>
                    <a:prstClr val="black"/>
                  </a:solidFill>
                  <a:effectLst/>
                  <a:uLnTx/>
                  <a:uFillTx/>
                  <a:ea typeface="Tahoma" panose="020B0604030504040204" pitchFamily="34" charset="0"/>
                  <a:cs typeface="Arial" panose="020B0604020202020204" pitchFamily="34" charset="0"/>
                </a:rPr>
                <a:t>Concession Agreement	</a:t>
              </a:r>
            </a:p>
            <a:p>
              <a:pPr marL="342900" marR="0" lvl="0" indent="-342900" defTabSz="914400" eaLnBrk="1" fontAlgn="auto" latinLnBrk="0" hangingPunct="1">
                <a:lnSpc>
                  <a:spcPct val="150000"/>
                </a:lnSpc>
                <a:spcBef>
                  <a:spcPts val="0"/>
                </a:spcBef>
                <a:spcAft>
                  <a:spcPts val="0"/>
                </a:spcAft>
                <a:buClrTx/>
                <a:buSzTx/>
                <a:buFont typeface="+mj-lt"/>
                <a:buAutoNum type="arabicPeriod"/>
                <a:tabLst/>
                <a:defRPr/>
              </a:pPr>
              <a:r>
                <a:rPr kumimoji="0" lang="en-GB" sz="1400" b="0" i="0" u="none" strike="noStrike" kern="0" cap="none" spc="0" normalizeH="0" baseline="0" noProof="0" dirty="0">
                  <a:ln>
                    <a:noFill/>
                  </a:ln>
                  <a:solidFill>
                    <a:prstClr val="black"/>
                  </a:solidFill>
                  <a:effectLst/>
                  <a:uLnTx/>
                  <a:uFillTx/>
                  <a:ea typeface="Tahoma" panose="020B0604030504040204" pitchFamily="34" charset="0"/>
                  <a:cs typeface="Arial" panose="020B0604020202020204" pitchFamily="34" charset="0"/>
                </a:rPr>
                <a:t>Bid Rules</a:t>
              </a:r>
            </a:p>
            <a:p>
              <a:pPr marL="342900" marR="0" lvl="0" indent="-342900" defTabSz="914400" eaLnBrk="1" fontAlgn="auto" latinLnBrk="0" hangingPunct="1">
                <a:lnSpc>
                  <a:spcPct val="150000"/>
                </a:lnSpc>
                <a:spcBef>
                  <a:spcPts val="0"/>
                </a:spcBef>
                <a:spcAft>
                  <a:spcPts val="0"/>
                </a:spcAft>
                <a:buClrTx/>
                <a:buSzTx/>
                <a:buFont typeface="+mj-lt"/>
                <a:buAutoNum type="arabicPeriod"/>
                <a:tabLst/>
                <a:defRPr/>
              </a:pPr>
              <a:r>
                <a:rPr kumimoji="0" lang="en-GB" sz="1400" b="0" i="0" u="none" strike="noStrike" kern="0" cap="none" spc="0" normalizeH="0" baseline="0" noProof="0" dirty="0">
                  <a:ln>
                    <a:noFill/>
                  </a:ln>
                  <a:solidFill>
                    <a:prstClr val="black"/>
                  </a:solidFill>
                  <a:effectLst/>
                  <a:uLnTx/>
                  <a:uFillTx/>
                  <a:ea typeface="Tahoma" panose="020B0604030504040204" pitchFamily="34" charset="0"/>
                  <a:cs typeface="Arial" panose="020B0604020202020204" pitchFamily="34" charset="0"/>
                </a:rPr>
                <a:t>Disqualification</a:t>
              </a:r>
            </a:p>
            <a:p>
              <a:pPr marL="342900" marR="0" lvl="0" indent="-342900" defTabSz="914400" eaLnBrk="1" fontAlgn="auto" latinLnBrk="0" hangingPunct="1">
                <a:lnSpc>
                  <a:spcPct val="150000"/>
                </a:lnSpc>
                <a:spcBef>
                  <a:spcPts val="0"/>
                </a:spcBef>
                <a:spcAft>
                  <a:spcPts val="0"/>
                </a:spcAft>
                <a:buClrTx/>
                <a:buSzTx/>
                <a:buFont typeface="+mj-lt"/>
                <a:buAutoNum type="arabicPeriod"/>
                <a:tabLst/>
                <a:defRPr/>
              </a:pPr>
              <a:r>
                <a:rPr kumimoji="0" lang="en-GB" sz="1400" b="0" i="0" u="none" strike="noStrike" kern="0" cap="none" spc="0" normalizeH="0" baseline="0" noProof="0" dirty="0">
                  <a:ln>
                    <a:noFill/>
                  </a:ln>
                  <a:solidFill>
                    <a:prstClr val="black"/>
                  </a:solidFill>
                  <a:effectLst/>
                  <a:uLnTx/>
                  <a:uFillTx/>
                  <a:ea typeface="Tahoma" panose="020B0604030504040204" pitchFamily="34" charset="0"/>
                  <a:cs typeface="Arial" panose="020B0604020202020204" pitchFamily="34" charset="0"/>
                </a:rPr>
                <a:t>Incomplete Bids</a:t>
              </a:r>
            </a:p>
            <a:p>
              <a:pPr marL="342900" marR="0" lvl="0" indent="-342900" defTabSz="914400" eaLnBrk="1" fontAlgn="auto" latinLnBrk="0" hangingPunct="1">
                <a:lnSpc>
                  <a:spcPct val="150000"/>
                </a:lnSpc>
                <a:spcBef>
                  <a:spcPts val="0"/>
                </a:spcBef>
                <a:spcAft>
                  <a:spcPts val="0"/>
                </a:spcAft>
                <a:buClrTx/>
                <a:buSzTx/>
                <a:buFont typeface="+mj-lt"/>
                <a:buAutoNum type="arabicPeriod"/>
                <a:tabLst/>
                <a:defRPr/>
              </a:pPr>
              <a:r>
                <a:rPr kumimoji="0" lang="en-GB" sz="1400" b="0" i="0" u="none" strike="noStrike" kern="0" cap="none" spc="0" normalizeH="0" baseline="0" noProof="0" dirty="0">
                  <a:ln>
                    <a:noFill/>
                  </a:ln>
                  <a:solidFill>
                    <a:prstClr val="black"/>
                  </a:solidFill>
                  <a:effectLst/>
                  <a:uLnTx/>
                  <a:uFillTx/>
                  <a:ea typeface="Tahoma" panose="020B0604030504040204" pitchFamily="34" charset="0"/>
                  <a:cs typeface="Arial" panose="020B0604020202020204" pitchFamily="34" charset="0"/>
                </a:rPr>
                <a:t>Bid Process Information</a:t>
              </a:r>
            </a:p>
            <a:p>
              <a:pPr marL="342900" marR="0" lvl="0" indent="-342900" defTabSz="914400" eaLnBrk="1" fontAlgn="auto" latinLnBrk="0" hangingPunct="1">
                <a:lnSpc>
                  <a:spcPct val="150000"/>
                </a:lnSpc>
                <a:spcBef>
                  <a:spcPts val="0"/>
                </a:spcBef>
                <a:spcAft>
                  <a:spcPts val="0"/>
                </a:spcAft>
                <a:buClrTx/>
                <a:buSzTx/>
                <a:buFont typeface="+mj-lt"/>
                <a:buAutoNum type="arabicPeriod"/>
                <a:tabLst/>
                <a:defRPr/>
              </a:pPr>
              <a:r>
                <a:rPr kumimoji="0" lang="en-GB" sz="1400" b="0" i="0" u="none" strike="noStrike" kern="0" cap="none" spc="0" normalizeH="0" baseline="0" noProof="0" dirty="0">
                  <a:ln>
                    <a:noFill/>
                  </a:ln>
                  <a:solidFill>
                    <a:prstClr val="black"/>
                  </a:solidFill>
                  <a:effectLst/>
                  <a:uLnTx/>
                  <a:uFillTx/>
                  <a:ea typeface="Tahoma" panose="020B0604030504040204" pitchFamily="34" charset="0"/>
                  <a:cs typeface="Arial" panose="020B0604020202020204" pitchFamily="34" charset="0"/>
                </a:rPr>
                <a:t>Site Visits	</a:t>
              </a:r>
            </a:p>
          </p:txBody>
        </p:sp>
        <p:sp>
          <p:nvSpPr>
            <p:cNvPr id="11" name="TextBox 10">
              <a:extLst>
                <a:ext uri="{FF2B5EF4-FFF2-40B4-BE49-F238E27FC236}">
                  <a16:creationId xmlns:a16="http://schemas.microsoft.com/office/drawing/2014/main" id="{1EEBE55A-FCE7-4E05-A7E2-15E1E99C238E}"/>
                </a:ext>
              </a:extLst>
            </p:cNvPr>
            <p:cNvSpPr txBox="1"/>
            <p:nvPr/>
          </p:nvSpPr>
          <p:spPr>
            <a:xfrm>
              <a:off x="3930778" y="1082852"/>
              <a:ext cx="3859207" cy="5545172"/>
            </a:xfrm>
            <a:prstGeom prst="rect">
              <a:avLst/>
            </a:prstGeom>
            <a:solidFill>
              <a:srgbClr val="ED7D31">
                <a:lumMod val="20000"/>
                <a:lumOff val="80000"/>
              </a:srgbClr>
            </a:solidFill>
          </p:spPr>
          <p:txBody>
            <a:bodyPr wrap="square">
              <a:spAutoFit/>
            </a:bodyPr>
            <a:lstStyle/>
            <a:p>
              <a:pPr marL="342900" marR="0" lvl="0" indent="-342900" defTabSz="914400" eaLnBrk="1" fontAlgn="auto" latinLnBrk="0" hangingPunct="1">
                <a:lnSpc>
                  <a:spcPct val="150000"/>
                </a:lnSpc>
                <a:spcBef>
                  <a:spcPts val="0"/>
                </a:spcBef>
                <a:spcAft>
                  <a:spcPts val="0"/>
                </a:spcAft>
                <a:buClrTx/>
                <a:buSzTx/>
                <a:buFont typeface="+mj-lt"/>
                <a:buAutoNum type="arabicPeriod" startAt="15"/>
                <a:tabLst/>
                <a:defRPr/>
              </a:pPr>
              <a:r>
                <a:rPr kumimoji="0" lang="en-GB" sz="1400" b="0" i="0" u="none" strike="noStrike" kern="0" cap="none" spc="0" normalizeH="0" baseline="0" noProof="0" dirty="0">
                  <a:ln>
                    <a:noFill/>
                  </a:ln>
                  <a:solidFill>
                    <a:prstClr val="black"/>
                  </a:solidFill>
                  <a:effectLst/>
                  <a:uLnTx/>
                  <a:uFillTx/>
                  <a:ea typeface="Tahoma" panose="020B0604030504040204" pitchFamily="34" charset="0"/>
                  <a:cs typeface="Arial" panose="020B0604020202020204" pitchFamily="34" charset="0"/>
                </a:rPr>
                <a:t>Bid Submission</a:t>
              </a:r>
            </a:p>
            <a:p>
              <a:pPr marL="342900" marR="0" lvl="0" indent="-342900" defTabSz="914400" eaLnBrk="1" fontAlgn="auto" latinLnBrk="0" hangingPunct="1">
                <a:lnSpc>
                  <a:spcPct val="150000"/>
                </a:lnSpc>
                <a:spcBef>
                  <a:spcPts val="0"/>
                </a:spcBef>
                <a:spcAft>
                  <a:spcPts val="0"/>
                </a:spcAft>
                <a:buClrTx/>
                <a:buSzTx/>
                <a:buFont typeface="+mj-lt"/>
                <a:buAutoNum type="arabicPeriod" startAt="15"/>
                <a:tabLst/>
                <a:defRPr/>
              </a:pPr>
              <a:r>
                <a:rPr kumimoji="0" lang="en-GB" sz="1400" b="0" i="0" u="none" strike="noStrike" kern="0" cap="none" spc="0" normalizeH="0" baseline="0" noProof="0" dirty="0">
                  <a:ln>
                    <a:noFill/>
                  </a:ln>
                  <a:solidFill>
                    <a:prstClr val="black"/>
                  </a:solidFill>
                  <a:effectLst/>
                  <a:uLnTx/>
                  <a:uFillTx/>
                  <a:ea typeface="Tahoma" panose="020B0604030504040204" pitchFamily="34" charset="0"/>
                  <a:cs typeface="Arial" panose="020B0604020202020204" pitchFamily="34" charset="0"/>
                </a:rPr>
                <a:t>Content And Submission Of Bids</a:t>
              </a:r>
            </a:p>
            <a:p>
              <a:pPr marL="342900" marR="0" lvl="0" indent="-342900" defTabSz="914400" eaLnBrk="1" fontAlgn="auto" latinLnBrk="0" hangingPunct="1">
                <a:lnSpc>
                  <a:spcPct val="150000"/>
                </a:lnSpc>
                <a:spcBef>
                  <a:spcPts val="0"/>
                </a:spcBef>
                <a:spcAft>
                  <a:spcPts val="0"/>
                </a:spcAft>
                <a:buClrTx/>
                <a:buSzTx/>
                <a:buFont typeface="+mj-lt"/>
                <a:buAutoNum type="arabicPeriod" startAt="15"/>
                <a:tabLst/>
                <a:defRPr/>
              </a:pPr>
              <a:r>
                <a:rPr kumimoji="0" lang="en-GB" sz="1400" b="0" i="0" u="none" strike="noStrike" kern="0" cap="none" spc="0" normalizeH="0" baseline="0" noProof="0" dirty="0">
                  <a:ln>
                    <a:noFill/>
                  </a:ln>
                  <a:solidFill>
                    <a:prstClr val="black"/>
                  </a:solidFill>
                  <a:effectLst/>
                  <a:uLnTx/>
                  <a:uFillTx/>
                  <a:ea typeface="Tahoma" panose="020B0604030504040204" pitchFamily="34" charset="0"/>
                  <a:cs typeface="Arial" panose="020B0604020202020204" pitchFamily="34" charset="0"/>
                </a:rPr>
                <a:t>How The Bids Will Be Opened	</a:t>
              </a:r>
            </a:p>
            <a:p>
              <a:pPr marL="342900" marR="0" lvl="0" indent="-342900" defTabSz="914400" eaLnBrk="1" fontAlgn="auto" latinLnBrk="0" hangingPunct="1">
                <a:lnSpc>
                  <a:spcPct val="150000"/>
                </a:lnSpc>
                <a:spcBef>
                  <a:spcPts val="0"/>
                </a:spcBef>
                <a:spcAft>
                  <a:spcPts val="0"/>
                </a:spcAft>
                <a:buClrTx/>
                <a:buSzTx/>
                <a:buFont typeface="+mj-lt"/>
                <a:buAutoNum type="arabicPeriod" startAt="15"/>
                <a:tabLst/>
                <a:defRPr/>
              </a:pPr>
              <a:r>
                <a:rPr kumimoji="0" lang="en-GB" sz="1400" b="0" i="0" u="none" strike="noStrike" kern="0" cap="none" spc="0" normalizeH="0" baseline="0" noProof="0" dirty="0">
                  <a:ln>
                    <a:noFill/>
                  </a:ln>
                  <a:solidFill>
                    <a:prstClr val="black"/>
                  </a:solidFill>
                  <a:effectLst/>
                  <a:uLnTx/>
                  <a:uFillTx/>
                  <a:ea typeface="Tahoma" panose="020B0604030504040204" pitchFamily="34" charset="0"/>
                  <a:cs typeface="Arial" panose="020B0604020202020204" pitchFamily="34" charset="0"/>
                </a:rPr>
                <a:t>Evaluation Criteria	</a:t>
              </a:r>
            </a:p>
            <a:p>
              <a:pPr marL="342900" marR="0" lvl="0" indent="-342900" defTabSz="914400" eaLnBrk="1" fontAlgn="auto" latinLnBrk="0" hangingPunct="1">
                <a:lnSpc>
                  <a:spcPct val="150000"/>
                </a:lnSpc>
                <a:spcBef>
                  <a:spcPts val="0"/>
                </a:spcBef>
                <a:spcAft>
                  <a:spcPts val="0"/>
                </a:spcAft>
                <a:buClrTx/>
                <a:buSzTx/>
                <a:buFont typeface="+mj-lt"/>
                <a:buAutoNum type="arabicPeriod" startAt="15"/>
                <a:tabLst/>
                <a:defRPr/>
              </a:pPr>
              <a:r>
                <a:rPr kumimoji="0" lang="en-GB" sz="1400" b="0" i="0" u="none" strike="noStrike" kern="0" cap="none" spc="0" normalizeH="0" baseline="0" noProof="0" dirty="0">
                  <a:ln>
                    <a:noFill/>
                  </a:ln>
                  <a:solidFill>
                    <a:prstClr val="black"/>
                  </a:solidFill>
                  <a:effectLst/>
                  <a:uLnTx/>
                  <a:uFillTx/>
                  <a:ea typeface="Tahoma" panose="020B0604030504040204" pitchFamily="34" charset="0"/>
                  <a:cs typeface="Arial" panose="020B0604020202020204" pitchFamily="34" charset="0"/>
                </a:rPr>
                <a:t>Scoring for Functionality (Envelope 1) </a:t>
              </a:r>
            </a:p>
            <a:p>
              <a:pPr marL="342900" marR="0" lvl="0" indent="-342900" defTabSz="914400" eaLnBrk="1" fontAlgn="auto" latinLnBrk="0" hangingPunct="1">
                <a:lnSpc>
                  <a:spcPct val="150000"/>
                </a:lnSpc>
                <a:spcBef>
                  <a:spcPts val="0"/>
                </a:spcBef>
                <a:spcAft>
                  <a:spcPts val="0"/>
                </a:spcAft>
                <a:buClrTx/>
                <a:buSzTx/>
                <a:buFont typeface="+mj-lt"/>
                <a:buAutoNum type="arabicPeriod" startAt="15"/>
                <a:tabLst/>
                <a:defRPr/>
              </a:pPr>
              <a:r>
                <a:rPr kumimoji="0" lang="en-GB" sz="1400" b="0" i="0" u="none" strike="noStrike" kern="0" cap="none" spc="0" normalizeH="0" baseline="0" noProof="0" dirty="0">
                  <a:ln>
                    <a:noFill/>
                  </a:ln>
                  <a:solidFill>
                    <a:prstClr val="black"/>
                  </a:solidFill>
                  <a:effectLst/>
                  <a:uLnTx/>
                  <a:uFillTx/>
                  <a:ea typeface="Tahoma" panose="020B0604030504040204" pitchFamily="34" charset="0"/>
                  <a:cs typeface="Arial" panose="020B0604020202020204" pitchFamily="34" charset="0"/>
                </a:rPr>
                <a:t>PPP Fee Offer &amp; B-BBEE Project Scorecard Commitment/Specific Goals (Envelope 2)</a:t>
              </a:r>
            </a:p>
            <a:p>
              <a:pPr marL="342900" marR="0" lvl="0" indent="-342900" defTabSz="914400" eaLnBrk="1" fontAlgn="auto" latinLnBrk="0" hangingPunct="1">
                <a:lnSpc>
                  <a:spcPct val="150000"/>
                </a:lnSpc>
                <a:spcBef>
                  <a:spcPts val="0"/>
                </a:spcBef>
                <a:spcAft>
                  <a:spcPts val="0"/>
                </a:spcAft>
                <a:buClrTx/>
                <a:buSzTx/>
                <a:buFont typeface="+mj-lt"/>
                <a:buAutoNum type="arabicPeriod" startAt="15"/>
                <a:tabLst/>
                <a:defRPr/>
              </a:pPr>
              <a:r>
                <a:rPr kumimoji="0" lang="en-GB" sz="1400" b="0" i="0" u="none" strike="noStrike" kern="0" cap="none" spc="0" normalizeH="0" baseline="0" noProof="0" dirty="0">
                  <a:ln>
                    <a:noFill/>
                  </a:ln>
                  <a:solidFill>
                    <a:prstClr val="black"/>
                  </a:solidFill>
                  <a:effectLst/>
                  <a:uLnTx/>
                  <a:uFillTx/>
                  <a:ea typeface="Tahoma" panose="020B0604030504040204" pitchFamily="34" charset="0"/>
                  <a:cs typeface="Arial" panose="020B0604020202020204" pitchFamily="34" charset="0"/>
                </a:rPr>
                <a:t>Selection of Preferred Bidder	</a:t>
              </a:r>
            </a:p>
            <a:p>
              <a:pPr marL="342900" marR="0" lvl="0" indent="-342900" defTabSz="914400" eaLnBrk="1" fontAlgn="auto" latinLnBrk="0" hangingPunct="1">
                <a:lnSpc>
                  <a:spcPct val="150000"/>
                </a:lnSpc>
                <a:spcBef>
                  <a:spcPts val="0"/>
                </a:spcBef>
                <a:spcAft>
                  <a:spcPts val="0"/>
                </a:spcAft>
                <a:buClrTx/>
                <a:buSzTx/>
                <a:buFont typeface="+mj-lt"/>
                <a:buAutoNum type="arabicPeriod" startAt="15"/>
                <a:tabLst/>
                <a:defRPr/>
              </a:pPr>
              <a:r>
                <a:rPr kumimoji="0" lang="en-GB" sz="1400" b="0" i="0" u="none" strike="noStrike" kern="0" cap="none" spc="0" normalizeH="0" baseline="0" noProof="0" dirty="0">
                  <a:ln>
                    <a:noFill/>
                  </a:ln>
                  <a:solidFill>
                    <a:prstClr val="black"/>
                  </a:solidFill>
                  <a:effectLst/>
                  <a:uLnTx/>
                  <a:uFillTx/>
                  <a:ea typeface="Tahoma" panose="020B0604030504040204" pitchFamily="34" charset="0"/>
                  <a:cs typeface="Arial" panose="020B0604020202020204" pitchFamily="34" charset="0"/>
                </a:rPr>
                <a:t>Signature &amp; Effectiveness Of Concession Agreement</a:t>
              </a:r>
            </a:p>
            <a:p>
              <a:pPr marL="342900" marR="0" lvl="0" indent="-342900" defTabSz="914400" eaLnBrk="1" fontAlgn="auto" latinLnBrk="0" hangingPunct="1">
                <a:lnSpc>
                  <a:spcPct val="150000"/>
                </a:lnSpc>
                <a:spcBef>
                  <a:spcPts val="0"/>
                </a:spcBef>
                <a:spcAft>
                  <a:spcPts val="0"/>
                </a:spcAft>
                <a:buClrTx/>
                <a:buSzTx/>
                <a:buFont typeface="+mj-lt"/>
                <a:buAutoNum type="arabicPeriod" startAt="15"/>
                <a:tabLst/>
                <a:defRPr/>
              </a:pPr>
              <a:r>
                <a:rPr kumimoji="0" lang="en-GB" sz="1400" b="0" i="0" u="none" strike="noStrike" kern="0" cap="none" spc="0" normalizeH="0" baseline="0" noProof="0" dirty="0">
                  <a:ln>
                    <a:noFill/>
                  </a:ln>
                  <a:solidFill>
                    <a:prstClr val="black"/>
                  </a:solidFill>
                  <a:effectLst/>
                  <a:uLnTx/>
                  <a:uFillTx/>
                  <a:ea typeface="Tahoma" panose="020B0604030504040204" pitchFamily="34" charset="0"/>
                  <a:cs typeface="Arial" panose="020B0604020202020204" pitchFamily="34" charset="0"/>
                </a:rPr>
                <a:t>Bond (Bid And Performance Bond)</a:t>
              </a:r>
            </a:p>
            <a:p>
              <a:pPr marL="342900" marR="0" lvl="0" indent="-342900" defTabSz="914400" eaLnBrk="1" fontAlgn="auto" latinLnBrk="0" hangingPunct="1">
                <a:lnSpc>
                  <a:spcPct val="150000"/>
                </a:lnSpc>
                <a:spcBef>
                  <a:spcPts val="0"/>
                </a:spcBef>
                <a:spcAft>
                  <a:spcPts val="0"/>
                </a:spcAft>
                <a:buClrTx/>
                <a:buSzTx/>
                <a:buFont typeface="+mj-lt"/>
                <a:buAutoNum type="arabicPeriod" startAt="15"/>
                <a:tabLst/>
                <a:defRPr/>
              </a:pPr>
              <a:r>
                <a:rPr kumimoji="0" lang="en-GB" sz="1400" b="0" i="0" u="none" strike="noStrike" kern="0" cap="none" spc="0" normalizeH="0" baseline="0" noProof="0" dirty="0">
                  <a:ln>
                    <a:noFill/>
                  </a:ln>
                  <a:solidFill>
                    <a:prstClr val="black"/>
                  </a:solidFill>
                  <a:effectLst/>
                  <a:uLnTx/>
                  <a:uFillTx/>
                  <a:ea typeface="Tahoma" panose="020B0604030504040204" pitchFamily="34" charset="0"/>
                  <a:cs typeface="Arial" panose="020B0604020202020204" pitchFamily="34" charset="0"/>
                </a:rPr>
                <a:t>Publicity</a:t>
              </a:r>
            </a:p>
            <a:p>
              <a:pPr marL="342900" marR="0" lvl="0" indent="-342900" defTabSz="914400" eaLnBrk="1" fontAlgn="auto" latinLnBrk="0" hangingPunct="1">
                <a:lnSpc>
                  <a:spcPct val="150000"/>
                </a:lnSpc>
                <a:spcBef>
                  <a:spcPts val="0"/>
                </a:spcBef>
                <a:spcAft>
                  <a:spcPts val="0"/>
                </a:spcAft>
                <a:buClrTx/>
                <a:buSzTx/>
                <a:buFont typeface="+mj-lt"/>
                <a:buAutoNum type="arabicPeriod" startAt="15"/>
                <a:tabLst/>
                <a:defRPr/>
              </a:pPr>
              <a:r>
                <a:rPr kumimoji="0" lang="en-GB" sz="1400" b="0" i="0" u="none" strike="noStrike" kern="0" cap="none" spc="0" normalizeH="0" baseline="0" noProof="0" dirty="0">
                  <a:ln>
                    <a:noFill/>
                  </a:ln>
                  <a:solidFill>
                    <a:prstClr val="black"/>
                  </a:solidFill>
                  <a:effectLst/>
                  <a:uLnTx/>
                  <a:uFillTx/>
                  <a:ea typeface="Tahoma" panose="020B0604030504040204" pitchFamily="34" charset="0"/>
                  <a:cs typeface="Arial" panose="020B0604020202020204" pitchFamily="34" charset="0"/>
                </a:rPr>
                <a:t>Funding for Tourism Development</a:t>
              </a:r>
            </a:p>
            <a:p>
              <a:pPr marL="342900" marR="0" lvl="0" indent="-342900" defTabSz="914400" eaLnBrk="1" fontAlgn="auto" latinLnBrk="0" hangingPunct="1">
                <a:lnSpc>
                  <a:spcPct val="150000"/>
                </a:lnSpc>
                <a:spcBef>
                  <a:spcPts val="0"/>
                </a:spcBef>
                <a:spcAft>
                  <a:spcPts val="0"/>
                </a:spcAft>
                <a:buClrTx/>
                <a:buSzTx/>
                <a:buFont typeface="+mj-lt"/>
                <a:buAutoNum type="arabicPeriod" startAt="15"/>
                <a:tabLst/>
                <a:defRPr/>
              </a:pPr>
              <a:r>
                <a:rPr kumimoji="0" lang="en-GB" sz="1400" b="0" i="0" u="none" strike="noStrike" kern="0" cap="none" spc="0" normalizeH="0" baseline="0" noProof="0" dirty="0">
                  <a:ln>
                    <a:noFill/>
                  </a:ln>
                  <a:solidFill>
                    <a:prstClr val="black"/>
                  </a:solidFill>
                  <a:effectLst/>
                  <a:uLnTx/>
                  <a:uFillTx/>
                  <a:ea typeface="Tahoma" panose="020B0604030504040204" pitchFamily="34" charset="0"/>
                  <a:cs typeface="Arial" panose="020B0604020202020204" pitchFamily="34" charset="0"/>
                </a:rPr>
                <a:t>Information Pack for Bidders	</a:t>
              </a:r>
            </a:p>
            <a:p>
              <a:pPr marL="342900" marR="0" lvl="0" indent="-342900" defTabSz="914400" eaLnBrk="1" fontAlgn="auto" latinLnBrk="0" hangingPunct="1">
                <a:lnSpc>
                  <a:spcPct val="150000"/>
                </a:lnSpc>
                <a:spcBef>
                  <a:spcPts val="0"/>
                </a:spcBef>
                <a:spcAft>
                  <a:spcPts val="0"/>
                </a:spcAft>
                <a:buClrTx/>
                <a:buSzTx/>
                <a:buFont typeface="+mj-lt"/>
                <a:buAutoNum type="arabicPeriod" startAt="15"/>
                <a:tabLst/>
                <a:defRPr/>
              </a:pPr>
              <a:r>
                <a:rPr kumimoji="0" lang="en-GB" sz="1400" b="0" i="0" u="none" strike="noStrike" kern="0" cap="none" spc="0" normalizeH="0" baseline="0" noProof="0" dirty="0">
                  <a:ln>
                    <a:noFill/>
                  </a:ln>
                  <a:solidFill>
                    <a:prstClr val="black"/>
                  </a:solidFill>
                  <a:effectLst/>
                  <a:uLnTx/>
                  <a:uFillTx/>
                  <a:ea typeface="Tahoma" panose="020B0604030504040204" pitchFamily="34" charset="0"/>
                  <a:cs typeface="Arial" panose="020B0604020202020204" pitchFamily="34" charset="0"/>
                </a:rPr>
                <a:t>Prequalification &amp; Mandatory Requirements</a:t>
              </a:r>
            </a:p>
          </p:txBody>
        </p:sp>
        <p:sp>
          <p:nvSpPr>
            <p:cNvPr id="12" name="TextBox 11">
              <a:extLst>
                <a:ext uri="{FF2B5EF4-FFF2-40B4-BE49-F238E27FC236}">
                  <a16:creationId xmlns:a16="http://schemas.microsoft.com/office/drawing/2014/main" id="{E68964C7-DD91-491A-B242-B2D7A0CF0BF4}"/>
                </a:ext>
              </a:extLst>
            </p:cNvPr>
            <p:cNvSpPr txBox="1"/>
            <p:nvPr/>
          </p:nvSpPr>
          <p:spPr>
            <a:xfrm>
              <a:off x="7973539" y="1082852"/>
              <a:ext cx="3438876" cy="5396349"/>
            </a:xfrm>
            <a:prstGeom prst="rect">
              <a:avLst/>
            </a:prstGeom>
            <a:solidFill>
              <a:schemeClr val="bg2">
                <a:lumMod val="60000"/>
                <a:lumOff val="40000"/>
              </a:schemeClr>
            </a:solidFill>
          </p:spPr>
          <p:txBody>
            <a:bodyPr wrap="square">
              <a:spAutoFit/>
            </a:bodyPr>
            <a:lstStyle/>
            <a:p>
              <a:pPr algn="just">
                <a:spcAft>
                  <a:spcPts val="800"/>
                </a:spcAft>
              </a:pPr>
              <a:r>
                <a:rPr lang="en-ZA" sz="1400" b="1" dirty="0">
                  <a:solidFill>
                    <a:schemeClr val="tx1">
                      <a:lumMod val="95000"/>
                    </a:schemeClr>
                  </a:solidFill>
                  <a:effectLst/>
                  <a:ea typeface="Arial Narrow" panose="020B0606020202030204" pitchFamily="34" charset="0"/>
                  <a:cs typeface="Arial" panose="020B0604020202020204" pitchFamily="34" charset="0"/>
                </a:rPr>
                <a:t>List of Annexure</a:t>
              </a:r>
            </a:p>
            <a:p>
              <a:pPr algn="just">
                <a:spcAft>
                  <a:spcPts val="800"/>
                </a:spcAft>
              </a:pPr>
              <a:r>
                <a:rPr lang="en-ZA" sz="1400" dirty="0">
                  <a:solidFill>
                    <a:schemeClr val="tx1">
                      <a:lumMod val="95000"/>
                    </a:schemeClr>
                  </a:solidFill>
                  <a:effectLst/>
                  <a:ea typeface="Arial Narrow" panose="020B0606020202030204" pitchFamily="34" charset="0"/>
                  <a:cs typeface="Arial" panose="020B0604020202020204" pitchFamily="34" charset="0"/>
                </a:rPr>
                <a:t>1: Information Required</a:t>
              </a:r>
              <a:endParaRPr lang="en-ZA" sz="1400" dirty="0">
                <a:solidFill>
                  <a:schemeClr val="tx1">
                    <a:lumMod val="95000"/>
                  </a:schemeClr>
                </a:solidFill>
                <a:effectLst/>
                <a:ea typeface="Calibri" panose="020F0502020204030204" pitchFamily="34" charset="0"/>
                <a:cs typeface="Arial" panose="020B0604020202020204" pitchFamily="34" charset="0"/>
              </a:endParaRPr>
            </a:p>
            <a:p>
              <a:pPr algn="just">
                <a:spcAft>
                  <a:spcPts val="800"/>
                </a:spcAft>
              </a:pPr>
              <a:r>
                <a:rPr lang="en-ZA" sz="1400" dirty="0">
                  <a:solidFill>
                    <a:schemeClr val="tx1">
                      <a:lumMod val="95000"/>
                    </a:schemeClr>
                  </a:solidFill>
                  <a:effectLst/>
                  <a:ea typeface="Arial Narrow" panose="020B0606020202030204" pitchFamily="34" charset="0"/>
                  <a:cs typeface="Arial" panose="020B0604020202020204" pitchFamily="34" charset="0"/>
                </a:rPr>
                <a:t>2: Evaluation Criteria</a:t>
              </a:r>
              <a:endParaRPr lang="en-ZA" sz="1400" dirty="0">
                <a:solidFill>
                  <a:schemeClr val="tx1">
                    <a:lumMod val="95000"/>
                  </a:schemeClr>
                </a:solidFill>
                <a:effectLst/>
                <a:ea typeface="Calibri" panose="020F0502020204030204" pitchFamily="34" charset="0"/>
                <a:cs typeface="Arial" panose="020B0604020202020204" pitchFamily="34" charset="0"/>
              </a:endParaRPr>
            </a:p>
            <a:p>
              <a:pPr algn="just">
                <a:spcAft>
                  <a:spcPts val="800"/>
                </a:spcAft>
              </a:pPr>
              <a:r>
                <a:rPr lang="en-ZA" sz="1400" dirty="0">
                  <a:solidFill>
                    <a:schemeClr val="tx1">
                      <a:lumMod val="95000"/>
                    </a:schemeClr>
                  </a:solidFill>
                  <a:effectLst/>
                  <a:ea typeface="Arial Narrow" panose="020B0606020202030204" pitchFamily="34" charset="0"/>
                  <a:cs typeface="Arial" panose="020B0604020202020204" pitchFamily="34" charset="0"/>
                </a:rPr>
                <a:t>3: B-BBEE/ Specific Goals Obligations</a:t>
              </a:r>
              <a:endParaRPr lang="en-ZA" sz="1400" dirty="0">
                <a:solidFill>
                  <a:schemeClr val="tx1">
                    <a:lumMod val="95000"/>
                  </a:schemeClr>
                </a:solidFill>
                <a:effectLst/>
                <a:ea typeface="Calibri" panose="020F0502020204030204" pitchFamily="34" charset="0"/>
                <a:cs typeface="Arial" panose="020B0604020202020204" pitchFamily="34" charset="0"/>
              </a:endParaRPr>
            </a:p>
            <a:p>
              <a:pPr algn="just">
                <a:spcAft>
                  <a:spcPts val="800"/>
                </a:spcAft>
              </a:pPr>
              <a:r>
                <a:rPr lang="en-ZA" sz="1400" dirty="0">
                  <a:solidFill>
                    <a:schemeClr val="tx1">
                      <a:lumMod val="95000"/>
                    </a:schemeClr>
                  </a:solidFill>
                  <a:effectLst/>
                  <a:ea typeface="Arial Narrow" panose="020B0606020202030204" pitchFamily="34" charset="0"/>
                  <a:cs typeface="Arial" panose="020B0604020202020204" pitchFamily="34" charset="0"/>
                </a:rPr>
                <a:t>4: PPP Offer</a:t>
              </a:r>
              <a:endParaRPr lang="en-ZA" sz="1400" dirty="0">
                <a:solidFill>
                  <a:schemeClr val="tx1">
                    <a:lumMod val="95000"/>
                  </a:schemeClr>
                </a:solidFill>
                <a:effectLst/>
                <a:ea typeface="Calibri" panose="020F0502020204030204" pitchFamily="34" charset="0"/>
                <a:cs typeface="Arial" panose="020B0604020202020204" pitchFamily="34" charset="0"/>
              </a:endParaRPr>
            </a:p>
            <a:p>
              <a:pPr algn="just">
                <a:spcAft>
                  <a:spcPts val="800"/>
                </a:spcAft>
              </a:pPr>
              <a:r>
                <a:rPr lang="en-ZA" sz="1400" dirty="0">
                  <a:solidFill>
                    <a:schemeClr val="tx1">
                      <a:lumMod val="95000"/>
                    </a:schemeClr>
                  </a:solidFill>
                  <a:effectLst/>
                  <a:ea typeface="Arial Narrow" panose="020B0606020202030204" pitchFamily="34" charset="0"/>
                  <a:cs typeface="Arial" panose="020B0604020202020204" pitchFamily="34" charset="0"/>
                </a:rPr>
                <a:t>5: Concession Agreement</a:t>
              </a:r>
              <a:endParaRPr lang="en-ZA" sz="1400" dirty="0">
                <a:solidFill>
                  <a:schemeClr val="tx1">
                    <a:lumMod val="95000"/>
                  </a:schemeClr>
                </a:solidFill>
                <a:effectLst/>
                <a:ea typeface="Calibri" panose="020F0502020204030204" pitchFamily="34" charset="0"/>
                <a:cs typeface="Arial" panose="020B0604020202020204" pitchFamily="34" charset="0"/>
              </a:endParaRPr>
            </a:p>
            <a:p>
              <a:pPr algn="just">
                <a:spcAft>
                  <a:spcPts val="800"/>
                </a:spcAft>
              </a:pPr>
              <a:r>
                <a:rPr lang="en-ZA" sz="1400" dirty="0">
                  <a:solidFill>
                    <a:schemeClr val="tx1">
                      <a:lumMod val="95000"/>
                    </a:schemeClr>
                  </a:solidFill>
                  <a:effectLst/>
                  <a:ea typeface="Arial Narrow" panose="020B0606020202030204" pitchFamily="34" charset="0"/>
                  <a:cs typeface="Arial" panose="020B0604020202020204" pitchFamily="34" charset="0"/>
                </a:rPr>
                <a:t>6: Cover Page and Declaration Form </a:t>
              </a:r>
              <a:endParaRPr lang="en-ZA" sz="1400" dirty="0">
                <a:solidFill>
                  <a:schemeClr val="tx1">
                    <a:lumMod val="95000"/>
                  </a:schemeClr>
                </a:solidFill>
                <a:effectLst/>
                <a:ea typeface="Calibri" panose="020F0502020204030204" pitchFamily="34" charset="0"/>
                <a:cs typeface="Arial" panose="020B0604020202020204" pitchFamily="34" charset="0"/>
              </a:endParaRPr>
            </a:p>
            <a:p>
              <a:pPr algn="just">
                <a:spcAft>
                  <a:spcPts val="800"/>
                </a:spcAft>
              </a:pPr>
              <a:r>
                <a:rPr lang="en-ZA" sz="1400" dirty="0">
                  <a:solidFill>
                    <a:schemeClr val="tx1">
                      <a:lumMod val="95000"/>
                    </a:schemeClr>
                  </a:solidFill>
                  <a:effectLst/>
                  <a:ea typeface="Arial Narrow" panose="020B0606020202030204" pitchFamily="34" charset="0"/>
                  <a:cs typeface="Arial" panose="020B0604020202020204" pitchFamily="34" charset="0"/>
                </a:rPr>
                <a:t>7: Form of Suretyship</a:t>
              </a:r>
              <a:endParaRPr lang="en-ZA" sz="1400" dirty="0">
                <a:solidFill>
                  <a:schemeClr val="tx1">
                    <a:lumMod val="95000"/>
                  </a:schemeClr>
                </a:solidFill>
                <a:effectLst/>
                <a:ea typeface="Calibri" panose="020F0502020204030204" pitchFamily="34" charset="0"/>
                <a:cs typeface="Arial" panose="020B0604020202020204" pitchFamily="34" charset="0"/>
              </a:endParaRPr>
            </a:p>
            <a:p>
              <a:pPr algn="just">
                <a:spcAft>
                  <a:spcPts val="800"/>
                </a:spcAft>
              </a:pPr>
              <a:r>
                <a:rPr lang="en-ZA" sz="1400" dirty="0">
                  <a:solidFill>
                    <a:schemeClr val="tx1">
                      <a:lumMod val="95000"/>
                    </a:schemeClr>
                  </a:solidFill>
                  <a:effectLst/>
                  <a:ea typeface="Arial Narrow" panose="020B0606020202030204" pitchFamily="34" charset="0"/>
                  <a:cs typeface="Arial" panose="020B0604020202020204" pitchFamily="34" charset="0"/>
                </a:rPr>
                <a:t>8: Environmental Declaration</a:t>
              </a:r>
              <a:endParaRPr lang="en-ZA" sz="1400" dirty="0">
                <a:solidFill>
                  <a:schemeClr val="tx1">
                    <a:lumMod val="95000"/>
                  </a:schemeClr>
                </a:solidFill>
                <a:effectLst/>
                <a:ea typeface="Calibri" panose="020F0502020204030204" pitchFamily="34" charset="0"/>
                <a:cs typeface="Arial" panose="020B0604020202020204" pitchFamily="34" charset="0"/>
              </a:endParaRPr>
            </a:p>
            <a:p>
              <a:pPr algn="just">
                <a:spcAft>
                  <a:spcPts val="800"/>
                </a:spcAft>
              </a:pPr>
              <a:r>
                <a:rPr lang="en-ZA" sz="1400" dirty="0">
                  <a:solidFill>
                    <a:schemeClr val="tx1">
                      <a:lumMod val="95000"/>
                    </a:schemeClr>
                  </a:solidFill>
                  <a:effectLst/>
                  <a:ea typeface="Arial Narrow" panose="020B0606020202030204" pitchFamily="34" charset="0"/>
                  <a:cs typeface="Arial" panose="020B0604020202020204" pitchFamily="34" charset="0"/>
                </a:rPr>
                <a:t>9A:  Map of the Park</a:t>
              </a:r>
              <a:endParaRPr lang="en-ZA" sz="1400" dirty="0">
                <a:solidFill>
                  <a:schemeClr val="tx1">
                    <a:lumMod val="95000"/>
                  </a:schemeClr>
                </a:solidFill>
                <a:effectLst/>
                <a:ea typeface="Calibri" panose="020F0502020204030204" pitchFamily="34" charset="0"/>
                <a:cs typeface="Arial" panose="020B0604020202020204" pitchFamily="34" charset="0"/>
              </a:endParaRPr>
            </a:p>
            <a:p>
              <a:pPr algn="just">
                <a:spcAft>
                  <a:spcPts val="800"/>
                </a:spcAft>
              </a:pPr>
              <a:r>
                <a:rPr lang="en-ZA" sz="1400" dirty="0">
                  <a:solidFill>
                    <a:schemeClr val="tx1">
                      <a:lumMod val="95000"/>
                    </a:schemeClr>
                  </a:solidFill>
                  <a:effectLst/>
                  <a:ea typeface="Arial Narrow" panose="020B0606020202030204" pitchFamily="34" charset="0"/>
                  <a:cs typeface="Arial" panose="020B0604020202020204" pitchFamily="34" charset="0"/>
                </a:rPr>
                <a:t>9B:  Project Site Layout</a:t>
              </a:r>
              <a:endParaRPr lang="en-ZA" sz="1400" dirty="0">
                <a:solidFill>
                  <a:schemeClr val="tx1">
                    <a:lumMod val="95000"/>
                  </a:schemeClr>
                </a:solidFill>
                <a:effectLst/>
                <a:ea typeface="Calibri" panose="020F0502020204030204" pitchFamily="34" charset="0"/>
                <a:cs typeface="Arial" panose="020B0604020202020204" pitchFamily="34" charset="0"/>
              </a:endParaRPr>
            </a:p>
            <a:p>
              <a:pPr algn="just">
                <a:spcAft>
                  <a:spcPts val="800"/>
                </a:spcAft>
              </a:pPr>
              <a:r>
                <a:rPr lang="en-ZA" sz="1400" dirty="0">
                  <a:solidFill>
                    <a:schemeClr val="tx1">
                      <a:lumMod val="95000"/>
                    </a:schemeClr>
                  </a:solidFill>
                  <a:effectLst/>
                  <a:ea typeface="Arial Narrow" panose="020B0606020202030204" pitchFamily="34" charset="0"/>
                  <a:cs typeface="Arial" panose="020B0604020202020204" pitchFamily="34" charset="0"/>
                </a:rPr>
                <a:t>9C:  Description of Project Site</a:t>
              </a:r>
              <a:endParaRPr lang="en-ZA" sz="1400" dirty="0">
                <a:solidFill>
                  <a:schemeClr val="tx1">
                    <a:lumMod val="95000"/>
                  </a:schemeClr>
                </a:solidFill>
                <a:effectLst/>
                <a:ea typeface="Calibri" panose="020F0502020204030204" pitchFamily="34" charset="0"/>
                <a:cs typeface="Arial" panose="020B0604020202020204" pitchFamily="34" charset="0"/>
              </a:endParaRPr>
            </a:p>
            <a:p>
              <a:pPr algn="just">
                <a:spcAft>
                  <a:spcPts val="800"/>
                </a:spcAft>
              </a:pPr>
              <a:r>
                <a:rPr lang="en-ZA" sz="1400" dirty="0">
                  <a:solidFill>
                    <a:schemeClr val="tx1">
                      <a:lumMod val="95000"/>
                    </a:schemeClr>
                  </a:solidFill>
                  <a:effectLst/>
                  <a:ea typeface="Arial Narrow" panose="020B0606020202030204" pitchFamily="34" charset="0"/>
                  <a:cs typeface="Arial" panose="020B0604020202020204" pitchFamily="34" charset="0"/>
                </a:rPr>
                <a:t>10: Park Zonation </a:t>
              </a:r>
              <a:endParaRPr lang="en-ZA" sz="1400" dirty="0">
                <a:solidFill>
                  <a:schemeClr val="tx1">
                    <a:lumMod val="95000"/>
                  </a:schemeClr>
                </a:solidFill>
                <a:effectLst/>
                <a:ea typeface="Calibri" panose="020F0502020204030204" pitchFamily="34" charset="0"/>
                <a:cs typeface="Arial" panose="020B0604020202020204" pitchFamily="34" charset="0"/>
              </a:endParaRPr>
            </a:p>
            <a:p>
              <a:pPr algn="just">
                <a:spcAft>
                  <a:spcPts val="800"/>
                </a:spcAft>
              </a:pPr>
              <a:r>
                <a:rPr lang="en-ZA" sz="1400" dirty="0">
                  <a:solidFill>
                    <a:schemeClr val="tx1">
                      <a:lumMod val="95000"/>
                    </a:schemeClr>
                  </a:solidFill>
                  <a:effectLst/>
                  <a:ea typeface="Arial Narrow" panose="020B0606020202030204" pitchFamily="34" charset="0"/>
                  <a:cs typeface="Arial" panose="020B0604020202020204" pitchFamily="34" charset="0"/>
                </a:rPr>
                <a:t>11: Wording of the Performance Bond</a:t>
              </a:r>
              <a:endParaRPr lang="en-ZA" sz="1400" dirty="0">
                <a:solidFill>
                  <a:schemeClr val="tx1">
                    <a:lumMod val="95000"/>
                  </a:schemeClr>
                </a:solidFill>
                <a:effectLst/>
                <a:ea typeface="Calibri" panose="020F0502020204030204" pitchFamily="34" charset="0"/>
                <a:cs typeface="Arial" panose="020B0604020202020204" pitchFamily="34" charset="0"/>
              </a:endParaRPr>
            </a:p>
            <a:p>
              <a:pPr algn="just">
                <a:spcAft>
                  <a:spcPts val="800"/>
                </a:spcAft>
              </a:pPr>
              <a:r>
                <a:rPr lang="en-ZA" sz="1400" dirty="0">
                  <a:solidFill>
                    <a:schemeClr val="tx1">
                      <a:lumMod val="95000"/>
                    </a:schemeClr>
                  </a:solidFill>
                  <a:effectLst/>
                  <a:ea typeface="Arial Narrow" panose="020B0606020202030204" pitchFamily="34" charset="0"/>
                  <a:cs typeface="Arial" panose="020B0604020202020204" pitchFamily="34" charset="0"/>
                </a:rPr>
                <a:t>12: Park and Activity rules</a:t>
              </a:r>
              <a:endParaRPr lang="en-ZA" sz="1400" dirty="0">
                <a:solidFill>
                  <a:schemeClr val="tx1">
                    <a:lumMod val="95000"/>
                  </a:schemeClr>
                </a:solidFill>
                <a:effectLst/>
                <a:ea typeface="Calibri" panose="020F0502020204030204" pitchFamily="34" charset="0"/>
                <a:cs typeface="Arial" panose="020B0604020202020204" pitchFamily="34" charset="0"/>
              </a:endParaRPr>
            </a:p>
            <a:p>
              <a:pPr algn="just">
                <a:spcAft>
                  <a:spcPts val="800"/>
                </a:spcAft>
              </a:pPr>
              <a:r>
                <a:rPr lang="en-ZA" sz="1400" dirty="0">
                  <a:solidFill>
                    <a:schemeClr val="tx1">
                      <a:lumMod val="95000"/>
                    </a:schemeClr>
                  </a:solidFill>
                  <a:effectLst/>
                  <a:ea typeface="Arial Narrow" panose="020B0606020202030204" pitchFamily="34" charset="0"/>
                  <a:cs typeface="Arial" panose="020B0604020202020204" pitchFamily="34" charset="0"/>
                </a:rPr>
                <a:t>13: Compulsory Checklist</a:t>
              </a:r>
              <a:endParaRPr lang="en-ZA" sz="1400" dirty="0">
                <a:solidFill>
                  <a:schemeClr val="tx1">
                    <a:lumMod val="95000"/>
                  </a:schemeClr>
                </a:solidFill>
                <a:effectLst/>
                <a:ea typeface="Calibri" panose="020F0502020204030204" pitchFamily="34" charset="0"/>
                <a:cs typeface="Arial" panose="020B0604020202020204" pitchFamily="34" charset="0"/>
              </a:endParaRPr>
            </a:p>
            <a:p>
              <a:pPr algn="just">
                <a:spcAft>
                  <a:spcPts val="800"/>
                </a:spcAft>
              </a:pPr>
              <a:r>
                <a:rPr lang="en-ZA" sz="1400" dirty="0">
                  <a:solidFill>
                    <a:schemeClr val="tx1">
                      <a:lumMod val="95000"/>
                    </a:schemeClr>
                  </a:solidFill>
                  <a:effectLst/>
                  <a:ea typeface="Arial Narrow" panose="020B0606020202030204" pitchFamily="34" charset="0"/>
                  <a:cs typeface="Arial" panose="020B0604020202020204" pitchFamily="34" charset="0"/>
                </a:rPr>
                <a:t>14: Integrated Management Plan</a:t>
              </a:r>
              <a:endParaRPr lang="en-ZA" sz="1400" dirty="0">
                <a:solidFill>
                  <a:schemeClr val="tx1">
                    <a:lumMod val="95000"/>
                  </a:schemeClr>
                </a:solidFill>
                <a:effectLst/>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123458448"/>
      </p:ext>
    </p:extLst>
  </p:cSld>
  <p:clrMapOvr>
    <a:masterClrMapping/>
  </p:clrMapOvr>
  <mc:AlternateContent xmlns:mc="http://schemas.openxmlformats.org/markup-compatibility/2006" xmlns:p14="http://schemas.microsoft.com/office/powerpoint/2010/main">
    <mc:Choice Requires="p14">
      <p:transition p14:dur="0" advTm="6064"/>
    </mc:Choice>
    <mc:Fallback xmlns="">
      <p:transition advTm="6064"/>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05E1191-7999-40D4-B189-A6B43C0EA522}"/>
              </a:ext>
            </a:extLst>
          </p:cNvPr>
          <p:cNvSpPr>
            <a:spLocks noGrp="1"/>
          </p:cNvSpPr>
          <p:nvPr>
            <p:ph type="title"/>
          </p:nvPr>
        </p:nvSpPr>
        <p:spPr>
          <a:xfrm>
            <a:off x="1910731" y="115930"/>
            <a:ext cx="8517539" cy="808304"/>
          </a:xfrm>
          <a:solidFill>
            <a:schemeClr val="tx2">
              <a:lumMod val="50000"/>
            </a:schemeClr>
          </a:solidFill>
          <a:ln>
            <a:solidFill>
              <a:schemeClr val="accent1"/>
            </a:solidFill>
          </a:ln>
        </p:spPr>
        <p:txBody>
          <a:bodyPr/>
          <a:lstStyle/>
          <a:p>
            <a:pPr algn="ctr"/>
            <a:r>
              <a:rPr lang="en-US" sz="2800" b="1" dirty="0">
                <a:solidFill>
                  <a:schemeClr val="tx1"/>
                </a:solidFill>
              </a:rPr>
              <a:t>AGENDA</a:t>
            </a:r>
            <a:endParaRPr lang="en-ZA" sz="2800" b="1" dirty="0">
              <a:solidFill>
                <a:schemeClr val="tx1"/>
              </a:solidFill>
            </a:endParaRPr>
          </a:p>
        </p:txBody>
      </p:sp>
      <p:sp>
        <p:nvSpPr>
          <p:cNvPr id="2" name="Slide Number Placeholder 1"/>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34CBC24-1614-497D-88B1-3F4BA274FF76}" type="slidenum">
              <a:rPr kumimoji="0" lang="en-ZA" sz="280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a:t>
            </a:fld>
            <a:endParaRPr kumimoji="0" lang="en-ZA" sz="280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endParaRPr>
          </a:p>
        </p:txBody>
      </p:sp>
      <p:grpSp>
        <p:nvGrpSpPr>
          <p:cNvPr id="7" name="Group 6">
            <a:extLst>
              <a:ext uri="{FF2B5EF4-FFF2-40B4-BE49-F238E27FC236}">
                <a16:creationId xmlns:a16="http://schemas.microsoft.com/office/drawing/2014/main" id="{40A7EE9D-3171-43BF-9510-C1BE46BAFC83}"/>
              </a:ext>
            </a:extLst>
          </p:cNvPr>
          <p:cNvGrpSpPr/>
          <p:nvPr/>
        </p:nvGrpSpPr>
        <p:grpSpPr>
          <a:xfrm>
            <a:off x="-6920" y="0"/>
            <a:ext cx="1669860" cy="6858000"/>
            <a:chOff x="-6920" y="0"/>
            <a:chExt cx="1669860" cy="6858000"/>
          </a:xfrm>
        </p:grpSpPr>
        <p:grpSp>
          <p:nvGrpSpPr>
            <p:cNvPr id="8" name="Group 77">
              <a:extLst>
                <a:ext uri="{FF2B5EF4-FFF2-40B4-BE49-F238E27FC236}">
                  <a16:creationId xmlns:a16="http://schemas.microsoft.com/office/drawing/2014/main" id="{850BB1DA-0872-4EFC-B56F-E45450884536}"/>
                </a:ext>
              </a:extLst>
            </p:cNvPr>
            <p:cNvGrpSpPr>
              <a:grpSpLocks/>
            </p:cNvGrpSpPr>
            <p:nvPr/>
          </p:nvGrpSpPr>
          <p:grpSpPr bwMode="auto">
            <a:xfrm>
              <a:off x="1524827" y="0"/>
              <a:ext cx="138113" cy="6858000"/>
              <a:chOff x="1331" y="0"/>
              <a:chExt cx="279" cy="4320"/>
            </a:xfrm>
          </p:grpSpPr>
          <p:sp>
            <p:nvSpPr>
              <p:cNvPr id="15" name="AutoShape 5">
                <a:extLst>
                  <a:ext uri="{FF2B5EF4-FFF2-40B4-BE49-F238E27FC236}">
                    <a16:creationId xmlns:a16="http://schemas.microsoft.com/office/drawing/2014/main" id="{F34BE5AB-329F-4F64-BF03-594909CC2844}"/>
                  </a:ext>
                </a:extLst>
              </p:cNvPr>
              <p:cNvSpPr>
                <a:spLocks noChangeAspect="1" noChangeArrowheads="1" noTextEdit="1"/>
              </p:cNvSpPr>
              <p:nvPr/>
            </p:nvSpPr>
            <p:spPr bwMode="auto">
              <a:xfrm>
                <a:off x="1331" y="0"/>
                <a:ext cx="279" cy="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6" name="Rectangle 6">
                <a:extLst>
                  <a:ext uri="{FF2B5EF4-FFF2-40B4-BE49-F238E27FC236}">
                    <a16:creationId xmlns:a16="http://schemas.microsoft.com/office/drawing/2014/main" id="{99B04144-38F0-43C3-901A-0AA4D3794BB8}"/>
                  </a:ext>
                </a:extLst>
              </p:cNvPr>
              <p:cNvSpPr>
                <a:spLocks noChangeArrowheads="1"/>
              </p:cNvSpPr>
              <p:nvPr/>
            </p:nvSpPr>
            <p:spPr bwMode="auto">
              <a:xfrm>
                <a:off x="1349" y="5"/>
                <a:ext cx="244" cy="2158"/>
              </a:xfrm>
              <a:prstGeom prst="rect">
                <a:avLst/>
              </a:prstGeom>
              <a:solidFill>
                <a:srgbClr val="25221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 name="Freeform 7">
                <a:extLst>
                  <a:ext uri="{FF2B5EF4-FFF2-40B4-BE49-F238E27FC236}">
                    <a16:creationId xmlns:a16="http://schemas.microsoft.com/office/drawing/2014/main" id="{8F55A8C3-264D-4BED-B1C6-BCF2E335FF6F}"/>
                  </a:ext>
                </a:extLst>
              </p:cNvPr>
              <p:cNvSpPr>
                <a:spLocks noEditPoints="1"/>
              </p:cNvSpPr>
              <p:nvPr/>
            </p:nvSpPr>
            <p:spPr bwMode="auto">
              <a:xfrm>
                <a:off x="1346" y="3"/>
                <a:ext cx="250" cy="2162"/>
              </a:xfrm>
              <a:custGeom>
                <a:avLst/>
                <a:gdLst>
                  <a:gd name="T0" fmla="*/ 0 w 82"/>
                  <a:gd name="T1" fmla="*/ 2147483647 h 840"/>
                  <a:gd name="T2" fmla="*/ 0 w 82"/>
                  <a:gd name="T3" fmla="*/ 2147483647 h 840"/>
                  <a:gd name="T4" fmla="*/ 2147483647 w 82"/>
                  <a:gd name="T5" fmla="*/ 2147483647 h 840"/>
                  <a:gd name="T6" fmla="*/ 2147483647 w 82"/>
                  <a:gd name="T7" fmla="*/ 2147483647 h 840"/>
                  <a:gd name="T8" fmla="*/ 0 w 82"/>
                  <a:gd name="T9" fmla="*/ 2147483647 h 840"/>
                  <a:gd name="T10" fmla="*/ 0 w 82"/>
                  <a:gd name="T11" fmla="*/ 2147483647 h 840"/>
                  <a:gd name="T12" fmla="*/ 2147483647 w 82"/>
                  <a:gd name="T13" fmla="*/ 0 h 840"/>
                  <a:gd name="T14" fmla="*/ 2147483647 w 82"/>
                  <a:gd name="T15" fmla="*/ 2147483647 h 840"/>
                  <a:gd name="T16" fmla="*/ 0 w 82"/>
                  <a:gd name="T17" fmla="*/ 2147483647 h 840"/>
                  <a:gd name="T18" fmla="*/ 2147483647 w 82"/>
                  <a:gd name="T19" fmla="*/ 0 h 840"/>
                  <a:gd name="T20" fmla="*/ 2147483647 w 82"/>
                  <a:gd name="T21" fmla="*/ 0 h 840"/>
                  <a:gd name="T22" fmla="*/ 2147483647 w 82"/>
                  <a:gd name="T23" fmla="*/ 2147483647 h 840"/>
                  <a:gd name="T24" fmla="*/ 2147483647 w 82"/>
                  <a:gd name="T25" fmla="*/ 2147483647 h 840"/>
                  <a:gd name="T26" fmla="*/ 2147483647 w 82"/>
                  <a:gd name="T27" fmla="*/ 0 h 840"/>
                  <a:gd name="T28" fmla="*/ 2147483647 w 82"/>
                  <a:gd name="T29" fmla="*/ 0 h 840"/>
                  <a:gd name="T30" fmla="*/ 2147483647 w 82"/>
                  <a:gd name="T31" fmla="*/ 2147483647 h 840"/>
                  <a:gd name="T32" fmla="*/ 2147483647 w 82"/>
                  <a:gd name="T33" fmla="*/ 2147483647 h 840"/>
                  <a:gd name="T34" fmla="*/ 2147483647 w 82"/>
                  <a:gd name="T35" fmla="*/ 0 h 840"/>
                  <a:gd name="T36" fmla="*/ 2147483647 w 82"/>
                  <a:gd name="T37" fmla="*/ 2147483647 h 840"/>
                  <a:gd name="T38" fmla="*/ 2147483647 w 82"/>
                  <a:gd name="T39" fmla="*/ 2147483647 h 840"/>
                  <a:gd name="T40" fmla="*/ 2147483647 w 82"/>
                  <a:gd name="T41" fmla="*/ 2147483647 h 840"/>
                  <a:gd name="T42" fmla="*/ 2147483647 w 82"/>
                  <a:gd name="T43" fmla="*/ 2147483647 h 840"/>
                  <a:gd name="T44" fmla="*/ 2147483647 w 82"/>
                  <a:gd name="T45" fmla="*/ 2147483647 h 840"/>
                  <a:gd name="T46" fmla="*/ 2147483647 w 82"/>
                  <a:gd name="T47" fmla="*/ 2147483647 h 840"/>
                  <a:gd name="T48" fmla="*/ 2147483647 w 82"/>
                  <a:gd name="T49" fmla="*/ 2147483647 h 840"/>
                  <a:gd name="T50" fmla="*/ 2147483647 w 82"/>
                  <a:gd name="T51" fmla="*/ 2147483647 h 840"/>
                  <a:gd name="T52" fmla="*/ 2147483647 w 82"/>
                  <a:gd name="T53" fmla="*/ 2147483647 h 840"/>
                  <a:gd name="T54" fmla="*/ 2147483647 w 82"/>
                  <a:gd name="T55" fmla="*/ 2147483647 h 840"/>
                  <a:gd name="T56" fmla="*/ 2147483647 w 82"/>
                  <a:gd name="T57" fmla="*/ 2147483647 h 840"/>
                  <a:gd name="T58" fmla="*/ 2147483647 w 82"/>
                  <a:gd name="T59" fmla="*/ 2147483647 h 840"/>
                  <a:gd name="T60" fmla="*/ 2147483647 w 82"/>
                  <a:gd name="T61" fmla="*/ 2147483647 h 840"/>
                  <a:gd name="T62" fmla="*/ 2147483647 w 82"/>
                  <a:gd name="T63" fmla="*/ 2147483647 h 840"/>
                  <a:gd name="T64" fmla="*/ 2147483647 w 82"/>
                  <a:gd name="T65" fmla="*/ 2147483647 h 840"/>
                  <a:gd name="T66" fmla="*/ 0 w 82"/>
                  <a:gd name="T67" fmla="*/ 2147483647 h 840"/>
                  <a:gd name="T68" fmla="*/ 2147483647 w 82"/>
                  <a:gd name="T69" fmla="*/ 2147483647 h 840"/>
                  <a:gd name="T70" fmla="*/ 2147483647 w 82"/>
                  <a:gd name="T71" fmla="*/ 2147483647 h 8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840"/>
                  <a:gd name="T110" fmla="*/ 82 w 82"/>
                  <a:gd name="T111" fmla="*/ 840 h 8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840">
                    <a:moveTo>
                      <a:pt x="0" y="839"/>
                    </a:moveTo>
                    <a:lnTo>
                      <a:pt x="0" y="1"/>
                    </a:lnTo>
                    <a:lnTo>
                      <a:pt x="1" y="1"/>
                    </a:lnTo>
                    <a:lnTo>
                      <a:pt x="1" y="839"/>
                    </a:lnTo>
                    <a:lnTo>
                      <a:pt x="0" y="839"/>
                    </a:lnTo>
                    <a:close/>
                    <a:moveTo>
                      <a:pt x="0" y="1"/>
                    </a:moveTo>
                    <a:cubicBezTo>
                      <a:pt x="0" y="1"/>
                      <a:pt x="0" y="0"/>
                      <a:pt x="1" y="0"/>
                    </a:cubicBezTo>
                    <a:lnTo>
                      <a:pt x="1" y="1"/>
                    </a:lnTo>
                    <a:lnTo>
                      <a:pt x="0" y="1"/>
                    </a:lnTo>
                    <a:close/>
                    <a:moveTo>
                      <a:pt x="1" y="0"/>
                    </a:moveTo>
                    <a:lnTo>
                      <a:pt x="81" y="0"/>
                    </a:lnTo>
                    <a:lnTo>
                      <a:pt x="81" y="2"/>
                    </a:lnTo>
                    <a:lnTo>
                      <a:pt x="1" y="2"/>
                    </a:lnTo>
                    <a:lnTo>
                      <a:pt x="1" y="0"/>
                    </a:lnTo>
                    <a:close/>
                    <a:moveTo>
                      <a:pt x="81" y="0"/>
                    </a:moveTo>
                    <a:cubicBezTo>
                      <a:pt x="81" y="0"/>
                      <a:pt x="82" y="1"/>
                      <a:pt x="82" y="1"/>
                    </a:cubicBezTo>
                    <a:lnTo>
                      <a:pt x="81" y="1"/>
                    </a:lnTo>
                    <a:lnTo>
                      <a:pt x="81" y="0"/>
                    </a:lnTo>
                    <a:close/>
                    <a:moveTo>
                      <a:pt x="82" y="1"/>
                    </a:moveTo>
                    <a:lnTo>
                      <a:pt x="82" y="839"/>
                    </a:lnTo>
                    <a:lnTo>
                      <a:pt x="80" y="839"/>
                    </a:lnTo>
                    <a:lnTo>
                      <a:pt x="80" y="1"/>
                    </a:lnTo>
                    <a:lnTo>
                      <a:pt x="82" y="1"/>
                    </a:lnTo>
                    <a:close/>
                    <a:moveTo>
                      <a:pt x="82" y="839"/>
                    </a:moveTo>
                    <a:cubicBezTo>
                      <a:pt x="82" y="839"/>
                      <a:pt x="81" y="840"/>
                      <a:pt x="81" y="840"/>
                    </a:cubicBezTo>
                    <a:lnTo>
                      <a:pt x="81" y="839"/>
                    </a:lnTo>
                    <a:lnTo>
                      <a:pt x="82" y="839"/>
                    </a:lnTo>
                    <a:close/>
                    <a:moveTo>
                      <a:pt x="81" y="840"/>
                    </a:moveTo>
                    <a:lnTo>
                      <a:pt x="1" y="840"/>
                    </a:lnTo>
                    <a:lnTo>
                      <a:pt x="1" y="838"/>
                    </a:lnTo>
                    <a:lnTo>
                      <a:pt x="81" y="838"/>
                    </a:lnTo>
                    <a:lnTo>
                      <a:pt x="81" y="840"/>
                    </a:lnTo>
                    <a:close/>
                    <a:moveTo>
                      <a:pt x="1" y="840"/>
                    </a:moveTo>
                    <a:cubicBezTo>
                      <a:pt x="0" y="840"/>
                      <a:pt x="0" y="839"/>
                      <a:pt x="0" y="839"/>
                    </a:cubicBezTo>
                    <a:lnTo>
                      <a:pt x="1" y="839"/>
                    </a:lnTo>
                    <a:lnTo>
                      <a:pt x="1" y="840"/>
                    </a:lnTo>
                    <a:close/>
                  </a:path>
                </a:pathLst>
              </a:custGeom>
              <a:solidFill>
                <a:srgbClr val="25221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 name="Freeform 8">
                <a:extLst>
                  <a:ext uri="{FF2B5EF4-FFF2-40B4-BE49-F238E27FC236}">
                    <a16:creationId xmlns:a16="http://schemas.microsoft.com/office/drawing/2014/main" id="{7E3C3293-0F3B-4393-B2F0-6A4C7345C387}"/>
                  </a:ext>
                </a:extLst>
              </p:cNvPr>
              <p:cNvSpPr>
                <a:spLocks/>
              </p:cNvSpPr>
              <p:nvPr/>
            </p:nvSpPr>
            <p:spPr bwMode="auto">
              <a:xfrm>
                <a:off x="1368" y="1197"/>
                <a:ext cx="188" cy="232"/>
              </a:xfrm>
              <a:custGeom>
                <a:avLst/>
                <a:gdLst>
                  <a:gd name="T0" fmla="*/ 2147483647 w 62"/>
                  <a:gd name="T1" fmla="*/ 2147483647 h 90"/>
                  <a:gd name="T2" fmla="*/ 2147483647 w 62"/>
                  <a:gd name="T3" fmla="*/ 2147483647 h 90"/>
                  <a:gd name="T4" fmla="*/ 0 w 62"/>
                  <a:gd name="T5" fmla="*/ 2147483647 h 90"/>
                  <a:gd name="T6" fmla="*/ 2147483647 w 62"/>
                  <a:gd name="T7" fmla="*/ 0 h 90"/>
                  <a:gd name="T8" fmla="*/ 2147483647 w 62"/>
                  <a:gd name="T9" fmla="*/ 2147483647 h 90"/>
                  <a:gd name="T10" fmla="*/ 0 60000 65536"/>
                  <a:gd name="T11" fmla="*/ 0 60000 65536"/>
                  <a:gd name="T12" fmla="*/ 0 60000 65536"/>
                  <a:gd name="T13" fmla="*/ 0 60000 65536"/>
                  <a:gd name="T14" fmla="*/ 0 60000 65536"/>
                  <a:gd name="T15" fmla="*/ 0 w 62"/>
                  <a:gd name="T16" fmla="*/ 0 h 90"/>
                  <a:gd name="T17" fmla="*/ 62 w 62"/>
                  <a:gd name="T18" fmla="*/ 90 h 90"/>
                </a:gdLst>
                <a:ahLst/>
                <a:cxnLst>
                  <a:cxn ang="T10">
                    <a:pos x="T0" y="T1"/>
                  </a:cxn>
                  <a:cxn ang="T11">
                    <a:pos x="T2" y="T3"/>
                  </a:cxn>
                  <a:cxn ang="T12">
                    <a:pos x="T4" y="T5"/>
                  </a:cxn>
                  <a:cxn ang="T13">
                    <a:pos x="T6" y="T7"/>
                  </a:cxn>
                  <a:cxn ang="T14">
                    <a:pos x="T8" y="T9"/>
                  </a:cxn>
                </a:cxnLst>
                <a:rect l="T15" t="T16" r="T17" b="T18"/>
                <a:pathLst>
                  <a:path w="62" h="90">
                    <a:moveTo>
                      <a:pt x="62" y="44"/>
                    </a:moveTo>
                    <a:lnTo>
                      <a:pt x="31" y="90"/>
                    </a:lnTo>
                    <a:lnTo>
                      <a:pt x="0" y="50"/>
                    </a:lnTo>
                    <a:lnTo>
                      <a:pt x="33" y="0"/>
                    </a:lnTo>
                    <a:lnTo>
                      <a:pt x="62" y="4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9" name="Freeform 9">
                <a:extLst>
                  <a:ext uri="{FF2B5EF4-FFF2-40B4-BE49-F238E27FC236}">
                    <a16:creationId xmlns:a16="http://schemas.microsoft.com/office/drawing/2014/main" id="{1E1925EB-2462-401C-9BBF-054051A568EC}"/>
                  </a:ext>
                </a:extLst>
              </p:cNvPr>
              <p:cNvSpPr>
                <a:spLocks/>
              </p:cNvSpPr>
              <p:nvPr/>
            </p:nvSpPr>
            <p:spPr bwMode="auto">
              <a:xfrm>
                <a:off x="1368" y="134"/>
                <a:ext cx="188" cy="232"/>
              </a:xfrm>
              <a:custGeom>
                <a:avLst/>
                <a:gdLst>
                  <a:gd name="T0" fmla="*/ 2147483647 w 62"/>
                  <a:gd name="T1" fmla="*/ 2147483647 h 90"/>
                  <a:gd name="T2" fmla="*/ 2147483647 w 62"/>
                  <a:gd name="T3" fmla="*/ 2147483647 h 90"/>
                  <a:gd name="T4" fmla="*/ 0 w 62"/>
                  <a:gd name="T5" fmla="*/ 2147483647 h 90"/>
                  <a:gd name="T6" fmla="*/ 2147483647 w 62"/>
                  <a:gd name="T7" fmla="*/ 0 h 90"/>
                  <a:gd name="T8" fmla="*/ 2147483647 w 62"/>
                  <a:gd name="T9" fmla="*/ 2147483647 h 90"/>
                  <a:gd name="T10" fmla="*/ 0 60000 65536"/>
                  <a:gd name="T11" fmla="*/ 0 60000 65536"/>
                  <a:gd name="T12" fmla="*/ 0 60000 65536"/>
                  <a:gd name="T13" fmla="*/ 0 60000 65536"/>
                  <a:gd name="T14" fmla="*/ 0 60000 65536"/>
                  <a:gd name="T15" fmla="*/ 0 w 62"/>
                  <a:gd name="T16" fmla="*/ 0 h 90"/>
                  <a:gd name="T17" fmla="*/ 62 w 62"/>
                  <a:gd name="T18" fmla="*/ 90 h 90"/>
                </a:gdLst>
                <a:ahLst/>
                <a:cxnLst>
                  <a:cxn ang="T10">
                    <a:pos x="T0" y="T1"/>
                  </a:cxn>
                  <a:cxn ang="T11">
                    <a:pos x="T2" y="T3"/>
                  </a:cxn>
                  <a:cxn ang="T12">
                    <a:pos x="T4" y="T5"/>
                  </a:cxn>
                  <a:cxn ang="T13">
                    <a:pos x="T6" y="T7"/>
                  </a:cxn>
                  <a:cxn ang="T14">
                    <a:pos x="T8" y="T9"/>
                  </a:cxn>
                </a:cxnLst>
                <a:rect l="T15" t="T16" r="T17" b="T18"/>
                <a:pathLst>
                  <a:path w="62" h="90">
                    <a:moveTo>
                      <a:pt x="62" y="44"/>
                    </a:moveTo>
                    <a:lnTo>
                      <a:pt x="31" y="90"/>
                    </a:lnTo>
                    <a:lnTo>
                      <a:pt x="0" y="50"/>
                    </a:lnTo>
                    <a:lnTo>
                      <a:pt x="33" y="0"/>
                    </a:lnTo>
                    <a:lnTo>
                      <a:pt x="62" y="4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0" name="Freeform 10">
                <a:extLst>
                  <a:ext uri="{FF2B5EF4-FFF2-40B4-BE49-F238E27FC236}">
                    <a16:creationId xmlns:a16="http://schemas.microsoft.com/office/drawing/2014/main" id="{3CC2D836-2D51-4C25-96B1-4A790337CFDF}"/>
                  </a:ext>
                </a:extLst>
              </p:cNvPr>
              <p:cNvSpPr>
                <a:spLocks/>
              </p:cNvSpPr>
              <p:nvPr/>
            </p:nvSpPr>
            <p:spPr bwMode="auto">
              <a:xfrm>
                <a:off x="1361" y="1439"/>
                <a:ext cx="204" cy="240"/>
              </a:xfrm>
              <a:custGeom>
                <a:avLst/>
                <a:gdLst>
                  <a:gd name="T0" fmla="*/ 2147483647 w 67"/>
                  <a:gd name="T1" fmla="*/ 2147483647 h 93"/>
                  <a:gd name="T2" fmla="*/ 2147483647 w 67"/>
                  <a:gd name="T3" fmla="*/ 2147483647 h 93"/>
                  <a:gd name="T4" fmla="*/ 0 w 67"/>
                  <a:gd name="T5" fmla="*/ 2147483647 h 93"/>
                  <a:gd name="T6" fmla="*/ 2147483647 w 67"/>
                  <a:gd name="T7" fmla="*/ 0 h 93"/>
                  <a:gd name="T8" fmla="*/ 2147483647 w 67"/>
                  <a:gd name="T9" fmla="*/ 2147483647 h 93"/>
                  <a:gd name="T10" fmla="*/ 0 60000 65536"/>
                  <a:gd name="T11" fmla="*/ 0 60000 65536"/>
                  <a:gd name="T12" fmla="*/ 0 60000 65536"/>
                  <a:gd name="T13" fmla="*/ 0 60000 65536"/>
                  <a:gd name="T14" fmla="*/ 0 60000 65536"/>
                  <a:gd name="T15" fmla="*/ 0 w 67"/>
                  <a:gd name="T16" fmla="*/ 0 h 93"/>
                  <a:gd name="T17" fmla="*/ 67 w 67"/>
                  <a:gd name="T18" fmla="*/ 93 h 93"/>
                </a:gdLst>
                <a:ahLst/>
                <a:cxnLst>
                  <a:cxn ang="T10">
                    <a:pos x="T0" y="T1"/>
                  </a:cxn>
                  <a:cxn ang="T11">
                    <a:pos x="T2" y="T3"/>
                  </a:cxn>
                  <a:cxn ang="T12">
                    <a:pos x="T4" y="T5"/>
                  </a:cxn>
                  <a:cxn ang="T13">
                    <a:pos x="T6" y="T7"/>
                  </a:cxn>
                  <a:cxn ang="T14">
                    <a:pos x="T8" y="T9"/>
                  </a:cxn>
                </a:cxnLst>
                <a:rect l="T15" t="T16" r="T17" b="T18"/>
                <a:pathLst>
                  <a:path w="67" h="93">
                    <a:moveTo>
                      <a:pt x="67" y="44"/>
                    </a:moveTo>
                    <a:lnTo>
                      <a:pt x="35" y="93"/>
                    </a:lnTo>
                    <a:lnTo>
                      <a:pt x="0" y="49"/>
                    </a:lnTo>
                    <a:lnTo>
                      <a:pt x="31" y="0"/>
                    </a:lnTo>
                    <a:lnTo>
                      <a:pt x="67" y="44"/>
                    </a:lnTo>
                    <a:close/>
                  </a:path>
                </a:pathLst>
              </a:custGeom>
              <a:solidFill>
                <a:srgbClr val="9CA0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1" name="Freeform 11">
                <a:extLst>
                  <a:ext uri="{FF2B5EF4-FFF2-40B4-BE49-F238E27FC236}">
                    <a16:creationId xmlns:a16="http://schemas.microsoft.com/office/drawing/2014/main" id="{0987BD13-DB6B-411D-811F-4C906F0EC8E7}"/>
                  </a:ext>
                </a:extLst>
              </p:cNvPr>
              <p:cNvSpPr>
                <a:spLocks/>
              </p:cNvSpPr>
              <p:nvPr/>
            </p:nvSpPr>
            <p:spPr bwMode="auto">
              <a:xfrm>
                <a:off x="1361" y="376"/>
                <a:ext cx="204" cy="239"/>
              </a:xfrm>
              <a:custGeom>
                <a:avLst/>
                <a:gdLst>
                  <a:gd name="T0" fmla="*/ 2147483647 w 67"/>
                  <a:gd name="T1" fmla="*/ 2147483647 h 93"/>
                  <a:gd name="T2" fmla="*/ 2147483647 w 67"/>
                  <a:gd name="T3" fmla="*/ 2147483647 h 93"/>
                  <a:gd name="T4" fmla="*/ 0 w 67"/>
                  <a:gd name="T5" fmla="*/ 2147483647 h 93"/>
                  <a:gd name="T6" fmla="*/ 2147483647 w 67"/>
                  <a:gd name="T7" fmla="*/ 0 h 93"/>
                  <a:gd name="T8" fmla="*/ 2147483647 w 67"/>
                  <a:gd name="T9" fmla="*/ 2147483647 h 93"/>
                  <a:gd name="T10" fmla="*/ 0 60000 65536"/>
                  <a:gd name="T11" fmla="*/ 0 60000 65536"/>
                  <a:gd name="T12" fmla="*/ 0 60000 65536"/>
                  <a:gd name="T13" fmla="*/ 0 60000 65536"/>
                  <a:gd name="T14" fmla="*/ 0 60000 65536"/>
                  <a:gd name="T15" fmla="*/ 0 w 67"/>
                  <a:gd name="T16" fmla="*/ 0 h 93"/>
                  <a:gd name="T17" fmla="*/ 67 w 67"/>
                  <a:gd name="T18" fmla="*/ 93 h 93"/>
                </a:gdLst>
                <a:ahLst/>
                <a:cxnLst>
                  <a:cxn ang="T10">
                    <a:pos x="T0" y="T1"/>
                  </a:cxn>
                  <a:cxn ang="T11">
                    <a:pos x="T2" y="T3"/>
                  </a:cxn>
                  <a:cxn ang="T12">
                    <a:pos x="T4" y="T5"/>
                  </a:cxn>
                  <a:cxn ang="T13">
                    <a:pos x="T6" y="T7"/>
                  </a:cxn>
                  <a:cxn ang="T14">
                    <a:pos x="T8" y="T9"/>
                  </a:cxn>
                </a:cxnLst>
                <a:rect l="T15" t="T16" r="T17" b="T18"/>
                <a:pathLst>
                  <a:path w="67" h="93">
                    <a:moveTo>
                      <a:pt x="67" y="44"/>
                    </a:moveTo>
                    <a:lnTo>
                      <a:pt x="35" y="93"/>
                    </a:lnTo>
                    <a:lnTo>
                      <a:pt x="0" y="48"/>
                    </a:lnTo>
                    <a:lnTo>
                      <a:pt x="31" y="0"/>
                    </a:lnTo>
                    <a:lnTo>
                      <a:pt x="67" y="44"/>
                    </a:lnTo>
                    <a:close/>
                  </a:path>
                </a:pathLst>
              </a:custGeom>
              <a:solidFill>
                <a:srgbClr val="9CA0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Freeform 12">
                <a:extLst>
                  <a:ext uri="{FF2B5EF4-FFF2-40B4-BE49-F238E27FC236}">
                    <a16:creationId xmlns:a16="http://schemas.microsoft.com/office/drawing/2014/main" id="{1E065BF0-538E-4920-AD6A-5F3B8AF19506}"/>
                  </a:ext>
                </a:extLst>
              </p:cNvPr>
              <p:cNvSpPr>
                <a:spLocks/>
              </p:cNvSpPr>
              <p:nvPr/>
            </p:nvSpPr>
            <p:spPr bwMode="auto">
              <a:xfrm>
                <a:off x="1361" y="1692"/>
                <a:ext cx="204" cy="275"/>
              </a:xfrm>
              <a:custGeom>
                <a:avLst/>
                <a:gdLst>
                  <a:gd name="T0" fmla="*/ 2147483647 w 67"/>
                  <a:gd name="T1" fmla="*/ 2147483647 h 107"/>
                  <a:gd name="T2" fmla="*/ 2147483647 w 67"/>
                  <a:gd name="T3" fmla="*/ 2147483647 h 107"/>
                  <a:gd name="T4" fmla="*/ 0 w 67"/>
                  <a:gd name="T5" fmla="*/ 2147483647 h 107"/>
                  <a:gd name="T6" fmla="*/ 2147483647 w 67"/>
                  <a:gd name="T7" fmla="*/ 0 h 107"/>
                  <a:gd name="T8" fmla="*/ 2147483647 w 67"/>
                  <a:gd name="T9" fmla="*/ 2147483647 h 107"/>
                  <a:gd name="T10" fmla="*/ 0 60000 65536"/>
                  <a:gd name="T11" fmla="*/ 0 60000 65536"/>
                  <a:gd name="T12" fmla="*/ 0 60000 65536"/>
                  <a:gd name="T13" fmla="*/ 0 60000 65536"/>
                  <a:gd name="T14" fmla="*/ 0 60000 65536"/>
                  <a:gd name="T15" fmla="*/ 0 w 67"/>
                  <a:gd name="T16" fmla="*/ 0 h 107"/>
                  <a:gd name="T17" fmla="*/ 67 w 67"/>
                  <a:gd name="T18" fmla="*/ 107 h 107"/>
                </a:gdLst>
                <a:ahLst/>
                <a:cxnLst>
                  <a:cxn ang="T10">
                    <a:pos x="T0" y="T1"/>
                  </a:cxn>
                  <a:cxn ang="T11">
                    <a:pos x="T2" y="T3"/>
                  </a:cxn>
                  <a:cxn ang="T12">
                    <a:pos x="T4" y="T5"/>
                  </a:cxn>
                  <a:cxn ang="T13">
                    <a:pos x="T6" y="T7"/>
                  </a:cxn>
                  <a:cxn ang="T14">
                    <a:pos x="T8" y="T9"/>
                  </a:cxn>
                </a:cxnLst>
                <a:rect l="T15" t="T16" r="T17" b="T18"/>
                <a:pathLst>
                  <a:path w="67" h="107">
                    <a:moveTo>
                      <a:pt x="67" y="49"/>
                    </a:moveTo>
                    <a:lnTo>
                      <a:pt x="34" y="107"/>
                    </a:lnTo>
                    <a:lnTo>
                      <a:pt x="0" y="49"/>
                    </a:lnTo>
                    <a:lnTo>
                      <a:pt x="35" y="0"/>
                    </a:lnTo>
                    <a:lnTo>
                      <a:pt x="67" y="4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3" name="Freeform 13">
                <a:extLst>
                  <a:ext uri="{FF2B5EF4-FFF2-40B4-BE49-F238E27FC236}">
                    <a16:creationId xmlns:a16="http://schemas.microsoft.com/office/drawing/2014/main" id="{F8FE38F3-F6B4-4E63-AF5E-3C21745392C0}"/>
                  </a:ext>
                </a:extLst>
              </p:cNvPr>
              <p:cNvSpPr>
                <a:spLocks/>
              </p:cNvSpPr>
              <p:nvPr/>
            </p:nvSpPr>
            <p:spPr bwMode="auto">
              <a:xfrm>
                <a:off x="1361" y="626"/>
                <a:ext cx="204" cy="278"/>
              </a:xfrm>
              <a:custGeom>
                <a:avLst/>
                <a:gdLst>
                  <a:gd name="T0" fmla="*/ 2147483647 w 67"/>
                  <a:gd name="T1" fmla="*/ 2147483647 h 108"/>
                  <a:gd name="T2" fmla="*/ 2147483647 w 67"/>
                  <a:gd name="T3" fmla="*/ 2147483647 h 108"/>
                  <a:gd name="T4" fmla="*/ 0 w 67"/>
                  <a:gd name="T5" fmla="*/ 2147483647 h 108"/>
                  <a:gd name="T6" fmla="*/ 2147483647 w 67"/>
                  <a:gd name="T7" fmla="*/ 0 h 108"/>
                  <a:gd name="T8" fmla="*/ 2147483647 w 67"/>
                  <a:gd name="T9" fmla="*/ 2147483647 h 108"/>
                  <a:gd name="T10" fmla="*/ 0 60000 65536"/>
                  <a:gd name="T11" fmla="*/ 0 60000 65536"/>
                  <a:gd name="T12" fmla="*/ 0 60000 65536"/>
                  <a:gd name="T13" fmla="*/ 0 60000 65536"/>
                  <a:gd name="T14" fmla="*/ 0 60000 65536"/>
                  <a:gd name="T15" fmla="*/ 0 w 67"/>
                  <a:gd name="T16" fmla="*/ 0 h 108"/>
                  <a:gd name="T17" fmla="*/ 67 w 67"/>
                  <a:gd name="T18" fmla="*/ 108 h 108"/>
                </a:gdLst>
                <a:ahLst/>
                <a:cxnLst>
                  <a:cxn ang="T10">
                    <a:pos x="T0" y="T1"/>
                  </a:cxn>
                  <a:cxn ang="T11">
                    <a:pos x="T2" y="T3"/>
                  </a:cxn>
                  <a:cxn ang="T12">
                    <a:pos x="T4" y="T5"/>
                  </a:cxn>
                  <a:cxn ang="T13">
                    <a:pos x="T6" y="T7"/>
                  </a:cxn>
                  <a:cxn ang="T14">
                    <a:pos x="T8" y="T9"/>
                  </a:cxn>
                </a:cxnLst>
                <a:rect l="T15" t="T16" r="T17" b="T18"/>
                <a:pathLst>
                  <a:path w="67" h="108">
                    <a:moveTo>
                      <a:pt x="67" y="49"/>
                    </a:moveTo>
                    <a:lnTo>
                      <a:pt x="34" y="108"/>
                    </a:lnTo>
                    <a:lnTo>
                      <a:pt x="0" y="50"/>
                    </a:lnTo>
                    <a:lnTo>
                      <a:pt x="35" y="0"/>
                    </a:lnTo>
                    <a:lnTo>
                      <a:pt x="67" y="4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4" name="Freeform 14">
                <a:extLst>
                  <a:ext uri="{FF2B5EF4-FFF2-40B4-BE49-F238E27FC236}">
                    <a16:creationId xmlns:a16="http://schemas.microsoft.com/office/drawing/2014/main" id="{E7F44DC5-7BBB-49DA-B097-CA4662332E7A}"/>
                  </a:ext>
                </a:extLst>
              </p:cNvPr>
              <p:cNvSpPr>
                <a:spLocks/>
              </p:cNvSpPr>
              <p:nvPr/>
            </p:nvSpPr>
            <p:spPr bwMode="auto">
              <a:xfrm>
                <a:off x="1480" y="1082"/>
                <a:ext cx="101" cy="228"/>
              </a:xfrm>
              <a:custGeom>
                <a:avLst/>
                <a:gdLst>
                  <a:gd name="T0" fmla="*/ 2147483647 w 33"/>
                  <a:gd name="T1" fmla="*/ 2147483647 h 89"/>
                  <a:gd name="T2" fmla="*/ 0 w 33"/>
                  <a:gd name="T3" fmla="*/ 2147483647 h 89"/>
                  <a:gd name="T4" fmla="*/ 2147483647 w 33"/>
                  <a:gd name="T5" fmla="*/ 0 h 89"/>
                  <a:gd name="T6" fmla="*/ 2147483647 w 33"/>
                  <a:gd name="T7" fmla="*/ 2147483647 h 89"/>
                  <a:gd name="T8" fmla="*/ 0 60000 65536"/>
                  <a:gd name="T9" fmla="*/ 0 60000 65536"/>
                  <a:gd name="T10" fmla="*/ 0 60000 65536"/>
                  <a:gd name="T11" fmla="*/ 0 60000 65536"/>
                  <a:gd name="T12" fmla="*/ 0 w 33"/>
                  <a:gd name="T13" fmla="*/ 0 h 89"/>
                  <a:gd name="T14" fmla="*/ 33 w 33"/>
                  <a:gd name="T15" fmla="*/ 89 h 89"/>
                </a:gdLst>
                <a:ahLst/>
                <a:cxnLst>
                  <a:cxn ang="T8">
                    <a:pos x="T0" y="T1"/>
                  </a:cxn>
                  <a:cxn ang="T9">
                    <a:pos x="T2" y="T3"/>
                  </a:cxn>
                  <a:cxn ang="T10">
                    <a:pos x="T4" y="T5"/>
                  </a:cxn>
                  <a:cxn ang="T11">
                    <a:pos x="T6" y="T7"/>
                  </a:cxn>
                </a:cxnLst>
                <a:rect l="T12" t="T13" r="T14" b="T15"/>
                <a:pathLst>
                  <a:path w="33" h="89">
                    <a:moveTo>
                      <a:pt x="33" y="89"/>
                    </a:moveTo>
                    <a:lnTo>
                      <a:pt x="0" y="45"/>
                    </a:lnTo>
                    <a:lnTo>
                      <a:pt x="33" y="0"/>
                    </a:lnTo>
                    <a:lnTo>
                      <a:pt x="33" y="8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5" name="Freeform 15">
                <a:extLst>
                  <a:ext uri="{FF2B5EF4-FFF2-40B4-BE49-F238E27FC236}">
                    <a16:creationId xmlns:a16="http://schemas.microsoft.com/office/drawing/2014/main" id="{AD905299-FAAF-42FF-9942-DA8FF83D0B52}"/>
                  </a:ext>
                </a:extLst>
              </p:cNvPr>
              <p:cNvSpPr>
                <a:spLocks/>
              </p:cNvSpPr>
              <p:nvPr/>
            </p:nvSpPr>
            <p:spPr bwMode="auto">
              <a:xfrm>
                <a:off x="1480" y="15"/>
                <a:ext cx="101" cy="232"/>
              </a:xfrm>
              <a:custGeom>
                <a:avLst/>
                <a:gdLst>
                  <a:gd name="T0" fmla="*/ 2147483647 w 33"/>
                  <a:gd name="T1" fmla="*/ 2147483647 h 90"/>
                  <a:gd name="T2" fmla="*/ 0 w 33"/>
                  <a:gd name="T3" fmla="*/ 2147483647 h 90"/>
                  <a:gd name="T4" fmla="*/ 2147483647 w 33"/>
                  <a:gd name="T5" fmla="*/ 0 h 90"/>
                  <a:gd name="T6" fmla="*/ 2147483647 w 33"/>
                  <a:gd name="T7" fmla="*/ 2147483647 h 90"/>
                  <a:gd name="T8" fmla="*/ 0 60000 65536"/>
                  <a:gd name="T9" fmla="*/ 0 60000 65536"/>
                  <a:gd name="T10" fmla="*/ 0 60000 65536"/>
                  <a:gd name="T11" fmla="*/ 0 60000 65536"/>
                  <a:gd name="T12" fmla="*/ 0 w 33"/>
                  <a:gd name="T13" fmla="*/ 0 h 90"/>
                  <a:gd name="T14" fmla="*/ 33 w 33"/>
                  <a:gd name="T15" fmla="*/ 90 h 90"/>
                </a:gdLst>
                <a:ahLst/>
                <a:cxnLst>
                  <a:cxn ang="T8">
                    <a:pos x="T0" y="T1"/>
                  </a:cxn>
                  <a:cxn ang="T9">
                    <a:pos x="T2" y="T3"/>
                  </a:cxn>
                  <a:cxn ang="T10">
                    <a:pos x="T4" y="T5"/>
                  </a:cxn>
                  <a:cxn ang="T11">
                    <a:pos x="T6" y="T7"/>
                  </a:cxn>
                </a:cxnLst>
                <a:rect l="T12" t="T13" r="T14" b="T15"/>
                <a:pathLst>
                  <a:path w="33" h="90">
                    <a:moveTo>
                      <a:pt x="33" y="90"/>
                    </a:moveTo>
                    <a:lnTo>
                      <a:pt x="0" y="46"/>
                    </a:lnTo>
                    <a:lnTo>
                      <a:pt x="33" y="0"/>
                    </a:lnTo>
                    <a:lnTo>
                      <a:pt x="33" y="9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6" name="Freeform 16">
                <a:extLst>
                  <a:ext uri="{FF2B5EF4-FFF2-40B4-BE49-F238E27FC236}">
                    <a16:creationId xmlns:a16="http://schemas.microsoft.com/office/drawing/2014/main" id="{AF231AF6-6FA6-4834-9CB8-C1FB9997E980}"/>
                  </a:ext>
                </a:extLst>
              </p:cNvPr>
              <p:cNvSpPr>
                <a:spLocks/>
              </p:cNvSpPr>
              <p:nvPr/>
            </p:nvSpPr>
            <p:spPr bwMode="auto">
              <a:xfrm>
                <a:off x="1361" y="1082"/>
                <a:ext cx="92" cy="228"/>
              </a:xfrm>
              <a:custGeom>
                <a:avLst/>
                <a:gdLst>
                  <a:gd name="T0" fmla="*/ 0 w 30"/>
                  <a:gd name="T1" fmla="*/ 0 h 89"/>
                  <a:gd name="T2" fmla="*/ 2147483647 w 30"/>
                  <a:gd name="T3" fmla="*/ 2147483647 h 89"/>
                  <a:gd name="T4" fmla="*/ 0 w 30"/>
                  <a:gd name="T5" fmla="*/ 2147483647 h 89"/>
                  <a:gd name="T6" fmla="*/ 0 w 30"/>
                  <a:gd name="T7" fmla="*/ 0 h 89"/>
                  <a:gd name="T8" fmla="*/ 0 60000 65536"/>
                  <a:gd name="T9" fmla="*/ 0 60000 65536"/>
                  <a:gd name="T10" fmla="*/ 0 60000 65536"/>
                  <a:gd name="T11" fmla="*/ 0 60000 65536"/>
                  <a:gd name="T12" fmla="*/ 0 w 30"/>
                  <a:gd name="T13" fmla="*/ 0 h 89"/>
                  <a:gd name="T14" fmla="*/ 30 w 30"/>
                  <a:gd name="T15" fmla="*/ 89 h 89"/>
                </a:gdLst>
                <a:ahLst/>
                <a:cxnLst>
                  <a:cxn ang="T8">
                    <a:pos x="T0" y="T1"/>
                  </a:cxn>
                  <a:cxn ang="T9">
                    <a:pos x="T2" y="T3"/>
                  </a:cxn>
                  <a:cxn ang="T10">
                    <a:pos x="T4" y="T5"/>
                  </a:cxn>
                  <a:cxn ang="T11">
                    <a:pos x="T6" y="T7"/>
                  </a:cxn>
                </a:cxnLst>
                <a:rect l="T12" t="T13" r="T14" b="T15"/>
                <a:pathLst>
                  <a:path w="30" h="89">
                    <a:moveTo>
                      <a:pt x="0" y="0"/>
                    </a:moveTo>
                    <a:lnTo>
                      <a:pt x="30" y="44"/>
                    </a:lnTo>
                    <a:lnTo>
                      <a:pt x="0" y="89"/>
                    </a:lnTo>
                    <a:lnTo>
                      <a:pt x="0" y="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7" name="Freeform 17">
                <a:extLst>
                  <a:ext uri="{FF2B5EF4-FFF2-40B4-BE49-F238E27FC236}">
                    <a16:creationId xmlns:a16="http://schemas.microsoft.com/office/drawing/2014/main" id="{002473D0-8F88-43C5-8331-5BA6C8715B82}"/>
                  </a:ext>
                </a:extLst>
              </p:cNvPr>
              <p:cNvSpPr>
                <a:spLocks/>
              </p:cNvSpPr>
              <p:nvPr/>
            </p:nvSpPr>
            <p:spPr bwMode="auto">
              <a:xfrm>
                <a:off x="1361" y="15"/>
                <a:ext cx="92" cy="232"/>
              </a:xfrm>
              <a:custGeom>
                <a:avLst/>
                <a:gdLst>
                  <a:gd name="T0" fmla="*/ 0 w 30"/>
                  <a:gd name="T1" fmla="*/ 0 h 90"/>
                  <a:gd name="T2" fmla="*/ 2147483647 w 30"/>
                  <a:gd name="T3" fmla="*/ 2147483647 h 90"/>
                  <a:gd name="T4" fmla="*/ 0 w 30"/>
                  <a:gd name="T5" fmla="*/ 2147483647 h 90"/>
                  <a:gd name="T6" fmla="*/ 0 w 30"/>
                  <a:gd name="T7" fmla="*/ 0 h 90"/>
                  <a:gd name="T8" fmla="*/ 0 60000 65536"/>
                  <a:gd name="T9" fmla="*/ 0 60000 65536"/>
                  <a:gd name="T10" fmla="*/ 0 60000 65536"/>
                  <a:gd name="T11" fmla="*/ 0 60000 65536"/>
                  <a:gd name="T12" fmla="*/ 0 w 30"/>
                  <a:gd name="T13" fmla="*/ 0 h 90"/>
                  <a:gd name="T14" fmla="*/ 30 w 30"/>
                  <a:gd name="T15" fmla="*/ 90 h 90"/>
                </a:gdLst>
                <a:ahLst/>
                <a:cxnLst>
                  <a:cxn ang="T8">
                    <a:pos x="T0" y="T1"/>
                  </a:cxn>
                  <a:cxn ang="T9">
                    <a:pos x="T2" y="T3"/>
                  </a:cxn>
                  <a:cxn ang="T10">
                    <a:pos x="T4" y="T5"/>
                  </a:cxn>
                  <a:cxn ang="T11">
                    <a:pos x="T6" y="T7"/>
                  </a:cxn>
                </a:cxnLst>
                <a:rect l="T12" t="T13" r="T14" b="T15"/>
                <a:pathLst>
                  <a:path w="30" h="90">
                    <a:moveTo>
                      <a:pt x="0" y="0"/>
                    </a:moveTo>
                    <a:lnTo>
                      <a:pt x="30" y="45"/>
                    </a:lnTo>
                    <a:lnTo>
                      <a:pt x="0" y="90"/>
                    </a:lnTo>
                    <a:lnTo>
                      <a:pt x="0" y="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8" name="Freeform 18">
                <a:extLst>
                  <a:ext uri="{FF2B5EF4-FFF2-40B4-BE49-F238E27FC236}">
                    <a16:creationId xmlns:a16="http://schemas.microsoft.com/office/drawing/2014/main" id="{A6BA5E8A-1813-47DB-83E3-C92B4B26E372}"/>
                  </a:ext>
                </a:extLst>
              </p:cNvPr>
              <p:cNvSpPr>
                <a:spLocks/>
              </p:cNvSpPr>
              <p:nvPr/>
            </p:nvSpPr>
            <p:spPr bwMode="auto">
              <a:xfrm>
                <a:off x="1361" y="1339"/>
                <a:ext cx="86" cy="193"/>
              </a:xfrm>
              <a:custGeom>
                <a:avLst/>
                <a:gdLst>
                  <a:gd name="T0" fmla="*/ 0 w 28"/>
                  <a:gd name="T1" fmla="*/ 2147483647 h 75"/>
                  <a:gd name="T2" fmla="*/ 2147483647 w 28"/>
                  <a:gd name="T3" fmla="*/ 2147483647 h 75"/>
                  <a:gd name="T4" fmla="*/ 0 w 28"/>
                  <a:gd name="T5" fmla="*/ 0 h 75"/>
                  <a:gd name="T6" fmla="*/ 0 w 28"/>
                  <a:gd name="T7" fmla="*/ 2147483647 h 75"/>
                  <a:gd name="T8" fmla="*/ 0 60000 65536"/>
                  <a:gd name="T9" fmla="*/ 0 60000 65536"/>
                  <a:gd name="T10" fmla="*/ 0 60000 65536"/>
                  <a:gd name="T11" fmla="*/ 0 60000 65536"/>
                  <a:gd name="T12" fmla="*/ 0 w 28"/>
                  <a:gd name="T13" fmla="*/ 0 h 75"/>
                  <a:gd name="T14" fmla="*/ 28 w 28"/>
                  <a:gd name="T15" fmla="*/ 75 h 75"/>
                </a:gdLst>
                <a:ahLst/>
                <a:cxnLst>
                  <a:cxn ang="T8">
                    <a:pos x="T0" y="T1"/>
                  </a:cxn>
                  <a:cxn ang="T9">
                    <a:pos x="T2" y="T3"/>
                  </a:cxn>
                  <a:cxn ang="T10">
                    <a:pos x="T4" y="T5"/>
                  </a:cxn>
                  <a:cxn ang="T11">
                    <a:pos x="T6" y="T7"/>
                  </a:cxn>
                </a:cxnLst>
                <a:rect l="T12" t="T13" r="T14" b="T15"/>
                <a:pathLst>
                  <a:path w="28" h="75">
                    <a:moveTo>
                      <a:pt x="0" y="75"/>
                    </a:moveTo>
                    <a:lnTo>
                      <a:pt x="28" y="37"/>
                    </a:lnTo>
                    <a:lnTo>
                      <a:pt x="0" y="0"/>
                    </a:lnTo>
                    <a:lnTo>
                      <a:pt x="0" y="7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9" name="Freeform 19">
                <a:extLst>
                  <a:ext uri="{FF2B5EF4-FFF2-40B4-BE49-F238E27FC236}">
                    <a16:creationId xmlns:a16="http://schemas.microsoft.com/office/drawing/2014/main" id="{022E9FA7-B2D8-4C34-8E8F-FAEFEF998FAB}"/>
                  </a:ext>
                </a:extLst>
              </p:cNvPr>
              <p:cNvSpPr>
                <a:spLocks/>
              </p:cNvSpPr>
              <p:nvPr/>
            </p:nvSpPr>
            <p:spPr bwMode="auto">
              <a:xfrm>
                <a:off x="1361" y="275"/>
                <a:ext cx="86" cy="193"/>
              </a:xfrm>
              <a:custGeom>
                <a:avLst/>
                <a:gdLst>
                  <a:gd name="T0" fmla="*/ 0 w 28"/>
                  <a:gd name="T1" fmla="*/ 2147483647 h 75"/>
                  <a:gd name="T2" fmla="*/ 2147483647 w 28"/>
                  <a:gd name="T3" fmla="*/ 2147483647 h 75"/>
                  <a:gd name="T4" fmla="*/ 0 w 28"/>
                  <a:gd name="T5" fmla="*/ 0 h 75"/>
                  <a:gd name="T6" fmla="*/ 0 w 28"/>
                  <a:gd name="T7" fmla="*/ 2147483647 h 75"/>
                  <a:gd name="T8" fmla="*/ 0 60000 65536"/>
                  <a:gd name="T9" fmla="*/ 0 60000 65536"/>
                  <a:gd name="T10" fmla="*/ 0 60000 65536"/>
                  <a:gd name="T11" fmla="*/ 0 60000 65536"/>
                  <a:gd name="T12" fmla="*/ 0 w 28"/>
                  <a:gd name="T13" fmla="*/ 0 h 75"/>
                  <a:gd name="T14" fmla="*/ 28 w 28"/>
                  <a:gd name="T15" fmla="*/ 75 h 75"/>
                </a:gdLst>
                <a:ahLst/>
                <a:cxnLst>
                  <a:cxn ang="T8">
                    <a:pos x="T0" y="T1"/>
                  </a:cxn>
                  <a:cxn ang="T9">
                    <a:pos x="T2" y="T3"/>
                  </a:cxn>
                  <a:cxn ang="T10">
                    <a:pos x="T4" y="T5"/>
                  </a:cxn>
                  <a:cxn ang="T11">
                    <a:pos x="T6" y="T7"/>
                  </a:cxn>
                </a:cxnLst>
                <a:rect l="T12" t="T13" r="T14" b="T15"/>
                <a:pathLst>
                  <a:path w="28" h="75">
                    <a:moveTo>
                      <a:pt x="0" y="75"/>
                    </a:moveTo>
                    <a:lnTo>
                      <a:pt x="28" y="36"/>
                    </a:lnTo>
                    <a:lnTo>
                      <a:pt x="0" y="0"/>
                    </a:lnTo>
                    <a:lnTo>
                      <a:pt x="0" y="7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0" name="Freeform 20">
                <a:extLst>
                  <a:ext uri="{FF2B5EF4-FFF2-40B4-BE49-F238E27FC236}">
                    <a16:creationId xmlns:a16="http://schemas.microsoft.com/office/drawing/2014/main" id="{647B71B1-D5EE-4159-A17B-FC59CCBF3BD2}"/>
                  </a:ext>
                </a:extLst>
              </p:cNvPr>
              <p:cNvSpPr>
                <a:spLocks/>
              </p:cNvSpPr>
              <p:nvPr/>
            </p:nvSpPr>
            <p:spPr bwMode="auto">
              <a:xfrm>
                <a:off x="1486" y="1321"/>
                <a:ext cx="95" cy="204"/>
              </a:xfrm>
              <a:custGeom>
                <a:avLst/>
                <a:gdLst>
                  <a:gd name="T0" fmla="*/ 2147483647 w 31"/>
                  <a:gd name="T1" fmla="*/ 2147483647 h 79"/>
                  <a:gd name="T2" fmla="*/ 0 w 31"/>
                  <a:gd name="T3" fmla="*/ 2147483647 h 79"/>
                  <a:gd name="T4" fmla="*/ 2147483647 w 31"/>
                  <a:gd name="T5" fmla="*/ 0 h 79"/>
                  <a:gd name="T6" fmla="*/ 2147483647 w 31"/>
                  <a:gd name="T7" fmla="*/ 2147483647 h 79"/>
                  <a:gd name="T8" fmla="*/ 0 60000 65536"/>
                  <a:gd name="T9" fmla="*/ 0 60000 65536"/>
                  <a:gd name="T10" fmla="*/ 0 60000 65536"/>
                  <a:gd name="T11" fmla="*/ 0 60000 65536"/>
                  <a:gd name="T12" fmla="*/ 0 w 31"/>
                  <a:gd name="T13" fmla="*/ 0 h 79"/>
                  <a:gd name="T14" fmla="*/ 31 w 31"/>
                  <a:gd name="T15" fmla="*/ 79 h 79"/>
                </a:gdLst>
                <a:ahLst/>
                <a:cxnLst>
                  <a:cxn ang="T8">
                    <a:pos x="T0" y="T1"/>
                  </a:cxn>
                  <a:cxn ang="T9">
                    <a:pos x="T2" y="T3"/>
                  </a:cxn>
                  <a:cxn ang="T10">
                    <a:pos x="T4" y="T5"/>
                  </a:cxn>
                  <a:cxn ang="T11">
                    <a:pos x="T6" y="T7"/>
                  </a:cxn>
                </a:cxnLst>
                <a:rect l="T12" t="T13" r="T14" b="T15"/>
                <a:pathLst>
                  <a:path w="31" h="79">
                    <a:moveTo>
                      <a:pt x="31" y="79"/>
                    </a:moveTo>
                    <a:lnTo>
                      <a:pt x="0" y="43"/>
                    </a:lnTo>
                    <a:lnTo>
                      <a:pt x="31" y="0"/>
                    </a:lnTo>
                    <a:lnTo>
                      <a:pt x="31" y="7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1" name="Freeform 21">
                <a:extLst>
                  <a:ext uri="{FF2B5EF4-FFF2-40B4-BE49-F238E27FC236}">
                    <a16:creationId xmlns:a16="http://schemas.microsoft.com/office/drawing/2014/main" id="{3799D471-8DA6-4F8D-80D6-AFEC231D1D13}"/>
                  </a:ext>
                </a:extLst>
              </p:cNvPr>
              <p:cNvSpPr>
                <a:spLocks/>
              </p:cNvSpPr>
              <p:nvPr/>
            </p:nvSpPr>
            <p:spPr bwMode="auto">
              <a:xfrm>
                <a:off x="1486" y="258"/>
                <a:ext cx="95" cy="200"/>
              </a:xfrm>
              <a:custGeom>
                <a:avLst/>
                <a:gdLst>
                  <a:gd name="T0" fmla="*/ 2147483647 w 31"/>
                  <a:gd name="T1" fmla="*/ 2147483647 h 78"/>
                  <a:gd name="T2" fmla="*/ 0 w 31"/>
                  <a:gd name="T3" fmla="*/ 2147483647 h 78"/>
                  <a:gd name="T4" fmla="*/ 2147483647 w 31"/>
                  <a:gd name="T5" fmla="*/ 0 h 78"/>
                  <a:gd name="T6" fmla="*/ 2147483647 w 31"/>
                  <a:gd name="T7" fmla="*/ 2147483647 h 78"/>
                  <a:gd name="T8" fmla="*/ 0 60000 65536"/>
                  <a:gd name="T9" fmla="*/ 0 60000 65536"/>
                  <a:gd name="T10" fmla="*/ 0 60000 65536"/>
                  <a:gd name="T11" fmla="*/ 0 60000 65536"/>
                  <a:gd name="T12" fmla="*/ 0 w 31"/>
                  <a:gd name="T13" fmla="*/ 0 h 78"/>
                  <a:gd name="T14" fmla="*/ 31 w 31"/>
                  <a:gd name="T15" fmla="*/ 78 h 78"/>
                </a:gdLst>
                <a:ahLst/>
                <a:cxnLst>
                  <a:cxn ang="T8">
                    <a:pos x="T0" y="T1"/>
                  </a:cxn>
                  <a:cxn ang="T9">
                    <a:pos x="T2" y="T3"/>
                  </a:cxn>
                  <a:cxn ang="T10">
                    <a:pos x="T4" y="T5"/>
                  </a:cxn>
                  <a:cxn ang="T11">
                    <a:pos x="T6" y="T7"/>
                  </a:cxn>
                </a:cxnLst>
                <a:rect l="T12" t="T13" r="T14" b="T15"/>
                <a:pathLst>
                  <a:path w="31" h="78">
                    <a:moveTo>
                      <a:pt x="31" y="78"/>
                    </a:moveTo>
                    <a:lnTo>
                      <a:pt x="0" y="43"/>
                    </a:lnTo>
                    <a:lnTo>
                      <a:pt x="31" y="0"/>
                    </a:lnTo>
                    <a:lnTo>
                      <a:pt x="31" y="78"/>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2" name="Freeform 22">
                <a:extLst>
                  <a:ext uri="{FF2B5EF4-FFF2-40B4-BE49-F238E27FC236}">
                    <a16:creationId xmlns:a16="http://schemas.microsoft.com/office/drawing/2014/main" id="{4B597B25-5F72-475A-928C-F6C757B08B0E}"/>
                  </a:ext>
                </a:extLst>
              </p:cNvPr>
              <p:cNvSpPr>
                <a:spLocks/>
              </p:cNvSpPr>
              <p:nvPr/>
            </p:nvSpPr>
            <p:spPr bwMode="auto">
              <a:xfrm>
                <a:off x="1361" y="1597"/>
                <a:ext cx="89" cy="206"/>
              </a:xfrm>
              <a:custGeom>
                <a:avLst/>
                <a:gdLst>
                  <a:gd name="T0" fmla="*/ 0 w 29"/>
                  <a:gd name="T1" fmla="*/ 2147483647 h 80"/>
                  <a:gd name="T2" fmla="*/ 2147483647 w 29"/>
                  <a:gd name="T3" fmla="*/ 2147483647 h 80"/>
                  <a:gd name="T4" fmla="*/ 0 w 29"/>
                  <a:gd name="T5" fmla="*/ 0 h 80"/>
                  <a:gd name="T6" fmla="*/ 0 w 29"/>
                  <a:gd name="T7" fmla="*/ 2147483647 h 80"/>
                  <a:gd name="T8" fmla="*/ 0 60000 65536"/>
                  <a:gd name="T9" fmla="*/ 0 60000 65536"/>
                  <a:gd name="T10" fmla="*/ 0 60000 65536"/>
                  <a:gd name="T11" fmla="*/ 0 60000 65536"/>
                  <a:gd name="T12" fmla="*/ 0 w 29"/>
                  <a:gd name="T13" fmla="*/ 0 h 80"/>
                  <a:gd name="T14" fmla="*/ 29 w 29"/>
                  <a:gd name="T15" fmla="*/ 80 h 80"/>
                </a:gdLst>
                <a:ahLst/>
                <a:cxnLst>
                  <a:cxn ang="T8">
                    <a:pos x="T0" y="T1"/>
                  </a:cxn>
                  <a:cxn ang="T9">
                    <a:pos x="T2" y="T3"/>
                  </a:cxn>
                  <a:cxn ang="T10">
                    <a:pos x="T4" y="T5"/>
                  </a:cxn>
                  <a:cxn ang="T11">
                    <a:pos x="T6" y="T7"/>
                  </a:cxn>
                </a:cxnLst>
                <a:rect l="T12" t="T13" r="T14" b="T15"/>
                <a:pathLst>
                  <a:path w="29" h="80">
                    <a:moveTo>
                      <a:pt x="0" y="80"/>
                    </a:moveTo>
                    <a:lnTo>
                      <a:pt x="29" y="37"/>
                    </a:lnTo>
                    <a:lnTo>
                      <a:pt x="0" y="0"/>
                    </a:lnTo>
                    <a:lnTo>
                      <a:pt x="0" y="8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3" name="Freeform 23">
                <a:extLst>
                  <a:ext uri="{FF2B5EF4-FFF2-40B4-BE49-F238E27FC236}">
                    <a16:creationId xmlns:a16="http://schemas.microsoft.com/office/drawing/2014/main" id="{DF4BFDDE-ACF9-4A9C-BD08-B6B036835422}"/>
                  </a:ext>
                </a:extLst>
              </p:cNvPr>
              <p:cNvSpPr>
                <a:spLocks/>
              </p:cNvSpPr>
              <p:nvPr/>
            </p:nvSpPr>
            <p:spPr bwMode="auto">
              <a:xfrm>
                <a:off x="1361" y="533"/>
                <a:ext cx="89" cy="206"/>
              </a:xfrm>
              <a:custGeom>
                <a:avLst/>
                <a:gdLst>
                  <a:gd name="T0" fmla="*/ 0 w 29"/>
                  <a:gd name="T1" fmla="*/ 2147483647 h 80"/>
                  <a:gd name="T2" fmla="*/ 2147483647 w 29"/>
                  <a:gd name="T3" fmla="*/ 2147483647 h 80"/>
                  <a:gd name="T4" fmla="*/ 0 w 29"/>
                  <a:gd name="T5" fmla="*/ 0 h 80"/>
                  <a:gd name="T6" fmla="*/ 0 w 29"/>
                  <a:gd name="T7" fmla="*/ 2147483647 h 80"/>
                  <a:gd name="T8" fmla="*/ 0 60000 65536"/>
                  <a:gd name="T9" fmla="*/ 0 60000 65536"/>
                  <a:gd name="T10" fmla="*/ 0 60000 65536"/>
                  <a:gd name="T11" fmla="*/ 0 60000 65536"/>
                  <a:gd name="T12" fmla="*/ 0 w 29"/>
                  <a:gd name="T13" fmla="*/ 0 h 80"/>
                  <a:gd name="T14" fmla="*/ 29 w 29"/>
                  <a:gd name="T15" fmla="*/ 80 h 80"/>
                </a:gdLst>
                <a:ahLst/>
                <a:cxnLst>
                  <a:cxn ang="T8">
                    <a:pos x="T0" y="T1"/>
                  </a:cxn>
                  <a:cxn ang="T9">
                    <a:pos x="T2" y="T3"/>
                  </a:cxn>
                  <a:cxn ang="T10">
                    <a:pos x="T4" y="T5"/>
                  </a:cxn>
                  <a:cxn ang="T11">
                    <a:pos x="T6" y="T7"/>
                  </a:cxn>
                </a:cxnLst>
                <a:rect l="T12" t="T13" r="T14" b="T15"/>
                <a:pathLst>
                  <a:path w="29" h="80">
                    <a:moveTo>
                      <a:pt x="0" y="80"/>
                    </a:moveTo>
                    <a:lnTo>
                      <a:pt x="29" y="37"/>
                    </a:lnTo>
                    <a:lnTo>
                      <a:pt x="0" y="0"/>
                    </a:lnTo>
                    <a:lnTo>
                      <a:pt x="0" y="8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4" name="Freeform 24">
                <a:extLst>
                  <a:ext uri="{FF2B5EF4-FFF2-40B4-BE49-F238E27FC236}">
                    <a16:creationId xmlns:a16="http://schemas.microsoft.com/office/drawing/2014/main" id="{9BD9D715-C812-4258-8BFD-F1BB02ABF9FA}"/>
                  </a:ext>
                </a:extLst>
              </p:cNvPr>
              <p:cNvSpPr>
                <a:spLocks/>
              </p:cNvSpPr>
              <p:nvPr/>
            </p:nvSpPr>
            <p:spPr bwMode="auto">
              <a:xfrm>
                <a:off x="1480" y="1568"/>
                <a:ext cx="101" cy="217"/>
              </a:xfrm>
              <a:custGeom>
                <a:avLst/>
                <a:gdLst>
                  <a:gd name="T0" fmla="*/ 2147483647 w 33"/>
                  <a:gd name="T1" fmla="*/ 2147483647 h 84"/>
                  <a:gd name="T2" fmla="*/ 0 w 33"/>
                  <a:gd name="T3" fmla="*/ 2147483647 h 84"/>
                  <a:gd name="T4" fmla="*/ 2147483647 w 33"/>
                  <a:gd name="T5" fmla="*/ 0 h 84"/>
                  <a:gd name="T6" fmla="*/ 2147483647 w 33"/>
                  <a:gd name="T7" fmla="*/ 2147483647 h 84"/>
                  <a:gd name="T8" fmla="*/ 0 60000 65536"/>
                  <a:gd name="T9" fmla="*/ 0 60000 65536"/>
                  <a:gd name="T10" fmla="*/ 0 60000 65536"/>
                  <a:gd name="T11" fmla="*/ 0 60000 65536"/>
                  <a:gd name="T12" fmla="*/ 0 w 33"/>
                  <a:gd name="T13" fmla="*/ 0 h 84"/>
                  <a:gd name="T14" fmla="*/ 33 w 33"/>
                  <a:gd name="T15" fmla="*/ 84 h 84"/>
                </a:gdLst>
                <a:ahLst/>
                <a:cxnLst>
                  <a:cxn ang="T8">
                    <a:pos x="T0" y="T1"/>
                  </a:cxn>
                  <a:cxn ang="T9">
                    <a:pos x="T2" y="T3"/>
                  </a:cxn>
                  <a:cxn ang="T10">
                    <a:pos x="T4" y="T5"/>
                  </a:cxn>
                  <a:cxn ang="T11">
                    <a:pos x="T6" y="T7"/>
                  </a:cxn>
                </a:cxnLst>
                <a:rect l="T12" t="T13" r="T14" b="T15"/>
                <a:pathLst>
                  <a:path w="33" h="84">
                    <a:moveTo>
                      <a:pt x="33" y="84"/>
                    </a:moveTo>
                    <a:lnTo>
                      <a:pt x="0" y="46"/>
                    </a:lnTo>
                    <a:lnTo>
                      <a:pt x="33" y="0"/>
                    </a:lnTo>
                    <a:lnTo>
                      <a:pt x="33" y="8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5" name="Freeform 25">
                <a:extLst>
                  <a:ext uri="{FF2B5EF4-FFF2-40B4-BE49-F238E27FC236}">
                    <a16:creationId xmlns:a16="http://schemas.microsoft.com/office/drawing/2014/main" id="{A646B775-528F-4929-820A-FDC492FA8F61}"/>
                  </a:ext>
                </a:extLst>
              </p:cNvPr>
              <p:cNvSpPr>
                <a:spLocks/>
              </p:cNvSpPr>
              <p:nvPr/>
            </p:nvSpPr>
            <p:spPr bwMode="auto">
              <a:xfrm>
                <a:off x="1480" y="502"/>
                <a:ext cx="101" cy="216"/>
              </a:xfrm>
              <a:custGeom>
                <a:avLst/>
                <a:gdLst>
                  <a:gd name="T0" fmla="*/ 2147483647 w 33"/>
                  <a:gd name="T1" fmla="*/ 2147483647 h 84"/>
                  <a:gd name="T2" fmla="*/ 0 w 33"/>
                  <a:gd name="T3" fmla="*/ 2147483647 h 84"/>
                  <a:gd name="T4" fmla="*/ 2147483647 w 33"/>
                  <a:gd name="T5" fmla="*/ 0 h 84"/>
                  <a:gd name="T6" fmla="*/ 2147483647 w 33"/>
                  <a:gd name="T7" fmla="*/ 2147483647 h 84"/>
                  <a:gd name="T8" fmla="*/ 0 60000 65536"/>
                  <a:gd name="T9" fmla="*/ 0 60000 65536"/>
                  <a:gd name="T10" fmla="*/ 0 60000 65536"/>
                  <a:gd name="T11" fmla="*/ 0 60000 65536"/>
                  <a:gd name="T12" fmla="*/ 0 w 33"/>
                  <a:gd name="T13" fmla="*/ 0 h 84"/>
                  <a:gd name="T14" fmla="*/ 33 w 33"/>
                  <a:gd name="T15" fmla="*/ 84 h 84"/>
                </a:gdLst>
                <a:ahLst/>
                <a:cxnLst>
                  <a:cxn ang="T8">
                    <a:pos x="T0" y="T1"/>
                  </a:cxn>
                  <a:cxn ang="T9">
                    <a:pos x="T2" y="T3"/>
                  </a:cxn>
                  <a:cxn ang="T10">
                    <a:pos x="T4" y="T5"/>
                  </a:cxn>
                  <a:cxn ang="T11">
                    <a:pos x="T6" y="T7"/>
                  </a:cxn>
                </a:cxnLst>
                <a:rect l="T12" t="T13" r="T14" b="T15"/>
                <a:pathLst>
                  <a:path w="33" h="84">
                    <a:moveTo>
                      <a:pt x="33" y="84"/>
                    </a:moveTo>
                    <a:lnTo>
                      <a:pt x="0" y="47"/>
                    </a:lnTo>
                    <a:lnTo>
                      <a:pt x="33" y="0"/>
                    </a:lnTo>
                    <a:lnTo>
                      <a:pt x="33" y="8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6" name="Freeform 26">
                <a:extLst>
                  <a:ext uri="{FF2B5EF4-FFF2-40B4-BE49-F238E27FC236}">
                    <a16:creationId xmlns:a16="http://schemas.microsoft.com/office/drawing/2014/main" id="{87F5BB6B-1FFE-492A-81AE-354B64DA57F8}"/>
                  </a:ext>
                </a:extLst>
              </p:cNvPr>
              <p:cNvSpPr>
                <a:spLocks/>
              </p:cNvSpPr>
              <p:nvPr/>
            </p:nvSpPr>
            <p:spPr bwMode="auto">
              <a:xfrm>
                <a:off x="1474" y="1797"/>
                <a:ext cx="107" cy="335"/>
              </a:xfrm>
              <a:custGeom>
                <a:avLst/>
                <a:gdLst>
                  <a:gd name="T0" fmla="*/ 2147483647 w 35"/>
                  <a:gd name="T1" fmla="*/ 2147483647 h 130"/>
                  <a:gd name="T2" fmla="*/ 0 w 35"/>
                  <a:gd name="T3" fmla="*/ 2147483647 h 130"/>
                  <a:gd name="T4" fmla="*/ 2147483647 w 35"/>
                  <a:gd name="T5" fmla="*/ 0 h 130"/>
                  <a:gd name="T6" fmla="*/ 2147483647 w 35"/>
                  <a:gd name="T7" fmla="*/ 2147483647 h 130"/>
                  <a:gd name="T8" fmla="*/ 0 60000 65536"/>
                  <a:gd name="T9" fmla="*/ 0 60000 65536"/>
                  <a:gd name="T10" fmla="*/ 0 60000 65536"/>
                  <a:gd name="T11" fmla="*/ 0 60000 65536"/>
                  <a:gd name="T12" fmla="*/ 0 w 35"/>
                  <a:gd name="T13" fmla="*/ 0 h 130"/>
                  <a:gd name="T14" fmla="*/ 35 w 35"/>
                  <a:gd name="T15" fmla="*/ 130 h 130"/>
                </a:gdLst>
                <a:ahLst/>
                <a:cxnLst>
                  <a:cxn ang="T8">
                    <a:pos x="T0" y="T1"/>
                  </a:cxn>
                  <a:cxn ang="T9">
                    <a:pos x="T2" y="T3"/>
                  </a:cxn>
                  <a:cxn ang="T10">
                    <a:pos x="T4" y="T5"/>
                  </a:cxn>
                  <a:cxn ang="T11">
                    <a:pos x="T6" y="T7"/>
                  </a:cxn>
                </a:cxnLst>
                <a:rect l="T12" t="T13" r="T14" b="T15"/>
                <a:pathLst>
                  <a:path w="35" h="130">
                    <a:moveTo>
                      <a:pt x="35" y="130"/>
                    </a:moveTo>
                    <a:lnTo>
                      <a:pt x="0" y="63"/>
                    </a:lnTo>
                    <a:lnTo>
                      <a:pt x="35" y="0"/>
                    </a:lnTo>
                    <a:lnTo>
                      <a:pt x="35" y="13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7" name="Freeform 27">
                <a:extLst>
                  <a:ext uri="{FF2B5EF4-FFF2-40B4-BE49-F238E27FC236}">
                    <a16:creationId xmlns:a16="http://schemas.microsoft.com/office/drawing/2014/main" id="{97679E71-0AAC-4DA1-BBD1-EA4B9EC4A88B}"/>
                  </a:ext>
                </a:extLst>
              </p:cNvPr>
              <p:cNvSpPr>
                <a:spLocks/>
              </p:cNvSpPr>
              <p:nvPr/>
            </p:nvSpPr>
            <p:spPr bwMode="auto">
              <a:xfrm>
                <a:off x="1474" y="734"/>
                <a:ext cx="107" cy="334"/>
              </a:xfrm>
              <a:custGeom>
                <a:avLst/>
                <a:gdLst>
                  <a:gd name="T0" fmla="*/ 2147483647 w 35"/>
                  <a:gd name="T1" fmla="*/ 2147483647 h 130"/>
                  <a:gd name="T2" fmla="*/ 0 w 35"/>
                  <a:gd name="T3" fmla="*/ 2147483647 h 130"/>
                  <a:gd name="T4" fmla="*/ 2147483647 w 35"/>
                  <a:gd name="T5" fmla="*/ 0 h 130"/>
                  <a:gd name="T6" fmla="*/ 2147483647 w 35"/>
                  <a:gd name="T7" fmla="*/ 2147483647 h 130"/>
                  <a:gd name="T8" fmla="*/ 0 60000 65536"/>
                  <a:gd name="T9" fmla="*/ 0 60000 65536"/>
                  <a:gd name="T10" fmla="*/ 0 60000 65536"/>
                  <a:gd name="T11" fmla="*/ 0 60000 65536"/>
                  <a:gd name="T12" fmla="*/ 0 w 35"/>
                  <a:gd name="T13" fmla="*/ 0 h 130"/>
                  <a:gd name="T14" fmla="*/ 35 w 35"/>
                  <a:gd name="T15" fmla="*/ 130 h 130"/>
                </a:gdLst>
                <a:ahLst/>
                <a:cxnLst>
                  <a:cxn ang="T8">
                    <a:pos x="T0" y="T1"/>
                  </a:cxn>
                  <a:cxn ang="T9">
                    <a:pos x="T2" y="T3"/>
                  </a:cxn>
                  <a:cxn ang="T10">
                    <a:pos x="T4" y="T5"/>
                  </a:cxn>
                  <a:cxn ang="T11">
                    <a:pos x="T6" y="T7"/>
                  </a:cxn>
                </a:cxnLst>
                <a:rect l="T12" t="T13" r="T14" b="T15"/>
                <a:pathLst>
                  <a:path w="35" h="130">
                    <a:moveTo>
                      <a:pt x="35" y="130"/>
                    </a:moveTo>
                    <a:lnTo>
                      <a:pt x="0" y="63"/>
                    </a:lnTo>
                    <a:lnTo>
                      <a:pt x="35" y="0"/>
                    </a:lnTo>
                    <a:lnTo>
                      <a:pt x="35" y="13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8" name="Freeform 28">
                <a:extLst>
                  <a:ext uri="{FF2B5EF4-FFF2-40B4-BE49-F238E27FC236}">
                    <a16:creationId xmlns:a16="http://schemas.microsoft.com/office/drawing/2014/main" id="{26AA530C-27C3-403D-920D-2E96B666333D}"/>
                  </a:ext>
                </a:extLst>
              </p:cNvPr>
              <p:cNvSpPr>
                <a:spLocks/>
              </p:cNvSpPr>
              <p:nvPr/>
            </p:nvSpPr>
            <p:spPr bwMode="auto">
              <a:xfrm>
                <a:off x="1361" y="1823"/>
                <a:ext cx="89" cy="307"/>
              </a:xfrm>
              <a:custGeom>
                <a:avLst/>
                <a:gdLst>
                  <a:gd name="T0" fmla="*/ 0 w 29"/>
                  <a:gd name="T1" fmla="*/ 2147483647 h 119"/>
                  <a:gd name="T2" fmla="*/ 2147483647 w 29"/>
                  <a:gd name="T3" fmla="*/ 2147483647 h 119"/>
                  <a:gd name="T4" fmla="*/ 0 w 29"/>
                  <a:gd name="T5" fmla="*/ 0 h 119"/>
                  <a:gd name="T6" fmla="*/ 0 w 29"/>
                  <a:gd name="T7" fmla="*/ 2147483647 h 119"/>
                  <a:gd name="T8" fmla="*/ 0 60000 65536"/>
                  <a:gd name="T9" fmla="*/ 0 60000 65536"/>
                  <a:gd name="T10" fmla="*/ 0 60000 65536"/>
                  <a:gd name="T11" fmla="*/ 0 60000 65536"/>
                  <a:gd name="T12" fmla="*/ 0 w 29"/>
                  <a:gd name="T13" fmla="*/ 0 h 119"/>
                  <a:gd name="T14" fmla="*/ 29 w 29"/>
                  <a:gd name="T15" fmla="*/ 119 h 119"/>
                </a:gdLst>
                <a:ahLst/>
                <a:cxnLst>
                  <a:cxn ang="T8">
                    <a:pos x="T0" y="T1"/>
                  </a:cxn>
                  <a:cxn ang="T9">
                    <a:pos x="T2" y="T3"/>
                  </a:cxn>
                  <a:cxn ang="T10">
                    <a:pos x="T4" y="T5"/>
                  </a:cxn>
                  <a:cxn ang="T11">
                    <a:pos x="T6" y="T7"/>
                  </a:cxn>
                </a:cxnLst>
                <a:rect l="T12" t="T13" r="T14" b="T15"/>
                <a:pathLst>
                  <a:path w="29" h="119">
                    <a:moveTo>
                      <a:pt x="0" y="119"/>
                    </a:moveTo>
                    <a:lnTo>
                      <a:pt x="29" y="54"/>
                    </a:lnTo>
                    <a:lnTo>
                      <a:pt x="0" y="0"/>
                    </a:lnTo>
                    <a:lnTo>
                      <a:pt x="0" y="11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9" name="Freeform 29">
                <a:extLst>
                  <a:ext uri="{FF2B5EF4-FFF2-40B4-BE49-F238E27FC236}">
                    <a16:creationId xmlns:a16="http://schemas.microsoft.com/office/drawing/2014/main" id="{FA72B8AF-5B4C-4726-82C0-AE88A6717EB9}"/>
                  </a:ext>
                </a:extLst>
              </p:cNvPr>
              <p:cNvSpPr>
                <a:spLocks/>
              </p:cNvSpPr>
              <p:nvPr/>
            </p:nvSpPr>
            <p:spPr bwMode="auto">
              <a:xfrm>
                <a:off x="1361" y="760"/>
                <a:ext cx="98" cy="306"/>
              </a:xfrm>
              <a:custGeom>
                <a:avLst/>
                <a:gdLst>
                  <a:gd name="T0" fmla="*/ 0 w 32"/>
                  <a:gd name="T1" fmla="*/ 2147483647 h 119"/>
                  <a:gd name="T2" fmla="*/ 2147483647 w 32"/>
                  <a:gd name="T3" fmla="*/ 2147483647 h 119"/>
                  <a:gd name="T4" fmla="*/ 0 w 32"/>
                  <a:gd name="T5" fmla="*/ 0 h 119"/>
                  <a:gd name="T6" fmla="*/ 0 w 32"/>
                  <a:gd name="T7" fmla="*/ 2147483647 h 119"/>
                  <a:gd name="T8" fmla="*/ 0 60000 65536"/>
                  <a:gd name="T9" fmla="*/ 0 60000 65536"/>
                  <a:gd name="T10" fmla="*/ 0 60000 65536"/>
                  <a:gd name="T11" fmla="*/ 0 60000 65536"/>
                  <a:gd name="T12" fmla="*/ 0 w 32"/>
                  <a:gd name="T13" fmla="*/ 0 h 119"/>
                  <a:gd name="T14" fmla="*/ 32 w 32"/>
                  <a:gd name="T15" fmla="*/ 119 h 119"/>
                </a:gdLst>
                <a:ahLst/>
                <a:cxnLst>
                  <a:cxn ang="T8">
                    <a:pos x="T0" y="T1"/>
                  </a:cxn>
                  <a:cxn ang="T9">
                    <a:pos x="T2" y="T3"/>
                  </a:cxn>
                  <a:cxn ang="T10">
                    <a:pos x="T4" y="T5"/>
                  </a:cxn>
                  <a:cxn ang="T11">
                    <a:pos x="T6" y="T7"/>
                  </a:cxn>
                </a:cxnLst>
                <a:rect l="T12" t="T13" r="T14" b="T15"/>
                <a:pathLst>
                  <a:path w="32" h="119">
                    <a:moveTo>
                      <a:pt x="0" y="119"/>
                    </a:moveTo>
                    <a:lnTo>
                      <a:pt x="32" y="61"/>
                    </a:lnTo>
                    <a:lnTo>
                      <a:pt x="0" y="0"/>
                    </a:lnTo>
                    <a:lnTo>
                      <a:pt x="0" y="11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0" name="Freeform 30">
                <a:extLst>
                  <a:ext uri="{FF2B5EF4-FFF2-40B4-BE49-F238E27FC236}">
                    <a16:creationId xmlns:a16="http://schemas.microsoft.com/office/drawing/2014/main" id="{4447A9B5-067A-48F7-9005-3A51CCBBA3A8}"/>
                  </a:ext>
                </a:extLst>
              </p:cNvPr>
              <p:cNvSpPr>
                <a:spLocks/>
              </p:cNvSpPr>
              <p:nvPr/>
            </p:nvSpPr>
            <p:spPr bwMode="auto">
              <a:xfrm>
                <a:off x="1361" y="1998"/>
                <a:ext cx="220" cy="170"/>
              </a:xfrm>
              <a:custGeom>
                <a:avLst/>
                <a:gdLst>
                  <a:gd name="T0" fmla="*/ 2147483647 w 72"/>
                  <a:gd name="T1" fmla="*/ 2147483647 h 66"/>
                  <a:gd name="T2" fmla="*/ 2147483647 w 72"/>
                  <a:gd name="T3" fmla="*/ 0 h 66"/>
                  <a:gd name="T4" fmla="*/ 0 w 72"/>
                  <a:gd name="T5" fmla="*/ 2147483647 h 66"/>
                  <a:gd name="T6" fmla="*/ 2147483647 w 72"/>
                  <a:gd name="T7" fmla="*/ 2147483647 h 66"/>
                  <a:gd name="T8" fmla="*/ 0 60000 65536"/>
                  <a:gd name="T9" fmla="*/ 0 60000 65536"/>
                  <a:gd name="T10" fmla="*/ 0 60000 65536"/>
                  <a:gd name="T11" fmla="*/ 0 60000 65536"/>
                  <a:gd name="T12" fmla="*/ 0 w 72"/>
                  <a:gd name="T13" fmla="*/ 0 h 66"/>
                  <a:gd name="T14" fmla="*/ 72 w 72"/>
                  <a:gd name="T15" fmla="*/ 66 h 66"/>
                </a:gdLst>
                <a:ahLst/>
                <a:cxnLst>
                  <a:cxn ang="T8">
                    <a:pos x="T0" y="T1"/>
                  </a:cxn>
                  <a:cxn ang="T9">
                    <a:pos x="T2" y="T3"/>
                  </a:cxn>
                  <a:cxn ang="T10">
                    <a:pos x="T4" y="T5"/>
                  </a:cxn>
                  <a:cxn ang="T11">
                    <a:pos x="T6" y="T7"/>
                  </a:cxn>
                </a:cxnLst>
                <a:rect l="T12" t="T13" r="T14" b="T15"/>
                <a:pathLst>
                  <a:path w="72" h="66">
                    <a:moveTo>
                      <a:pt x="72" y="66"/>
                    </a:moveTo>
                    <a:lnTo>
                      <a:pt x="34" y="0"/>
                    </a:lnTo>
                    <a:lnTo>
                      <a:pt x="0" y="66"/>
                    </a:lnTo>
                    <a:lnTo>
                      <a:pt x="72" y="66"/>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1" name="Freeform 31">
                <a:extLst>
                  <a:ext uri="{FF2B5EF4-FFF2-40B4-BE49-F238E27FC236}">
                    <a16:creationId xmlns:a16="http://schemas.microsoft.com/office/drawing/2014/main" id="{BA0DE6DB-8535-410E-9492-AC26F6EC03A5}"/>
                  </a:ext>
                </a:extLst>
              </p:cNvPr>
              <p:cNvSpPr>
                <a:spLocks/>
              </p:cNvSpPr>
              <p:nvPr/>
            </p:nvSpPr>
            <p:spPr bwMode="auto">
              <a:xfrm>
                <a:off x="1368" y="906"/>
                <a:ext cx="203" cy="288"/>
              </a:xfrm>
              <a:custGeom>
                <a:avLst/>
                <a:gdLst>
                  <a:gd name="T0" fmla="*/ 2147483647 w 67"/>
                  <a:gd name="T1" fmla="*/ 2147483647 h 112"/>
                  <a:gd name="T2" fmla="*/ 2147483647 w 67"/>
                  <a:gd name="T3" fmla="*/ 2147483647 h 112"/>
                  <a:gd name="T4" fmla="*/ 0 w 67"/>
                  <a:gd name="T5" fmla="*/ 2147483647 h 112"/>
                  <a:gd name="T6" fmla="*/ 2147483647 w 67"/>
                  <a:gd name="T7" fmla="*/ 0 h 112"/>
                  <a:gd name="T8" fmla="*/ 2147483647 w 67"/>
                  <a:gd name="T9" fmla="*/ 2147483647 h 112"/>
                  <a:gd name="T10" fmla="*/ 0 60000 65536"/>
                  <a:gd name="T11" fmla="*/ 0 60000 65536"/>
                  <a:gd name="T12" fmla="*/ 0 60000 65536"/>
                  <a:gd name="T13" fmla="*/ 0 60000 65536"/>
                  <a:gd name="T14" fmla="*/ 0 60000 65536"/>
                  <a:gd name="T15" fmla="*/ 0 w 67"/>
                  <a:gd name="T16" fmla="*/ 0 h 112"/>
                  <a:gd name="T17" fmla="*/ 67 w 67"/>
                  <a:gd name="T18" fmla="*/ 112 h 112"/>
                </a:gdLst>
                <a:ahLst/>
                <a:cxnLst>
                  <a:cxn ang="T10">
                    <a:pos x="T0" y="T1"/>
                  </a:cxn>
                  <a:cxn ang="T11">
                    <a:pos x="T2" y="T3"/>
                  </a:cxn>
                  <a:cxn ang="T12">
                    <a:pos x="T4" y="T5"/>
                  </a:cxn>
                  <a:cxn ang="T13">
                    <a:pos x="T6" y="T7"/>
                  </a:cxn>
                  <a:cxn ang="T14">
                    <a:pos x="T8" y="T9"/>
                  </a:cxn>
                </a:cxnLst>
                <a:rect l="T15" t="T16" r="T17" b="T18"/>
                <a:pathLst>
                  <a:path w="67" h="112">
                    <a:moveTo>
                      <a:pt x="67" y="65"/>
                    </a:moveTo>
                    <a:lnTo>
                      <a:pt x="32" y="112"/>
                    </a:lnTo>
                    <a:lnTo>
                      <a:pt x="0" y="68"/>
                    </a:lnTo>
                    <a:lnTo>
                      <a:pt x="32" y="0"/>
                    </a:lnTo>
                    <a:lnTo>
                      <a:pt x="67" y="6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2" name="Freeform 32">
                <a:extLst>
                  <a:ext uri="{FF2B5EF4-FFF2-40B4-BE49-F238E27FC236}">
                    <a16:creationId xmlns:a16="http://schemas.microsoft.com/office/drawing/2014/main" id="{8A086FCD-28EE-4690-8320-162EBF78E139}"/>
                  </a:ext>
                </a:extLst>
              </p:cNvPr>
              <p:cNvSpPr>
                <a:spLocks/>
              </p:cNvSpPr>
              <p:nvPr/>
            </p:nvSpPr>
            <p:spPr bwMode="auto">
              <a:xfrm>
                <a:off x="1361" y="15"/>
                <a:ext cx="220" cy="116"/>
              </a:xfrm>
              <a:custGeom>
                <a:avLst/>
                <a:gdLst>
                  <a:gd name="T0" fmla="*/ 2147483647 w 72"/>
                  <a:gd name="T1" fmla="*/ 0 h 45"/>
                  <a:gd name="T2" fmla="*/ 2147483647 w 72"/>
                  <a:gd name="T3" fmla="*/ 2147483647 h 45"/>
                  <a:gd name="T4" fmla="*/ 0 w 72"/>
                  <a:gd name="T5" fmla="*/ 2147483647 h 45"/>
                  <a:gd name="T6" fmla="*/ 2147483647 w 72"/>
                  <a:gd name="T7" fmla="*/ 0 h 45"/>
                  <a:gd name="T8" fmla="*/ 0 60000 65536"/>
                  <a:gd name="T9" fmla="*/ 0 60000 65536"/>
                  <a:gd name="T10" fmla="*/ 0 60000 65536"/>
                  <a:gd name="T11" fmla="*/ 0 60000 65536"/>
                  <a:gd name="T12" fmla="*/ 0 w 72"/>
                  <a:gd name="T13" fmla="*/ 0 h 45"/>
                  <a:gd name="T14" fmla="*/ 72 w 72"/>
                  <a:gd name="T15" fmla="*/ 45 h 45"/>
                </a:gdLst>
                <a:ahLst/>
                <a:cxnLst>
                  <a:cxn ang="T8">
                    <a:pos x="T0" y="T1"/>
                  </a:cxn>
                  <a:cxn ang="T9">
                    <a:pos x="T2" y="T3"/>
                  </a:cxn>
                  <a:cxn ang="T10">
                    <a:pos x="T4" y="T5"/>
                  </a:cxn>
                  <a:cxn ang="T11">
                    <a:pos x="T6" y="T7"/>
                  </a:cxn>
                </a:cxnLst>
                <a:rect l="T12" t="T13" r="T14" b="T15"/>
                <a:pathLst>
                  <a:path w="72" h="45">
                    <a:moveTo>
                      <a:pt x="72" y="0"/>
                    </a:moveTo>
                    <a:lnTo>
                      <a:pt x="34" y="45"/>
                    </a:lnTo>
                    <a:lnTo>
                      <a:pt x="0" y="3"/>
                    </a:lnTo>
                    <a:lnTo>
                      <a:pt x="72" y="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3" name="Freeform 33">
                <a:extLst>
                  <a:ext uri="{FF2B5EF4-FFF2-40B4-BE49-F238E27FC236}">
                    <a16:creationId xmlns:a16="http://schemas.microsoft.com/office/drawing/2014/main" id="{D4E27374-DECB-4513-A876-87EF11B08A09}"/>
                  </a:ext>
                </a:extLst>
              </p:cNvPr>
              <p:cNvSpPr>
                <a:spLocks/>
              </p:cNvSpPr>
              <p:nvPr/>
            </p:nvSpPr>
            <p:spPr bwMode="auto">
              <a:xfrm>
                <a:off x="1352" y="28"/>
                <a:ext cx="229" cy="2119"/>
              </a:xfrm>
              <a:custGeom>
                <a:avLst/>
                <a:gdLst>
                  <a:gd name="T0" fmla="*/ 2147483647 w 75"/>
                  <a:gd name="T1" fmla="*/ 2147483647 h 823"/>
                  <a:gd name="T2" fmla="*/ 2147483647 w 75"/>
                  <a:gd name="T3" fmla="*/ 2147483647 h 823"/>
                  <a:gd name="T4" fmla="*/ 2147483647 w 75"/>
                  <a:gd name="T5" fmla="*/ 2147483647 h 823"/>
                  <a:gd name="T6" fmla="*/ 2147483647 w 75"/>
                  <a:gd name="T7" fmla="*/ 2147483647 h 823"/>
                  <a:gd name="T8" fmla="*/ 2147483647 w 75"/>
                  <a:gd name="T9" fmla="*/ 2147483647 h 823"/>
                  <a:gd name="T10" fmla="*/ 0 w 75"/>
                  <a:gd name="T11" fmla="*/ 2147483647 h 823"/>
                  <a:gd name="T12" fmla="*/ 2147483647 w 75"/>
                  <a:gd name="T13" fmla="*/ 2147483647 h 823"/>
                  <a:gd name="T14" fmla="*/ 2147483647 w 75"/>
                  <a:gd name="T15" fmla="*/ 2147483647 h 823"/>
                  <a:gd name="T16" fmla="*/ 2147483647 w 75"/>
                  <a:gd name="T17" fmla="*/ 2147483647 h 823"/>
                  <a:gd name="T18" fmla="*/ 2147483647 w 75"/>
                  <a:gd name="T19" fmla="*/ 2147483647 h 823"/>
                  <a:gd name="T20" fmla="*/ 2147483647 w 75"/>
                  <a:gd name="T21" fmla="*/ 2147483647 h 823"/>
                  <a:gd name="T22" fmla="*/ 2147483647 w 75"/>
                  <a:gd name="T23" fmla="*/ 2147483647 h 823"/>
                  <a:gd name="T24" fmla="*/ 2147483647 w 75"/>
                  <a:gd name="T25" fmla="*/ 2147483647 h 823"/>
                  <a:gd name="T26" fmla="*/ 2147483647 w 75"/>
                  <a:gd name="T27" fmla="*/ 2147483647 h 823"/>
                  <a:gd name="T28" fmla="*/ 2147483647 w 75"/>
                  <a:gd name="T29" fmla="*/ 2147483647 h 823"/>
                  <a:gd name="T30" fmla="*/ 2147483647 w 75"/>
                  <a:gd name="T31" fmla="*/ 2147483647 h 823"/>
                  <a:gd name="T32" fmla="*/ 2147483647 w 75"/>
                  <a:gd name="T33" fmla="*/ 2147483647 h 823"/>
                  <a:gd name="T34" fmla="*/ 2147483647 w 75"/>
                  <a:gd name="T35" fmla="*/ 2147483647 h 823"/>
                  <a:gd name="T36" fmla="*/ 2147483647 w 75"/>
                  <a:gd name="T37" fmla="*/ 0 h 823"/>
                  <a:gd name="T38" fmla="*/ 2147483647 w 75"/>
                  <a:gd name="T39" fmla="*/ 0 h 823"/>
                  <a:gd name="T40" fmla="*/ 2147483647 w 75"/>
                  <a:gd name="T41" fmla="*/ 2147483647 h 823"/>
                  <a:gd name="T42" fmla="*/ 2147483647 w 75"/>
                  <a:gd name="T43" fmla="*/ 2147483647 h 823"/>
                  <a:gd name="T44" fmla="*/ 2147483647 w 75"/>
                  <a:gd name="T45" fmla="*/ 2147483647 h 823"/>
                  <a:gd name="T46" fmla="*/ 2147483647 w 75"/>
                  <a:gd name="T47" fmla="*/ 2147483647 h 823"/>
                  <a:gd name="T48" fmla="*/ 2147483647 w 75"/>
                  <a:gd name="T49" fmla="*/ 2147483647 h 823"/>
                  <a:gd name="T50" fmla="*/ 2147483647 w 75"/>
                  <a:gd name="T51" fmla="*/ 2147483647 h 8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5"/>
                  <a:gd name="T79" fmla="*/ 0 h 823"/>
                  <a:gd name="T80" fmla="*/ 75 w 75"/>
                  <a:gd name="T81" fmla="*/ 823 h 8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5" h="823">
                    <a:moveTo>
                      <a:pt x="3" y="413"/>
                    </a:moveTo>
                    <a:lnTo>
                      <a:pt x="62" y="497"/>
                    </a:lnTo>
                    <a:lnTo>
                      <a:pt x="2" y="580"/>
                    </a:lnTo>
                    <a:lnTo>
                      <a:pt x="3" y="603"/>
                    </a:lnTo>
                    <a:lnTo>
                      <a:pt x="65" y="698"/>
                    </a:lnTo>
                    <a:lnTo>
                      <a:pt x="0" y="821"/>
                    </a:lnTo>
                    <a:lnTo>
                      <a:pt x="10" y="823"/>
                    </a:lnTo>
                    <a:lnTo>
                      <a:pt x="75" y="706"/>
                    </a:lnTo>
                    <a:lnTo>
                      <a:pt x="75" y="685"/>
                    </a:lnTo>
                    <a:lnTo>
                      <a:pt x="6" y="592"/>
                    </a:lnTo>
                    <a:lnTo>
                      <a:pt x="75" y="503"/>
                    </a:lnTo>
                    <a:lnTo>
                      <a:pt x="75" y="493"/>
                    </a:lnTo>
                    <a:lnTo>
                      <a:pt x="11" y="409"/>
                    </a:lnTo>
                    <a:lnTo>
                      <a:pt x="75" y="292"/>
                    </a:lnTo>
                    <a:lnTo>
                      <a:pt x="75" y="272"/>
                    </a:lnTo>
                    <a:lnTo>
                      <a:pt x="6" y="179"/>
                    </a:lnTo>
                    <a:lnTo>
                      <a:pt x="75" y="90"/>
                    </a:lnTo>
                    <a:lnTo>
                      <a:pt x="75" y="79"/>
                    </a:lnTo>
                    <a:lnTo>
                      <a:pt x="18" y="0"/>
                    </a:lnTo>
                    <a:lnTo>
                      <a:pt x="3" y="0"/>
                    </a:lnTo>
                    <a:lnTo>
                      <a:pt x="62" y="84"/>
                    </a:lnTo>
                    <a:lnTo>
                      <a:pt x="2" y="166"/>
                    </a:lnTo>
                    <a:lnTo>
                      <a:pt x="3" y="190"/>
                    </a:lnTo>
                    <a:lnTo>
                      <a:pt x="65" y="285"/>
                    </a:lnTo>
                    <a:lnTo>
                      <a:pt x="3" y="397"/>
                    </a:lnTo>
                    <a:lnTo>
                      <a:pt x="3" y="413"/>
                    </a:lnTo>
                    <a:close/>
                  </a:path>
                </a:pathLst>
              </a:custGeom>
              <a:solidFill>
                <a:srgbClr val="EA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4" name="Freeform 34">
                <a:extLst>
                  <a:ext uri="{FF2B5EF4-FFF2-40B4-BE49-F238E27FC236}">
                    <a16:creationId xmlns:a16="http://schemas.microsoft.com/office/drawing/2014/main" id="{27EECD68-CC1B-49A6-A4CA-7B74361BD940}"/>
                  </a:ext>
                </a:extLst>
              </p:cNvPr>
              <p:cNvSpPr>
                <a:spLocks noEditPoints="1"/>
              </p:cNvSpPr>
              <p:nvPr/>
            </p:nvSpPr>
            <p:spPr bwMode="auto">
              <a:xfrm>
                <a:off x="1334" y="15"/>
                <a:ext cx="256" cy="2142"/>
              </a:xfrm>
              <a:custGeom>
                <a:avLst/>
                <a:gdLst>
                  <a:gd name="T0" fmla="*/ 2147483647 w 84"/>
                  <a:gd name="T1" fmla="*/ 2147483647 h 832"/>
                  <a:gd name="T2" fmla="*/ 2147483647 w 84"/>
                  <a:gd name="T3" fmla="*/ 2147483647 h 832"/>
                  <a:gd name="T4" fmla="*/ 2147483647 w 84"/>
                  <a:gd name="T5" fmla="*/ 2147483647 h 832"/>
                  <a:gd name="T6" fmla="*/ 2147483647 w 84"/>
                  <a:gd name="T7" fmla="*/ 2147483647 h 832"/>
                  <a:gd name="T8" fmla="*/ 2147483647 w 84"/>
                  <a:gd name="T9" fmla="*/ 2147483647 h 832"/>
                  <a:gd name="T10" fmla="*/ 2147483647 w 84"/>
                  <a:gd name="T11" fmla="*/ 2147483647 h 832"/>
                  <a:gd name="T12" fmla="*/ 2147483647 w 84"/>
                  <a:gd name="T13" fmla="*/ 2147483647 h 832"/>
                  <a:gd name="T14" fmla="*/ 2147483647 w 84"/>
                  <a:gd name="T15" fmla="*/ 2147483647 h 832"/>
                  <a:gd name="T16" fmla="*/ 2147483647 w 84"/>
                  <a:gd name="T17" fmla="*/ 2147483647 h 832"/>
                  <a:gd name="T18" fmla="*/ 2147483647 w 84"/>
                  <a:gd name="T19" fmla="*/ 2147483647 h 832"/>
                  <a:gd name="T20" fmla="*/ 2147483647 w 84"/>
                  <a:gd name="T21" fmla="*/ 2147483647 h 832"/>
                  <a:gd name="T22" fmla="*/ 2147483647 w 84"/>
                  <a:gd name="T23" fmla="*/ 2147483647 h 832"/>
                  <a:gd name="T24" fmla="*/ 2147483647 w 84"/>
                  <a:gd name="T25" fmla="*/ 2147483647 h 832"/>
                  <a:gd name="T26" fmla="*/ 2147483647 w 84"/>
                  <a:gd name="T27" fmla="*/ 2147483647 h 832"/>
                  <a:gd name="T28" fmla="*/ 2147483647 w 84"/>
                  <a:gd name="T29" fmla="*/ 2147483647 h 832"/>
                  <a:gd name="T30" fmla="*/ 2147483647 w 84"/>
                  <a:gd name="T31" fmla="*/ 2147483647 h 832"/>
                  <a:gd name="T32" fmla="*/ 2147483647 w 84"/>
                  <a:gd name="T33" fmla="*/ 2147483647 h 832"/>
                  <a:gd name="T34" fmla="*/ 2147483647 w 84"/>
                  <a:gd name="T35" fmla="*/ 2147483647 h 832"/>
                  <a:gd name="T36" fmla="*/ 2147483647 w 84"/>
                  <a:gd name="T37" fmla="*/ 2147483647 h 832"/>
                  <a:gd name="T38" fmla="*/ 2147483647 w 84"/>
                  <a:gd name="T39" fmla="*/ 2147483647 h 832"/>
                  <a:gd name="T40" fmla="*/ 2147483647 w 84"/>
                  <a:gd name="T41" fmla="*/ 2147483647 h 832"/>
                  <a:gd name="T42" fmla="*/ 2147483647 w 84"/>
                  <a:gd name="T43" fmla="*/ 2147483647 h 832"/>
                  <a:gd name="T44" fmla="*/ 2147483647 w 84"/>
                  <a:gd name="T45" fmla="*/ 2147483647 h 832"/>
                  <a:gd name="T46" fmla="*/ 2147483647 w 84"/>
                  <a:gd name="T47" fmla="*/ 2147483647 h 832"/>
                  <a:gd name="T48" fmla="*/ 2147483647 w 84"/>
                  <a:gd name="T49" fmla="*/ 2147483647 h 832"/>
                  <a:gd name="T50" fmla="*/ 2147483647 w 84"/>
                  <a:gd name="T51" fmla="*/ 2147483647 h 832"/>
                  <a:gd name="T52" fmla="*/ 2147483647 w 84"/>
                  <a:gd name="T53" fmla="*/ 2147483647 h 832"/>
                  <a:gd name="T54" fmla="*/ 2147483647 w 84"/>
                  <a:gd name="T55" fmla="*/ 2147483647 h 832"/>
                  <a:gd name="T56" fmla="*/ 2147483647 w 84"/>
                  <a:gd name="T57" fmla="*/ 2147483647 h 832"/>
                  <a:gd name="T58" fmla="*/ 2147483647 w 84"/>
                  <a:gd name="T59" fmla="*/ 2147483647 h 832"/>
                  <a:gd name="T60" fmla="*/ 2147483647 w 84"/>
                  <a:gd name="T61" fmla="*/ 2147483647 h 832"/>
                  <a:gd name="T62" fmla="*/ 2147483647 w 84"/>
                  <a:gd name="T63" fmla="*/ 2147483647 h 832"/>
                  <a:gd name="T64" fmla="*/ 2147483647 w 84"/>
                  <a:gd name="T65" fmla="*/ 2147483647 h 832"/>
                  <a:gd name="T66" fmla="*/ 2147483647 w 84"/>
                  <a:gd name="T67" fmla="*/ 2147483647 h 832"/>
                  <a:gd name="T68" fmla="*/ 2147483647 w 84"/>
                  <a:gd name="T69" fmla="*/ 2147483647 h 832"/>
                  <a:gd name="T70" fmla="*/ 2147483647 w 84"/>
                  <a:gd name="T71" fmla="*/ 2147483647 h 832"/>
                  <a:gd name="T72" fmla="*/ 2147483647 w 84"/>
                  <a:gd name="T73" fmla="*/ 2147483647 h 832"/>
                  <a:gd name="T74" fmla="*/ 2147483647 w 84"/>
                  <a:gd name="T75" fmla="*/ 2147483647 h 832"/>
                  <a:gd name="T76" fmla="*/ 2147483647 w 84"/>
                  <a:gd name="T77" fmla="*/ 2147483647 h 832"/>
                  <a:gd name="T78" fmla="*/ 2147483647 w 84"/>
                  <a:gd name="T79" fmla="*/ 2147483647 h 832"/>
                  <a:gd name="T80" fmla="*/ 2147483647 w 84"/>
                  <a:gd name="T81" fmla="*/ 2147483647 h 832"/>
                  <a:gd name="T82" fmla="*/ 2147483647 w 84"/>
                  <a:gd name="T83" fmla="*/ 2147483647 h 832"/>
                  <a:gd name="T84" fmla="*/ 2147483647 w 84"/>
                  <a:gd name="T85" fmla="*/ 2147483647 h 832"/>
                  <a:gd name="T86" fmla="*/ 2147483647 w 84"/>
                  <a:gd name="T87" fmla="*/ 0 h 832"/>
                  <a:gd name="T88" fmla="*/ 2147483647 w 84"/>
                  <a:gd name="T89" fmla="*/ 0 h 832"/>
                  <a:gd name="T90" fmla="*/ 2147483647 w 84"/>
                  <a:gd name="T91" fmla="*/ 0 h 832"/>
                  <a:gd name="T92" fmla="*/ 2147483647 w 84"/>
                  <a:gd name="T93" fmla="*/ 2147483647 h 832"/>
                  <a:gd name="T94" fmla="*/ 2147483647 w 84"/>
                  <a:gd name="T95" fmla="*/ 2147483647 h 832"/>
                  <a:gd name="T96" fmla="*/ 2147483647 w 84"/>
                  <a:gd name="T97" fmla="*/ 2147483647 h 832"/>
                  <a:gd name="T98" fmla="*/ 2147483647 w 84"/>
                  <a:gd name="T99" fmla="*/ 2147483647 h 832"/>
                  <a:gd name="T100" fmla="*/ 2147483647 w 84"/>
                  <a:gd name="T101" fmla="*/ 2147483647 h 832"/>
                  <a:gd name="T102" fmla="*/ 2147483647 w 84"/>
                  <a:gd name="T103" fmla="*/ 2147483647 h 832"/>
                  <a:gd name="T104" fmla="*/ 2147483647 w 84"/>
                  <a:gd name="T105" fmla="*/ 2147483647 h 832"/>
                  <a:gd name="T106" fmla="*/ 2147483647 w 84"/>
                  <a:gd name="T107" fmla="*/ 2147483647 h 832"/>
                  <a:gd name="T108" fmla="*/ 2147483647 w 84"/>
                  <a:gd name="T109" fmla="*/ 2147483647 h 832"/>
                  <a:gd name="T110" fmla="*/ 2147483647 w 84"/>
                  <a:gd name="T111" fmla="*/ 2147483647 h 832"/>
                  <a:gd name="T112" fmla="*/ 2147483647 w 84"/>
                  <a:gd name="T113" fmla="*/ 2147483647 h 832"/>
                  <a:gd name="T114" fmla="*/ 2147483647 w 84"/>
                  <a:gd name="T115" fmla="*/ 2147483647 h 832"/>
                  <a:gd name="T116" fmla="*/ 2147483647 w 84"/>
                  <a:gd name="T117" fmla="*/ 2147483647 h 832"/>
                  <a:gd name="T118" fmla="*/ 2147483647 w 84"/>
                  <a:gd name="T119" fmla="*/ 2147483647 h 832"/>
                  <a:gd name="T120" fmla="*/ 2147483647 w 84"/>
                  <a:gd name="T121" fmla="*/ 2147483647 h 832"/>
                  <a:gd name="T122" fmla="*/ 2147483647 w 84"/>
                  <a:gd name="T123" fmla="*/ 2147483647 h 8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32"/>
                  <a:gd name="T188" fmla="*/ 84 w 84"/>
                  <a:gd name="T189" fmla="*/ 832 h 83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32">
                    <a:moveTo>
                      <a:pt x="11" y="414"/>
                    </a:moveTo>
                    <a:lnTo>
                      <a:pt x="70" y="499"/>
                    </a:lnTo>
                    <a:lnTo>
                      <a:pt x="66" y="506"/>
                    </a:lnTo>
                    <a:lnTo>
                      <a:pt x="7" y="421"/>
                    </a:lnTo>
                    <a:lnTo>
                      <a:pt x="11" y="414"/>
                    </a:lnTo>
                    <a:close/>
                    <a:moveTo>
                      <a:pt x="70" y="499"/>
                    </a:moveTo>
                    <a:lnTo>
                      <a:pt x="73" y="502"/>
                    </a:lnTo>
                    <a:lnTo>
                      <a:pt x="70" y="506"/>
                    </a:lnTo>
                    <a:lnTo>
                      <a:pt x="68" y="502"/>
                    </a:lnTo>
                    <a:lnTo>
                      <a:pt x="70" y="499"/>
                    </a:lnTo>
                    <a:close/>
                    <a:moveTo>
                      <a:pt x="70" y="506"/>
                    </a:moveTo>
                    <a:lnTo>
                      <a:pt x="10" y="588"/>
                    </a:lnTo>
                    <a:lnTo>
                      <a:pt x="6" y="581"/>
                    </a:lnTo>
                    <a:lnTo>
                      <a:pt x="66" y="498"/>
                    </a:lnTo>
                    <a:lnTo>
                      <a:pt x="70" y="506"/>
                    </a:lnTo>
                    <a:close/>
                    <a:moveTo>
                      <a:pt x="5" y="585"/>
                    </a:moveTo>
                    <a:lnTo>
                      <a:pt x="5" y="583"/>
                    </a:lnTo>
                    <a:lnTo>
                      <a:pt x="6" y="581"/>
                    </a:lnTo>
                    <a:lnTo>
                      <a:pt x="8" y="585"/>
                    </a:lnTo>
                    <a:lnTo>
                      <a:pt x="5" y="585"/>
                    </a:lnTo>
                    <a:close/>
                    <a:moveTo>
                      <a:pt x="11" y="585"/>
                    </a:moveTo>
                    <a:lnTo>
                      <a:pt x="11" y="608"/>
                    </a:lnTo>
                    <a:lnTo>
                      <a:pt x="6" y="608"/>
                    </a:lnTo>
                    <a:lnTo>
                      <a:pt x="5" y="585"/>
                    </a:lnTo>
                    <a:lnTo>
                      <a:pt x="11" y="585"/>
                    </a:lnTo>
                    <a:close/>
                    <a:moveTo>
                      <a:pt x="7" y="611"/>
                    </a:moveTo>
                    <a:lnTo>
                      <a:pt x="6" y="610"/>
                    </a:lnTo>
                    <a:lnTo>
                      <a:pt x="6" y="608"/>
                    </a:lnTo>
                    <a:lnTo>
                      <a:pt x="9" y="608"/>
                    </a:lnTo>
                    <a:lnTo>
                      <a:pt x="7" y="611"/>
                    </a:lnTo>
                    <a:close/>
                    <a:moveTo>
                      <a:pt x="11" y="604"/>
                    </a:moveTo>
                    <a:lnTo>
                      <a:pt x="73" y="700"/>
                    </a:lnTo>
                    <a:lnTo>
                      <a:pt x="69" y="706"/>
                    </a:lnTo>
                    <a:lnTo>
                      <a:pt x="7" y="611"/>
                    </a:lnTo>
                    <a:lnTo>
                      <a:pt x="11" y="604"/>
                    </a:lnTo>
                    <a:close/>
                    <a:moveTo>
                      <a:pt x="73" y="700"/>
                    </a:moveTo>
                    <a:lnTo>
                      <a:pt x="75" y="703"/>
                    </a:lnTo>
                    <a:lnTo>
                      <a:pt x="73" y="706"/>
                    </a:lnTo>
                    <a:lnTo>
                      <a:pt x="71" y="703"/>
                    </a:lnTo>
                    <a:lnTo>
                      <a:pt x="73" y="700"/>
                    </a:lnTo>
                    <a:close/>
                    <a:moveTo>
                      <a:pt x="73" y="706"/>
                    </a:moveTo>
                    <a:lnTo>
                      <a:pt x="9" y="829"/>
                    </a:lnTo>
                    <a:lnTo>
                      <a:pt x="4" y="823"/>
                    </a:lnTo>
                    <a:lnTo>
                      <a:pt x="69" y="700"/>
                    </a:lnTo>
                    <a:lnTo>
                      <a:pt x="73" y="706"/>
                    </a:lnTo>
                    <a:close/>
                    <a:moveTo>
                      <a:pt x="6" y="831"/>
                    </a:moveTo>
                    <a:lnTo>
                      <a:pt x="0" y="830"/>
                    </a:lnTo>
                    <a:lnTo>
                      <a:pt x="4" y="823"/>
                    </a:lnTo>
                    <a:lnTo>
                      <a:pt x="6" y="826"/>
                    </a:lnTo>
                    <a:lnTo>
                      <a:pt x="6" y="831"/>
                    </a:lnTo>
                    <a:close/>
                    <a:moveTo>
                      <a:pt x="7" y="822"/>
                    </a:moveTo>
                    <a:lnTo>
                      <a:pt x="17" y="823"/>
                    </a:lnTo>
                    <a:lnTo>
                      <a:pt x="16" y="832"/>
                    </a:lnTo>
                    <a:lnTo>
                      <a:pt x="6" y="831"/>
                    </a:lnTo>
                    <a:lnTo>
                      <a:pt x="7" y="822"/>
                    </a:lnTo>
                    <a:close/>
                    <a:moveTo>
                      <a:pt x="19" y="831"/>
                    </a:moveTo>
                    <a:lnTo>
                      <a:pt x="18" y="832"/>
                    </a:lnTo>
                    <a:lnTo>
                      <a:pt x="16" y="832"/>
                    </a:lnTo>
                    <a:lnTo>
                      <a:pt x="16" y="828"/>
                    </a:lnTo>
                    <a:lnTo>
                      <a:pt x="19" y="831"/>
                    </a:lnTo>
                    <a:close/>
                    <a:moveTo>
                      <a:pt x="14" y="824"/>
                    </a:moveTo>
                    <a:lnTo>
                      <a:pt x="78" y="707"/>
                    </a:lnTo>
                    <a:lnTo>
                      <a:pt x="83" y="714"/>
                    </a:lnTo>
                    <a:lnTo>
                      <a:pt x="19" y="831"/>
                    </a:lnTo>
                    <a:lnTo>
                      <a:pt x="14" y="824"/>
                    </a:lnTo>
                    <a:close/>
                    <a:moveTo>
                      <a:pt x="83" y="711"/>
                    </a:moveTo>
                    <a:lnTo>
                      <a:pt x="83" y="712"/>
                    </a:lnTo>
                    <a:lnTo>
                      <a:pt x="83" y="714"/>
                    </a:lnTo>
                    <a:lnTo>
                      <a:pt x="81" y="711"/>
                    </a:lnTo>
                    <a:lnTo>
                      <a:pt x="83" y="711"/>
                    </a:lnTo>
                    <a:close/>
                    <a:moveTo>
                      <a:pt x="78" y="711"/>
                    </a:moveTo>
                    <a:lnTo>
                      <a:pt x="78" y="690"/>
                    </a:lnTo>
                    <a:lnTo>
                      <a:pt x="83" y="690"/>
                    </a:lnTo>
                    <a:lnTo>
                      <a:pt x="83" y="711"/>
                    </a:lnTo>
                    <a:lnTo>
                      <a:pt x="78" y="711"/>
                    </a:lnTo>
                    <a:close/>
                    <a:moveTo>
                      <a:pt x="82" y="686"/>
                    </a:moveTo>
                    <a:lnTo>
                      <a:pt x="83" y="688"/>
                    </a:lnTo>
                    <a:lnTo>
                      <a:pt x="83" y="690"/>
                    </a:lnTo>
                    <a:lnTo>
                      <a:pt x="81" y="690"/>
                    </a:lnTo>
                    <a:lnTo>
                      <a:pt x="82" y="686"/>
                    </a:lnTo>
                    <a:close/>
                    <a:moveTo>
                      <a:pt x="79" y="694"/>
                    </a:moveTo>
                    <a:lnTo>
                      <a:pt x="10" y="601"/>
                    </a:lnTo>
                    <a:lnTo>
                      <a:pt x="14" y="593"/>
                    </a:lnTo>
                    <a:lnTo>
                      <a:pt x="82" y="686"/>
                    </a:lnTo>
                    <a:lnTo>
                      <a:pt x="79" y="694"/>
                    </a:lnTo>
                    <a:close/>
                    <a:moveTo>
                      <a:pt x="10" y="601"/>
                    </a:moveTo>
                    <a:lnTo>
                      <a:pt x="7" y="597"/>
                    </a:lnTo>
                    <a:lnTo>
                      <a:pt x="10" y="593"/>
                    </a:lnTo>
                    <a:lnTo>
                      <a:pt x="12" y="597"/>
                    </a:lnTo>
                    <a:lnTo>
                      <a:pt x="10" y="601"/>
                    </a:lnTo>
                    <a:close/>
                    <a:moveTo>
                      <a:pt x="10" y="593"/>
                    </a:moveTo>
                    <a:lnTo>
                      <a:pt x="79" y="505"/>
                    </a:lnTo>
                    <a:lnTo>
                      <a:pt x="83" y="512"/>
                    </a:lnTo>
                    <a:lnTo>
                      <a:pt x="14" y="601"/>
                    </a:lnTo>
                    <a:lnTo>
                      <a:pt x="10" y="593"/>
                    </a:lnTo>
                    <a:close/>
                    <a:moveTo>
                      <a:pt x="84" y="508"/>
                    </a:moveTo>
                    <a:lnTo>
                      <a:pt x="84" y="511"/>
                    </a:lnTo>
                    <a:lnTo>
                      <a:pt x="83" y="512"/>
                    </a:lnTo>
                    <a:lnTo>
                      <a:pt x="81" y="508"/>
                    </a:lnTo>
                    <a:lnTo>
                      <a:pt x="84" y="508"/>
                    </a:lnTo>
                    <a:close/>
                    <a:moveTo>
                      <a:pt x="78" y="509"/>
                    </a:moveTo>
                    <a:lnTo>
                      <a:pt x="78" y="498"/>
                    </a:lnTo>
                    <a:lnTo>
                      <a:pt x="83" y="497"/>
                    </a:lnTo>
                    <a:lnTo>
                      <a:pt x="84" y="508"/>
                    </a:lnTo>
                    <a:lnTo>
                      <a:pt x="78" y="509"/>
                    </a:lnTo>
                    <a:close/>
                    <a:moveTo>
                      <a:pt x="82" y="494"/>
                    </a:moveTo>
                    <a:lnTo>
                      <a:pt x="83" y="495"/>
                    </a:lnTo>
                    <a:lnTo>
                      <a:pt x="83" y="497"/>
                    </a:lnTo>
                    <a:lnTo>
                      <a:pt x="81" y="498"/>
                    </a:lnTo>
                    <a:lnTo>
                      <a:pt x="82" y="494"/>
                    </a:lnTo>
                    <a:close/>
                    <a:moveTo>
                      <a:pt x="79" y="501"/>
                    </a:moveTo>
                    <a:lnTo>
                      <a:pt x="16" y="418"/>
                    </a:lnTo>
                    <a:lnTo>
                      <a:pt x="19" y="410"/>
                    </a:lnTo>
                    <a:lnTo>
                      <a:pt x="82" y="494"/>
                    </a:lnTo>
                    <a:lnTo>
                      <a:pt x="79" y="501"/>
                    </a:lnTo>
                    <a:close/>
                    <a:moveTo>
                      <a:pt x="16" y="418"/>
                    </a:moveTo>
                    <a:lnTo>
                      <a:pt x="13" y="414"/>
                    </a:lnTo>
                    <a:lnTo>
                      <a:pt x="15" y="411"/>
                    </a:lnTo>
                    <a:lnTo>
                      <a:pt x="17" y="414"/>
                    </a:lnTo>
                    <a:lnTo>
                      <a:pt x="16" y="418"/>
                    </a:lnTo>
                    <a:close/>
                    <a:moveTo>
                      <a:pt x="15" y="411"/>
                    </a:moveTo>
                    <a:lnTo>
                      <a:pt x="78" y="294"/>
                    </a:lnTo>
                    <a:lnTo>
                      <a:pt x="83" y="300"/>
                    </a:lnTo>
                    <a:lnTo>
                      <a:pt x="20" y="417"/>
                    </a:lnTo>
                    <a:lnTo>
                      <a:pt x="15" y="411"/>
                    </a:lnTo>
                    <a:close/>
                    <a:moveTo>
                      <a:pt x="83" y="297"/>
                    </a:moveTo>
                    <a:lnTo>
                      <a:pt x="83" y="299"/>
                    </a:lnTo>
                    <a:lnTo>
                      <a:pt x="83" y="300"/>
                    </a:lnTo>
                    <a:lnTo>
                      <a:pt x="81" y="297"/>
                    </a:lnTo>
                    <a:lnTo>
                      <a:pt x="83" y="297"/>
                    </a:lnTo>
                    <a:close/>
                    <a:moveTo>
                      <a:pt x="78" y="297"/>
                    </a:moveTo>
                    <a:lnTo>
                      <a:pt x="78" y="277"/>
                    </a:lnTo>
                    <a:lnTo>
                      <a:pt x="83" y="277"/>
                    </a:lnTo>
                    <a:lnTo>
                      <a:pt x="83" y="297"/>
                    </a:lnTo>
                    <a:lnTo>
                      <a:pt x="78" y="297"/>
                    </a:lnTo>
                    <a:close/>
                    <a:moveTo>
                      <a:pt x="82" y="273"/>
                    </a:moveTo>
                    <a:lnTo>
                      <a:pt x="83" y="274"/>
                    </a:lnTo>
                    <a:lnTo>
                      <a:pt x="83" y="277"/>
                    </a:lnTo>
                    <a:lnTo>
                      <a:pt x="81" y="277"/>
                    </a:lnTo>
                    <a:lnTo>
                      <a:pt x="82" y="273"/>
                    </a:lnTo>
                    <a:close/>
                    <a:moveTo>
                      <a:pt x="79" y="280"/>
                    </a:moveTo>
                    <a:lnTo>
                      <a:pt x="10" y="187"/>
                    </a:lnTo>
                    <a:lnTo>
                      <a:pt x="14" y="180"/>
                    </a:lnTo>
                    <a:lnTo>
                      <a:pt x="82" y="273"/>
                    </a:lnTo>
                    <a:lnTo>
                      <a:pt x="79" y="280"/>
                    </a:lnTo>
                    <a:close/>
                    <a:moveTo>
                      <a:pt x="10" y="187"/>
                    </a:moveTo>
                    <a:lnTo>
                      <a:pt x="7" y="184"/>
                    </a:lnTo>
                    <a:lnTo>
                      <a:pt x="10" y="180"/>
                    </a:lnTo>
                    <a:lnTo>
                      <a:pt x="12" y="184"/>
                    </a:lnTo>
                    <a:lnTo>
                      <a:pt x="10" y="187"/>
                    </a:lnTo>
                    <a:close/>
                    <a:moveTo>
                      <a:pt x="10" y="180"/>
                    </a:moveTo>
                    <a:lnTo>
                      <a:pt x="79" y="91"/>
                    </a:lnTo>
                    <a:lnTo>
                      <a:pt x="83" y="99"/>
                    </a:lnTo>
                    <a:lnTo>
                      <a:pt x="14" y="187"/>
                    </a:lnTo>
                    <a:lnTo>
                      <a:pt x="10" y="180"/>
                    </a:lnTo>
                    <a:close/>
                    <a:moveTo>
                      <a:pt x="84" y="95"/>
                    </a:moveTo>
                    <a:lnTo>
                      <a:pt x="84" y="97"/>
                    </a:lnTo>
                    <a:lnTo>
                      <a:pt x="83" y="99"/>
                    </a:lnTo>
                    <a:lnTo>
                      <a:pt x="81" y="95"/>
                    </a:lnTo>
                    <a:lnTo>
                      <a:pt x="84" y="95"/>
                    </a:lnTo>
                    <a:close/>
                    <a:moveTo>
                      <a:pt x="78" y="95"/>
                    </a:moveTo>
                    <a:lnTo>
                      <a:pt x="78" y="85"/>
                    </a:lnTo>
                    <a:lnTo>
                      <a:pt x="83" y="84"/>
                    </a:lnTo>
                    <a:lnTo>
                      <a:pt x="84" y="95"/>
                    </a:lnTo>
                    <a:lnTo>
                      <a:pt x="78" y="95"/>
                    </a:lnTo>
                    <a:close/>
                    <a:moveTo>
                      <a:pt x="83" y="81"/>
                    </a:moveTo>
                    <a:lnTo>
                      <a:pt x="83" y="82"/>
                    </a:lnTo>
                    <a:lnTo>
                      <a:pt x="83" y="84"/>
                    </a:lnTo>
                    <a:lnTo>
                      <a:pt x="81" y="84"/>
                    </a:lnTo>
                    <a:lnTo>
                      <a:pt x="83" y="81"/>
                    </a:lnTo>
                    <a:close/>
                    <a:moveTo>
                      <a:pt x="79" y="88"/>
                    </a:moveTo>
                    <a:lnTo>
                      <a:pt x="22" y="8"/>
                    </a:lnTo>
                    <a:lnTo>
                      <a:pt x="26" y="1"/>
                    </a:lnTo>
                    <a:lnTo>
                      <a:pt x="83" y="81"/>
                    </a:lnTo>
                    <a:lnTo>
                      <a:pt x="79" y="88"/>
                    </a:lnTo>
                    <a:close/>
                    <a:moveTo>
                      <a:pt x="24" y="0"/>
                    </a:moveTo>
                    <a:lnTo>
                      <a:pt x="25" y="0"/>
                    </a:lnTo>
                    <a:lnTo>
                      <a:pt x="26" y="1"/>
                    </a:lnTo>
                    <a:lnTo>
                      <a:pt x="24" y="5"/>
                    </a:lnTo>
                    <a:lnTo>
                      <a:pt x="24" y="0"/>
                    </a:lnTo>
                    <a:close/>
                    <a:moveTo>
                      <a:pt x="24" y="9"/>
                    </a:moveTo>
                    <a:lnTo>
                      <a:pt x="9" y="10"/>
                    </a:lnTo>
                    <a:lnTo>
                      <a:pt x="8" y="1"/>
                    </a:lnTo>
                    <a:lnTo>
                      <a:pt x="24" y="0"/>
                    </a:lnTo>
                    <a:lnTo>
                      <a:pt x="24" y="9"/>
                    </a:lnTo>
                    <a:close/>
                    <a:moveTo>
                      <a:pt x="7" y="9"/>
                    </a:moveTo>
                    <a:lnTo>
                      <a:pt x="1" y="1"/>
                    </a:lnTo>
                    <a:lnTo>
                      <a:pt x="8" y="1"/>
                    </a:lnTo>
                    <a:lnTo>
                      <a:pt x="9" y="5"/>
                    </a:lnTo>
                    <a:lnTo>
                      <a:pt x="7" y="9"/>
                    </a:lnTo>
                    <a:close/>
                    <a:moveTo>
                      <a:pt x="10" y="2"/>
                    </a:moveTo>
                    <a:lnTo>
                      <a:pt x="70" y="85"/>
                    </a:lnTo>
                    <a:lnTo>
                      <a:pt x="66" y="92"/>
                    </a:lnTo>
                    <a:lnTo>
                      <a:pt x="7" y="9"/>
                    </a:lnTo>
                    <a:lnTo>
                      <a:pt x="10" y="2"/>
                    </a:lnTo>
                    <a:close/>
                    <a:moveTo>
                      <a:pt x="70" y="85"/>
                    </a:moveTo>
                    <a:lnTo>
                      <a:pt x="73" y="89"/>
                    </a:lnTo>
                    <a:lnTo>
                      <a:pt x="70" y="92"/>
                    </a:lnTo>
                    <a:lnTo>
                      <a:pt x="68" y="89"/>
                    </a:lnTo>
                    <a:lnTo>
                      <a:pt x="70" y="85"/>
                    </a:lnTo>
                    <a:close/>
                    <a:moveTo>
                      <a:pt x="70" y="92"/>
                    </a:moveTo>
                    <a:lnTo>
                      <a:pt x="10" y="175"/>
                    </a:lnTo>
                    <a:lnTo>
                      <a:pt x="6" y="168"/>
                    </a:lnTo>
                    <a:lnTo>
                      <a:pt x="66" y="85"/>
                    </a:lnTo>
                    <a:lnTo>
                      <a:pt x="70" y="92"/>
                    </a:lnTo>
                    <a:close/>
                    <a:moveTo>
                      <a:pt x="5" y="171"/>
                    </a:moveTo>
                    <a:lnTo>
                      <a:pt x="5" y="169"/>
                    </a:lnTo>
                    <a:lnTo>
                      <a:pt x="6" y="168"/>
                    </a:lnTo>
                    <a:lnTo>
                      <a:pt x="8" y="171"/>
                    </a:lnTo>
                    <a:lnTo>
                      <a:pt x="5" y="171"/>
                    </a:lnTo>
                    <a:close/>
                    <a:moveTo>
                      <a:pt x="11" y="171"/>
                    </a:moveTo>
                    <a:lnTo>
                      <a:pt x="11" y="194"/>
                    </a:lnTo>
                    <a:lnTo>
                      <a:pt x="6" y="195"/>
                    </a:lnTo>
                    <a:lnTo>
                      <a:pt x="5" y="171"/>
                    </a:lnTo>
                    <a:lnTo>
                      <a:pt x="11" y="171"/>
                    </a:lnTo>
                    <a:close/>
                    <a:moveTo>
                      <a:pt x="7" y="198"/>
                    </a:moveTo>
                    <a:lnTo>
                      <a:pt x="6" y="197"/>
                    </a:lnTo>
                    <a:lnTo>
                      <a:pt x="6" y="195"/>
                    </a:lnTo>
                    <a:lnTo>
                      <a:pt x="9" y="195"/>
                    </a:lnTo>
                    <a:lnTo>
                      <a:pt x="7" y="198"/>
                    </a:lnTo>
                    <a:close/>
                    <a:moveTo>
                      <a:pt x="11" y="191"/>
                    </a:moveTo>
                    <a:lnTo>
                      <a:pt x="73" y="286"/>
                    </a:lnTo>
                    <a:lnTo>
                      <a:pt x="69" y="293"/>
                    </a:lnTo>
                    <a:lnTo>
                      <a:pt x="7" y="198"/>
                    </a:lnTo>
                    <a:lnTo>
                      <a:pt x="11" y="191"/>
                    </a:lnTo>
                    <a:close/>
                    <a:moveTo>
                      <a:pt x="73" y="286"/>
                    </a:moveTo>
                    <a:lnTo>
                      <a:pt x="75" y="289"/>
                    </a:lnTo>
                    <a:lnTo>
                      <a:pt x="73" y="293"/>
                    </a:lnTo>
                    <a:lnTo>
                      <a:pt x="71" y="290"/>
                    </a:lnTo>
                    <a:lnTo>
                      <a:pt x="73" y="286"/>
                    </a:lnTo>
                    <a:close/>
                    <a:moveTo>
                      <a:pt x="73" y="293"/>
                    </a:moveTo>
                    <a:lnTo>
                      <a:pt x="11" y="405"/>
                    </a:lnTo>
                    <a:lnTo>
                      <a:pt x="7" y="399"/>
                    </a:lnTo>
                    <a:lnTo>
                      <a:pt x="69" y="287"/>
                    </a:lnTo>
                    <a:lnTo>
                      <a:pt x="73" y="293"/>
                    </a:lnTo>
                    <a:close/>
                    <a:moveTo>
                      <a:pt x="6" y="402"/>
                    </a:moveTo>
                    <a:lnTo>
                      <a:pt x="6" y="400"/>
                    </a:lnTo>
                    <a:lnTo>
                      <a:pt x="7" y="399"/>
                    </a:lnTo>
                    <a:lnTo>
                      <a:pt x="9" y="402"/>
                    </a:lnTo>
                    <a:lnTo>
                      <a:pt x="6" y="402"/>
                    </a:lnTo>
                    <a:close/>
                    <a:moveTo>
                      <a:pt x="12" y="402"/>
                    </a:moveTo>
                    <a:lnTo>
                      <a:pt x="12" y="418"/>
                    </a:lnTo>
                    <a:lnTo>
                      <a:pt x="6" y="418"/>
                    </a:lnTo>
                    <a:lnTo>
                      <a:pt x="6" y="402"/>
                    </a:lnTo>
                    <a:lnTo>
                      <a:pt x="12" y="402"/>
                    </a:lnTo>
                    <a:close/>
                    <a:moveTo>
                      <a:pt x="7" y="421"/>
                    </a:moveTo>
                    <a:lnTo>
                      <a:pt x="6" y="420"/>
                    </a:lnTo>
                    <a:lnTo>
                      <a:pt x="6" y="418"/>
                    </a:lnTo>
                    <a:lnTo>
                      <a:pt x="9" y="418"/>
                    </a:lnTo>
                    <a:lnTo>
                      <a:pt x="7" y="421"/>
                    </a:lnTo>
                    <a:close/>
                  </a:path>
                </a:pathLst>
              </a:custGeom>
              <a:solidFill>
                <a:srgbClr val="003D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5" name="Freeform 35">
                <a:extLst>
                  <a:ext uri="{FF2B5EF4-FFF2-40B4-BE49-F238E27FC236}">
                    <a16:creationId xmlns:a16="http://schemas.microsoft.com/office/drawing/2014/main" id="{54A4177A-A0A7-4026-B83B-CF05C10D12E5}"/>
                  </a:ext>
                </a:extLst>
              </p:cNvPr>
              <p:cNvSpPr>
                <a:spLocks/>
              </p:cNvSpPr>
              <p:nvPr/>
            </p:nvSpPr>
            <p:spPr bwMode="auto">
              <a:xfrm>
                <a:off x="1361" y="18"/>
                <a:ext cx="220" cy="2122"/>
              </a:xfrm>
              <a:custGeom>
                <a:avLst/>
                <a:gdLst>
                  <a:gd name="T0" fmla="*/ 2147483647 w 72"/>
                  <a:gd name="T1" fmla="*/ 2147483647 h 824"/>
                  <a:gd name="T2" fmla="*/ 2147483647 w 72"/>
                  <a:gd name="T3" fmla="*/ 2147483647 h 824"/>
                  <a:gd name="T4" fmla="*/ 2147483647 w 72"/>
                  <a:gd name="T5" fmla="*/ 2147483647 h 824"/>
                  <a:gd name="T6" fmla="*/ 2147483647 w 72"/>
                  <a:gd name="T7" fmla="*/ 2147483647 h 824"/>
                  <a:gd name="T8" fmla="*/ 2147483647 w 72"/>
                  <a:gd name="T9" fmla="*/ 2147483647 h 824"/>
                  <a:gd name="T10" fmla="*/ 2147483647 w 72"/>
                  <a:gd name="T11" fmla="*/ 2147483647 h 824"/>
                  <a:gd name="T12" fmla="*/ 2147483647 w 72"/>
                  <a:gd name="T13" fmla="*/ 2147483647 h 824"/>
                  <a:gd name="T14" fmla="*/ 2147483647 w 72"/>
                  <a:gd name="T15" fmla="*/ 2147483647 h 824"/>
                  <a:gd name="T16" fmla="*/ 0 w 72"/>
                  <a:gd name="T17" fmla="*/ 2147483647 h 824"/>
                  <a:gd name="T18" fmla="*/ 0 w 72"/>
                  <a:gd name="T19" fmla="*/ 2147483647 h 824"/>
                  <a:gd name="T20" fmla="*/ 2147483647 w 72"/>
                  <a:gd name="T21" fmla="*/ 2147483647 h 824"/>
                  <a:gd name="T22" fmla="*/ 0 w 72"/>
                  <a:gd name="T23" fmla="*/ 2147483647 h 824"/>
                  <a:gd name="T24" fmla="*/ 0 w 72"/>
                  <a:gd name="T25" fmla="*/ 2147483647 h 824"/>
                  <a:gd name="T26" fmla="*/ 2147483647 w 72"/>
                  <a:gd name="T27" fmla="*/ 2147483647 h 824"/>
                  <a:gd name="T28" fmla="*/ 0 w 72"/>
                  <a:gd name="T29" fmla="*/ 2147483647 h 824"/>
                  <a:gd name="T30" fmla="*/ 0 w 72"/>
                  <a:gd name="T31" fmla="*/ 2147483647 h 824"/>
                  <a:gd name="T32" fmla="*/ 2147483647 w 72"/>
                  <a:gd name="T33" fmla="*/ 2147483647 h 824"/>
                  <a:gd name="T34" fmla="*/ 0 w 72"/>
                  <a:gd name="T35" fmla="*/ 2147483647 h 824"/>
                  <a:gd name="T36" fmla="*/ 0 w 72"/>
                  <a:gd name="T37" fmla="*/ 2147483647 h 824"/>
                  <a:gd name="T38" fmla="*/ 2147483647 w 72"/>
                  <a:gd name="T39" fmla="*/ 2147483647 h 824"/>
                  <a:gd name="T40" fmla="*/ 2147483647 w 72"/>
                  <a:gd name="T41" fmla="*/ 0 h 824"/>
                  <a:gd name="T42" fmla="*/ 2147483647 w 72"/>
                  <a:gd name="T43" fmla="*/ 2147483647 h 824"/>
                  <a:gd name="T44" fmla="*/ 2147483647 w 72"/>
                  <a:gd name="T45" fmla="*/ 2147483647 h 824"/>
                  <a:gd name="T46" fmla="*/ 2147483647 w 72"/>
                  <a:gd name="T47" fmla="*/ 2147483647 h 824"/>
                  <a:gd name="T48" fmla="*/ 2147483647 w 72"/>
                  <a:gd name="T49" fmla="*/ 2147483647 h 824"/>
                  <a:gd name="T50" fmla="*/ 2147483647 w 72"/>
                  <a:gd name="T51" fmla="*/ 2147483647 h 8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2"/>
                  <a:gd name="T79" fmla="*/ 0 h 824"/>
                  <a:gd name="T80" fmla="*/ 72 w 72"/>
                  <a:gd name="T81" fmla="*/ 824 h 82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2" h="824">
                    <a:moveTo>
                      <a:pt x="71" y="404"/>
                    </a:moveTo>
                    <a:lnTo>
                      <a:pt x="72" y="417"/>
                    </a:lnTo>
                    <a:lnTo>
                      <a:pt x="5" y="507"/>
                    </a:lnTo>
                    <a:lnTo>
                      <a:pt x="72" y="583"/>
                    </a:lnTo>
                    <a:lnTo>
                      <a:pt x="72" y="606"/>
                    </a:lnTo>
                    <a:lnTo>
                      <a:pt x="7" y="701"/>
                    </a:lnTo>
                    <a:lnTo>
                      <a:pt x="71" y="824"/>
                    </a:lnTo>
                    <a:lnTo>
                      <a:pt x="61" y="824"/>
                    </a:lnTo>
                    <a:lnTo>
                      <a:pt x="0" y="712"/>
                    </a:lnTo>
                    <a:lnTo>
                      <a:pt x="0" y="687"/>
                    </a:lnTo>
                    <a:lnTo>
                      <a:pt x="64" y="597"/>
                    </a:lnTo>
                    <a:lnTo>
                      <a:pt x="0" y="517"/>
                    </a:lnTo>
                    <a:lnTo>
                      <a:pt x="0" y="500"/>
                    </a:lnTo>
                    <a:lnTo>
                      <a:pt x="61" y="411"/>
                    </a:lnTo>
                    <a:lnTo>
                      <a:pt x="0" y="299"/>
                    </a:lnTo>
                    <a:lnTo>
                      <a:pt x="0" y="273"/>
                    </a:lnTo>
                    <a:lnTo>
                      <a:pt x="64" y="183"/>
                    </a:lnTo>
                    <a:lnTo>
                      <a:pt x="0" y="104"/>
                    </a:lnTo>
                    <a:lnTo>
                      <a:pt x="0" y="86"/>
                    </a:lnTo>
                    <a:lnTo>
                      <a:pt x="54" y="1"/>
                    </a:lnTo>
                    <a:lnTo>
                      <a:pt x="72" y="0"/>
                    </a:lnTo>
                    <a:lnTo>
                      <a:pt x="5" y="94"/>
                    </a:lnTo>
                    <a:lnTo>
                      <a:pt x="72" y="170"/>
                    </a:lnTo>
                    <a:lnTo>
                      <a:pt x="72" y="193"/>
                    </a:lnTo>
                    <a:lnTo>
                      <a:pt x="7" y="288"/>
                    </a:lnTo>
                    <a:lnTo>
                      <a:pt x="71" y="404"/>
                    </a:lnTo>
                    <a:close/>
                  </a:path>
                </a:pathLst>
              </a:custGeom>
              <a:solidFill>
                <a:srgbClr val="EA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6" name="Freeform 36">
                <a:extLst>
                  <a:ext uri="{FF2B5EF4-FFF2-40B4-BE49-F238E27FC236}">
                    <a16:creationId xmlns:a16="http://schemas.microsoft.com/office/drawing/2014/main" id="{1D597123-67C6-4C35-BAAC-4C58095CE434}"/>
                  </a:ext>
                </a:extLst>
              </p:cNvPr>
              <p:cNvSpPr>
                <a:spLocks noEditPoints="1"/>
              </p:cNvSpPr>
              <p:nvPr/>
            </p:nvSpPr>
            <p:spPr bwMode="auto">
              <a:xfrm>
                <a:off x="1352" y="5"/>
                <a:ext cx="253" cy="2147"/>
              </a:xfrm>
              <a:custGeom>
                <a:avLst/>
                <a:gdLst>
                  <a:gd name="T0" fmla="*/ 2147483647 w 83"/>
                  <a:gd name="T1" fmla="*/ 2147483647 h 834"/>
                  <a:gd name="T2" fmla="*/ 2147483647 w 83"/>
                  <a:gd name="T3" fmla="*/ 2147483647 h 834"/>
                  <a:gd name="T4" fmla="*/ 2147483647 w 83"/>
                  <a:gd name="T5" fmla="*/ 2147483647 h 834"/>
                  <a:gd name="T6" fmla="*/ 2147483647 w 83"/>
                  <a:gd name="T7" fmla="*/ 2147483647 h 834"/>
                  <a:gd name="T8" fmla="*/ 2147483647 w 83"/>
                  <a:gd name="T9" fmla="*/ 2147483647 h 834"/>
                  <a:gd name="T10" fmla="*/ 2147483647 w 83"/>
                  <a:gd name="T11" fmla="*/ 2147483647 h 834"/>
                  <a:gd name="T12" fmla="*/ 2147483647 w 83"/>
                  <a:gd name="T13" fmla="*/ 2147483647 h 834"/>
                  <a:gd name="T14" fmla="*/ 2147483647 w 83"/>
                  <a:gd name="T15" fmla="*/ 2147483647 h 834"/>
                  <a:gd name="T16" fmla="*/ 2147483647 w 83"/>
                  <a:gd name="T17" fmla="*/ 2147483647 h 834"/>
                  <a:gd name="T18" fmla="*/ 2147483647 w 83"/>
                  <a:gd name="T19" fmla="*/ 2147483647 h 834"/>
                  <a:gd name="T20" fmla="*/ 2147483647 w 83"/>
                  <a:gd name="T21" fmla="*/ 2147483647 h 834"/>
                  <a:gd name="T22" fmla="*/ 2147483647 w 83"/>
                  <a:gd name="T23" fmla="*/ 2147483647 h 834"/>
                  <a:gd name="T24" fmla="*/ 2147483647 w 83"/>
                  <a:gd name="T25" fmla="*/ 2147483647 h 834"/>
                  <a:gd name="T26" fmla="*/ 2147483647 w 83"/>
                  <a:gd name="T27" fmla="*/ 2147483647 h 834"/>
                  <a:gd name="T28" fmla="*/ 2147483647 w 83"/>
                  <a:gd name="T29" fmla="*/ 2147483647 h 834"/>
                  <a:gd name="T30" fmla="*/ 2147483647 w 83"/>
                  <a:gd name="T31" fmla="*/ 2147483647 h 834"/>
                  <a:gd name="T32" fmla="*/ 2147483647 w 83"/>
                  <a:gd name="T33" fmla="*/ 2147483647 h 834"/>
                  <a:gd name="T34" fmla="*/ 0 w 83"/>
                  <a:gd name="T35" fmla="*/ 2147483647 h 834"/>
                  <a:gd name="T36" fmla="*/ 0 w 83"/>
                  <a:gd name="T37" fmla="*/ 2147483647 h 834"/>
                  <a:gd name="T38" fmla="*/ 0 w 83"/>
                  <a:gd name="T39" fmla="*/ 2147483647 h 834"/>
                  <a:gd name="T40" fmla="*/ 2147483647 w 83"/>
                  <a:gd name="T41" fmla="*/ 2147483647 h 834"/>
                  <a:gd name="T42" fmla="*/ 2147483647 w 83"/>
                  <a:gd name="T43" fmla="*/ 2147483647 h 834"/>
                  <a:gd name="T44" fmla="*/ 2147483647 w 83"/>
                  <a:gd name="T45" fmla="*/ 2147483647 h 834"/>
                  <a:gd name="T46" fmla="*/ 2147483647 w 83"/>
                  <a:gd name="T47" fmla="*/ 2147483647 h 834"/>
                  <a:gd name="T48" fmla="*/ 2147483647 w 83"/>
                  <a:gd name="T49" fmla="*/ 2147483647 h 834"/>
                  <a:gd name="T50" fmla="*/ 2147483647 w 83"/>
                  <a:gd name="T51" fmla="*/ 2147483647 h 834"/>
                  <a:gd name="T52" fmla="*/ 0 w 83"/>
                  <a:gd name="T53" fmla="*/ 2147483647 h 834"/>
                  <a:gd name="T54" fmla="*/ 0 w 83"/>
                  <a:gd name="T55" fmla="*/ 2147483647 h 834"/>
                  <a:gd name="T56" fmla="*/ 0 w 83"/>
                  <a:gd name="T57" fmla="*/ 2147483647 h 834"/>
                  <a:gd name="T58" fmla="*/ 0 w 83"/>
                  <a:gd name="T59" fmla="*/ 2147483647 h 834"/>
                  <a:gd name="T60" fmla="*/ 2147483647 w 83"/>
                  <a:gd name="T61" fmla="*/ 2147483647 h 834"/>
                  <a:gd name="T62" fmla="*/ 2147483647 w 83"/>
                  <a:gd name="T63" fmla="*/ 2147483647 h 834"/>
                  <a:gd name="T64" fmla="*/ 0 w 83"/>
                  <a:gd name="T65" fmla="*/ 2147483647 h 834"/>
                  <a:gd name="T66" fmla="*/ 0 w 83"/>
                  <a:gd name="T67" fmla="*/ 2147483647 h 834"/>
                  <a:gd name="T68" fmla="*/ 0 w 83"/>
                  <a:gd name="T69" fmla="*/ 2147483647 h 834"/>
                  <a:gd name="T70" fmla="*/ 2147483647 w 83"/>
                  <a:gd name="T71" fmla="*/ 2147483647 h 834"/>
                  <a:gd name="T72" fmla="*/ 2147483647 w 83"/>
                  <a:gd name="T73" fmla="*/ 2147483647 h 834"/>
                  <a:gd name="T74" fmla="*/ 2147483647 w 83"/>
                  <a:gd name="T75" fmla="*/ 2147483647 h 834"/>
                  <a:gd name="T76" fmla="*/ 2147483647 w 83"/>
                  <a:gd name="T77" fmla="*/ 2147483647 h 834"/>
                  <a:gd name="T78" fmla="*/ 2147483647 w 83"/>
                  <a:gd name="T79" fmla="*/ 2147483647 h 834"/>
                  <a:gd name="T80" fmla="*/ 2147483647 w 83"/>
                  <a:gd name="T81" fmla="*/ 2147483647 h 834"/>
                  <a:gd name="T82" fmla="*/ 0 w 83"/>
                  <a:gd name="T83" fmla="*/ 2147483647 h 834"/>
                  <a:gd name="T84" fmla="*/ 0 w 83"/>
                  <a:gd name="T85" fmla="*/ 2147483647 h 834"/>
                  <a:gd name="T86" fmla="*/ 0 w 83"/>
                  <a:gd name="T87" fmla="*/ 2147483647 h 834"/>
                  <a:gd name="T88" fmla="*/ 0 w 83"/>
                  <a:gd name="T89" fmla="*/ 2147483647 h 834"/>
                  <a:gd name="T90" fmla="*/ 2147483647 w 83"/>
                  <a:gd name="T91" fmla="*/ 2147483647 h 834"/>
                  <a:gd name="T92" fmla="*/ 2147483647 w 83"/>
                  <a:gd name="T93" fmla="*/ 2147483647 h 834"/>
                  <a:gd name="T94" fmla="*/ 2147483647 w 83"/>
                  <a:gd name="T95" fmla="*/ 0 h 834"/>
                  <a:gd name="T96" fmla="*/ 2147483647 w 83"/>
                  <a:gd name="T97" fmla="*/ 0 h 834"/>
                  <a:gd name="T98" fmla="*/ 2147483647 w 83"/>
                  <a:gd name="T99" fmla="*/ 0 h 834"/>
                  <a:gd name="T100" fmla="*/ 2147483647 w 83"/>
                  <a:gd name="T101" fmla="*/ 2147483647 h 834"/>
                  <a:gd name="T102" fmla="*/ 2147483647 w 83"/>
                  <a:gd name="T103" fmla="*/ 2147483647 h 834"/>
                  <a:gd name="T104" fmla="*/ 2147483647 w 83"/>
                  <a:gd name="T105" fmla="*/ 2147483647 h 834"/>
                  <a:gd name="T106" fmla="*/ 2147483647 w 83"/>
                  <a:gd name="T107" fmla="*/ 2147483647 h 834"/>
                  <a:gd name="T108" fmla="*/ 2147483647 w 83"/>
                  <a:gd name="T109" fmla="*/ 2147483647 h 834"/>
                  <a:gd name="T110" fmla="*/ 2147483647 w 83"/>
                  <a:gd name="T111" fmla="*/ 2147483647 h 834"/>
                  <a:gd name="T112" fmla="*/ 2147483647 w 83"/>
                  <a:gd name="T113" fmla="*/ 2147483647 h 834"/>
                  <a:gd name="T114" fmla="*/ 2147483647 w 83"/>
                  <a:gd name="T115" fmla="*/ 2147483647 h 834"/>
                  <a:gd name="T116" fmla="*/ 2147483647 w 83"/>
                  <a:gd name="T117" fmla="*/ 2147483647 h 834"/>
                  <a:gd name="T118" fmla="*/ 2147483647 w 83"/>
                  <a:gd name="T119" fmla="*/ 2147483647 h 834"/>
                  <a:gd name="T120" fmla="*/ 2147483647 w 83"/>
                  <a:gd name="T121" fmla="*/ 2147483647 h 834"/>
                  <a:gd name="T122" fmla="*/ 2147483647 w 83"/>
                  <a:gd name="T123" fmla="*/ 2147483647 h 8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3"/>
                  <a:gd name="T187" fmla="*/ 0 h 834"/>
                  <a:gd name="T188" fmla="*/ 83 w 83"/>
                  <a:gd name="T189" fmla="*/ 834 h 83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3" h="834">
                    <a:moveTo>
                      <a:pt x="77" y="408"/>
                    </a:moveTo>
                    <a:lnTo>
                      <a:pt x="78" y="421"/>
                    </a:lnTo>
                    <a:lnTo>
                      <a:pt x="72" y="422"/>
                    </a:lnTo>
                    <a:lnTo>
                      <a:pt x="71" y="409"/>
                    </a:lnTo>
                    <a:lnTo>
                      <a:pt x="77" y="408"/>
                    </a:lnTo>
                    <a:close/>
                    <a:moveTo>
                      <a:pt x="78" y="421"/>
                    </a:moveTo>
                    <a:lnTo>
                      <a:pt x="78" y="424"/>
                    </a:lnTo>
                    <a:lnTo>
                      <a:pt x="77" y="425"/>
                    </a:lnTo>
                    <a:lnTo>
                      <a:pt x="75" y="422"/>
                    </a:lnTo>
                    <a:lnTo>
                      <a:pt x="78" y="421"/>
                    </a:lnTo>
                    <a:close/>
                    <a:moveTo>
                      <a:pt x="77" y="425"/>
                    </a:moveTo>
                    <a:lnTo>
                      <a:pt x="10" y="516"/>
                    </a:lnTo>
                    <a:lnTo>
                      <a:pt x="7" y="509"/>
                    </a:lnTo>
                    <a:lnTo>
                      <a:pt x="73" y="418"/>
                    </a:lnTo>
                    <a:lnTo>
                      <a:pt x="77" y="425"/>
                    </a:lnTo>
                    <a:close/>
                    <a:moveTo>
                      <a:pt x="7" y="516"/>
                    </a:moveTo>
                    <a:lnTo>
                      <a:pt x="4" y="513"/>
                    </a:lnTo>
                    <a:lnTo>
                      <a:pt x="7" y="509"/>
                    </a:lnTo>
                    <a:lnTo>
                      <a:pt x="8" y="512"/>
                    </a:lnTo>
                    <a:lnTo>
                      <a:pt x="7" y="516"/>
                    </a:lnTo>
                    <a:close/>
                    <a:moveTo>
                      <a:pt x="10" y="508"/>
                    </a:moveTo>
                    <a:lnTo>
                      <a:pt x="77" y="584"/>
                    </a:lnTo>
                    <a:lnTo>
                      <a:pt x="73" y="592"/>
                    </a:lnTo>
                    <a:lnTo>
                      <a:pt x="7" y="516"/>
                    </a:lnTo>
                    <a:lnTo>
                      <a:pt x="10" y="508"/>
                    </a:lnTo>
                    <a:close/>
                    <a:moveTo>
                      <a:pt x="77" y="584"/>
                    </a:moveTo>
                    <a:lnTo>
                      <a:pt x="78" y="585"/>
                    </a:lnTo>
                    <a:lnTo>
                      <a:pt x="78" y="588"/>
                    </a:lnTo>
                    <a:lnTo>
                      <a:pt x="75" y="588"/>
                    </a:lnTo>
                    <a:lnTo>
                      <a:pt x="77" y="584"/>
                    </a:lnTo>
                    <a:close/>
                    <a:moveTo>
                      <a:pt x="78" y="588"/>
                    </a:moveTo>
                    <a:lnTo>
                      <a:pt x="78" y="611"/>
                    </a:lnTo>
                    <a:lnTo>
                      <a:pt x="72" y="611"/>
                    </a:lnTo>
                    <a:lnTo>
                      <a:pt x="72" y="588"/>
                    </a:lnTo>
                    <a:lnTo>
                      <a:pt x="78" y="588"/>
                    </a:lnTo>
                    <a:close/>
                    <a:moveTo>
                      <a:pt x="78" y="611"/>
                    </a:moveTo>
                    <a:lnTo>
                      <a:pt x="78" y="613"/>
                    </a:lnTo>
                    <a:lnTo>
                      <a:pt x="77" y="615"/>
                    </a:lnTo>
                    <a:lnTo>
                      <a:pt x="75" y="611"/>
                    </a:lnTo>
                    <a:lnTo>
                      <a:pt x="78" y="611"/>
                    </a:lnTo>
                    <a:close/>
                    <a:moveTo>
                      <a:pt x="77" y="615"/>
                    </a:moveTo>
                    <a:lnTo>
                      <a:pt x="12" y="710"/>
                    </a:lnTo>
                    <a:lnTo>
                      <a:pt x="8" y="703"/>
                    </a:lnTo>
                    <a:lnTo>
                      <a:pt x="73" y="607"/>
                    </a:lnTo>
                    <a:lnTo>
                      <a:pt x="77" y="615"/>
                    </a:lnTo>
                    <a:close/>
                    <a:moveTo>
                      <a:pt x="8" y="710"/>
                    </a:moveTo>
                    <a:lnTo>
                      <a:pt x="6" y="706"/>
                    </a:lnTo>
                    <a:lnTo>
                      <a:pt x="8" y="703"/>
                    </a:lnTo>
                    <a:lnTo>
                      <a:pt x="10" y="706"/>
                    </a:lnTo>
                    <a:lnTo>
                      <a:pt x="8" y="710"/>
                    </a:lnTo>
                    <a:close/>
                    <a:moveTo>
                      <a:pt x="12" y="703"/>
                    </a:moveTo>
                    <a:lnTo>
                      <a:pt x="76" y="826"/>
                    </a:lnTo>
                    <a:lnTo>
                      <a:pt x="71" y="832"/>
                    </a:lnTo>
                    <a:lnTo>
                      <a:pt x="8" y="710"/>
                    </a:lnTo>
                    <a:lnTo>
                      <a:pt x="12" y="703"/>
                    </a:lnTo>
                    <a:close/>
                    <a:moveTo>
                      <a:pt x="76" y="826"/>
                    </a:moveTo>
                    <a:lnTo>
                      <a:pt x="80" y="834"/>
                    </a:lnTo>
                    <a:lnTo>
                      <a:pt x="73" y="834"/>
                    </a:lnTo>
                    <a:lnTo>
                      <a:pt x="74" y="829"/>
                    </a:lnTo>
                    <a:lnTo>
                      <a:pt x="76" y="826"/>
                    </a:lnTo>
                    <a:close/>
                    <a:moveTo>
                      <a:pt x="73" y="834"/>
                    </a:moveTo>
                    <a:lnTo>
                      <a:pt x="64" y="833"/>
                    </a:lnTo>
                    <a:lnTo>
                      <a:pt x="64" y="824"/>
                    </a:lnTo>
                    <a:lnTo>
                      <a:pt x="74" y="825"/>
                    </a:lnTo>
                    <a:lnTo>
                      <a:pt x="73" y="834"/>
                    </a:lnTo>
                    <a:close/>
                    <a:moveTo>
                      <a:pt x="64" y="833"/>
                    </a:moveTo>
                    <a:lnTo>
                      <a:pt x="62" y="833"/>
                    </a:lnTo>
                    <a:lnTo>
                      <a:pt x="61" y="832"/>
                    </a:lnTo>
                    <a:lnTo>
                      <a:pt x="64" y="829"/>
                    </a:lnTo>
                    <a:lnTo>
                      <a:pt x="64" y="833"/>
                    </a:lnTo>
                    <a:close/>
                    <a:moveTo>
                      <a:pt x="61" y="832"/>
                    </a:moveTo>
                    <a:lnTo>
                      <a:pt x="0" y="721"/>
                    </a:lnTo>
                    <a:lnTo>
                      <a:pt x="5" y="714"/>
                    </a:lnTo>
                    <a:lnTo>
                      <a:pt x="66" y="826"/>
                    </a:lnTo>
                    <a:lnTo>
                      <a:pt x="61" y="832"/>
                    </a:lnTo>
                    <a:close/>
                    <a:moveTo>
                      <a:pt x="0" y="721"/>
                    </a:moveTo>
                    <a:lnTo>
                      <a:pt x="0" y="719"/>
                    </a:lnTo>
                    <a:lnTo>
                      <a:pt x="0" y="717"/>
                    </a:lnTo>
                    <a:lnTo>
                      <a:pt x="3" y="717"/>
                    </a:lnTo>
                    <a:lnTo>
                      <a:pt x="0" y="721"/>
                    </a:lnTo>
                    <a:close/>
                    <a:moveTo>
                      <a:pt x="0" y="717"/>
                    </a:moveTo>
                    <a:lnTo>
                      <a:pt x="0" y="692"/>
                    </a:lnTo>
                    <a:lnTo>
                      <a:pt x="5" y="692"/>
                    </a:lnTo>
                    <a:lnTo>
                      <a:pt x="5" y="717"/>
                    </a:lnTo>
                    <a:lnTo>
                      <a:pt x="0" y="717"/>
                    </a:lnTo>
                    <a:close/>
                    <a:moveTo>
                      <a:pt x="0" y="692"/>
                    </a:moveTo>
                    <a:lnTo>
                      <a:pt x="0" y="689"/>
                    </a:lnTo>
                    <a:lnTo>
                      <a:pt x="1" y="688"/>
                    </a:lnTo>
                    <a:lnTo>
                      <a:pt x="3" y="692"/>
                    </a:lnTo>
                    <a:lnTo>
                      <a:pt x="0" y="692"/>
                    </a:lnTo>
                    <a:close/>
                    <a:moveTo>
                      <a:pt x="1" y="688"/>
                    </a:moveTo>
                    <a:lnTo>
                      <a:pt x="66" y="598"/>
                    </a:lnTo>
                    <a:lnTo>
                      <a:pt x="69" y="605"/>
                    </a:lnTo>
                    <a:lnTo>
                      <a:pt x="4" y="695"/>
                    </a:lnTo>
                    <a:lnTo>
                      <a:pt x="1" y="688"/>
                    </a:lnTo>
                    <a:close/>
                    <a:moveTo>
                      <a:pt x="69" y="598"/>
                    </a:moveTo>
                    <a:lnTo>
                      <a:pt x="72" y="602"/>
                    </a:lnTo>
                    <a:lnTo>
                      <a:pt x="69" y="605"/>
                    </a:lnTo>
                    <a:lnTo>
                      <a:pt x="67" y="602"/>
                    </a:lnTo>
                    <a:lnTo>
                      <a:pt x="69" y="598"/>
                    </a:lnTo>
                    <a:close/>
                    <a:moveTo>
                      <a:pt x="66" y="606"/>
                    </a:moveTo>
                    <a:lnTo>
                      <a:pt x="1" y="526"/>
                    </a:lnTo>
                    <a:lnTo>
                      <a:pt x="4" y="518"/>
                    </a:lnTo>
                    <a:lnTo>
                      <a:pt x="69" y="598"/>
                    </a:lnTo>
                    <a:lnTo>
                      <a:pt x="66" y="606"/>
                    </a:lnTo>
                    <a:close/>
                    <a:moveTo>
                      <a:pt x="1" y="526"/>
                    </a:moveTo>
                    <a:lnTo>
                      <a:pt x="0" y="524"/>
                    </a:lnTo>
                    <a:lnTo>
                      <a:pt x="0" y="522"/>
                    </a:lnTo>
                    <a:lnTo>
                      <a:pt x="3" y="522"/>
                    </a:lnTo>
                    <a:lnTo>
                      <a:pt x="1" y="526"/>
                    </a:lnTo>
                    <a:close/>
                    <a:moveTo>
                      <a:pt x="0" y="522"/>
                    </a:moveTo>
                    <a:lnTo>
                      <a:pt x="0" y="505"/>
                    </a:lnTo>
                    <a:lnTo>
                      <a:pt x="5" y="505"/>
                    </a:lnTo>
                    <a:lnTo>
                      <a:pt x="5" y="522"/>
                    </a:lnTo>
                    <a:lnTo>
                      <a:pt x="0" y="522"/>
                    </a:lnTo>
                    <a:close/>
                    <a:moveTo>
                      <a:pt x="0" y="505"/>
                    </a:moveTo>
                    <a:lnTo>
                      <a:pt x="0" y="503"/>
                    </a:lnTo>
                    <a:lnTo>
                      <a:pt x="1" y="501"/>
                    </a:lnTo>
                    <a:lnTo>
                      <a:pt x="3" y="505"/>
                    </a:lnTo>
                    <a:lnTo>
                      <a:pt x="0" y="505"/>
                    </a:lnTo>
                    <a:close/>
                    <a:moveTo>
                      <a:pt x="1" y="501"/>
                    </a:moveTo>
                    <a:lnTo>
                      <a:pt x="62" y="413"/>
                    </a:lnTo>
                    <a:lnTo>
                      <a:pt x="66" y="420"/>
                    </a:lnTo>
                    <a:lnTo>
                      <a:pt x="5" y="508"/>
                    </a:lnTo>
                    <a:lnTo>
                      <a:pt x="1" y="501"/>
                    </a:lnTo>
                    <a:close/>
                    <a:moveTo>
                      <a:pt x="66" y="413"/>
                    </a:moveTo>
                    <a:lnTo>
                      <a:pt x="68" y="417"/>
                    </a:lnTo>
                    <a:lnTo>
                      <a:pt x="66" y="420"/>
                    </a:lnTo>
                    <a:lnTo>
                      <a:pt x="64" y="416"/>
                    </a:lnTo>
                    <a:lnTo>
                      <a:pt x="66" y="413"/>
                    </a:lnTo>
                    <a:close/>
                    <a:moveTo>
                      <a:pt x="62" y="419"/>
                    </a:moveTo>
                    <a:lnTo>
                      <a:pt x="0" y="307"/>
                    </a:lnTo>
                    <a:lnTo>
                      <a:pt x="5" y="301"/>
                    </a:lnTo>
                    <a:lnTo>
                      <a:pt x="66" y="413"/>
                    </a:lnTo>
                    <a:lnTo>
                      <a:pt x="62" y="419"/>
                    </a:lnTo>
                    <a:close/>
                    <a:moveTo>
                      <a:pt x="0" y="307"/>
                    </a:moveTo>
                    <a:lnTo>
                      <a:pt x="0" y="306"/>
                    </a:lnTo>
                    <a:lnTo>
                      <a:pt x="0" y="304"/>
                    </a:lnTo>
                    <a:lnTo>
                      <a:pt x="3" y="304"/>
                    </a:lnTo>
                    <a:lnTo>
                      <a:pt x="0" y="307"/>
                    </a:lnTo>
                    <a:close/>
                    <a:moveTo>
                      <a:pt x="0" y="304"/>
                    </a:moveTo>
                    <a:lnTo>
                      <a:pt x="0" y="278"/>
                    </a:lnTo>
                    <a:lnTo>
                      <a:pt x="5" y="278"/>
                    </a:lnTo>
                    <a:lnTo>
                      <a:pt x="5" y="304"/>
                    </a:lnTo>
                    <a:lnTo>
                      <a:pt x="0" y="304"/>
                    </a:lnTo>
                    <a:close/>
                    <a:moveTo>
                      <a:pt x="0" y="278"/>
                    </a:moveTo>
                    <a:lnTo>
                      <a:pt x="0" y="276"/>
                    </a:lnTo>
                    <a:lnTo>
                      <a:pt x="1" y="275"/>
                    </a:lnTo>
                    <a:lnTo>
                      <a:pt x="3" y="278"/>
                    </a:lnTo>
                    <a:lnTo>
                      <a:pt x="0" y="278"/>
                    </a:lnTo>
                    <a:close/>
                    <a:moveTo>
                      <a:pt x="1" y="275"/>
                    </a:moveTo>
                    <a:lnTo>
                      <a:pt x="66" y="185"/>
                    </a:lnTo>
                    <a:lnTo>
                      <a:pt x="69" y="192"/>
                    </a:lnTo>
                    <a:lnTo>
                      <a:pt x="4" y="282"/>
                    </a:lnTo>
                    <a:lnTo>
                      <a:pt x="1" y="275"/>
                    </a:lnTo>
                    <a:close/>
                    <a:moveTo>
                      <a:pt x="69" y="185"/>
                    </a:moveTo>
                    <a:lnTo>
                      <a:pt x="72" y="188"/>
                    </a:lnTo>
                    <a:lnTo>
                      <a:pt x="69" y="192"/>
                    </a:lnTo>
                    <a:lnTo>
                      <a:pt x="67" y="188"/>
                    </a:lnTo>
                    <a:lnTo>
                      <a:pt x="69" y="185"/>
                    </a:lnTo>
                    <a:close/>
                    <a:moveTo>
                      <a:pt x="66" y="192"/>
                    </a:moveTo>
                    <a:lnTo>
                      <a:pt x="1" y="113"/>
                    </a:lnTo>
                    <a:lnTo>
                      <a:pt x="4" y="105"/>
                    </a:lnTo>
                    <a:lnTo>
                      <a:pt x="69" y="185"/>
                    </a:lnTo>
                    <a:lnTo>
                      <a:pt x="66" y="192"/>
                    </a:lnTo>
                    <a:close/>
                    <a:moveTo>
                      <a:pt x="1" y="113"/>
                    </a:moveTo>
                    <a:lnTo>
                      <a:pt x="0" y="111"/>
                    </a:lnTo>
                    <a:lnTo>
                      <a:pt x="0" y="109"/>
                    </a:lnTo>
                    <a:lnTo>
                      <a:pt x="3" y="109"/>
                    </a:lnTo>
                    <a:lnTo>
                      <a:pt x="1" y="113"/>
                    </a:lnTo>
                    <a:close/>
                    <a:moveTo>
                      <a:pt x="0" y="109"/>
                    </a:moveTo>
                    <a:lnTo>
                      <a:pt x="0" y="91"/>
                    </a:lnTo>
                    <a:lnTo>
                      <a:pt x="5" y="91"/>
                    </a:lnTo>
                    <a:lnTo>
                      <a:pt x="5" y="109"/>
                    </a:lnTo>
                    <a:lnTo>
                      <a:pt x="0" y="109"/>
                    </a:lnTo>
                    <a:close/>
                    <a:moveTo>
                      <a:pt x="0" y="91"/>
                    </a:moveTo>
                    <a:lnTo>
                      <a:pt x="0" y="89"/>
                    </a:lnTo>
                    <a:lnTo>
                      <a:pt x="0" y="88"/>
                    </a:lnTo>
                    <a:lnTo>
                      <a:pt x="3" y="91"/>
                    </a:lnTo>
                    <a:lnTo>
                      <a:pt x="0" y="91"/>
                    </a:lnTo>
                    <a:close/>
                    <a:moveTo>
                      <a:pt x="0" y="88"/>
                    </a:moveTo>
                    <a:lnTo>
                      <a:pt x="55" y="2"/>
                    </a:lnTo>
                    <a:lnTo>
                      <a:pt x="59" y="9"/>
                    </a:lnTo>
                    <a:lnTo>
                      <a:pt x="5" y="95"/>
                    </a:lnTo>
                    <a:lnTo>
                      <a:pt x="0" y="88"/>
                    </a:lnTo>
                    <a:close/>
                    <a:moveTo>
                      <a:pt x="55" y="2"/>
                    </a:moveTo>
                    <a:lnTo>
                      <a:pt x="55" y="1"/>
                    </a:lnTo>
                    <a:lnTo>
                      <a:pt x="57" y="1"/>
                    </a:lnTo>
                    <a:lnTo>
                      <a:pt x="57" y="6"/>
                    </a:lnTo>
                    <a:lnTo>
                      <a:pt x="55" y="2"/>
                    </a:lnTo>
                    <a:close/>
                    <a:moveTo>
                      <a:pt x="57" y="1"/>
                    </a:moveTo>
                    <a:lnTo>
                      <a:pt x="75" y="0"/>
                    </a:lnTo>
                    <a:lnTo>
                      <a:pt x="75" y="10"/>
                    </a:lnTo>
                    <a:lnTo>
                      <a:pt x="57" y="10"/>
                    </a:lnTo>
                    <a:lnTo>
                      <a:pt x="57" y="1"/>
                    </a:lnTo>
                    <a:close/>
                    <a:moveTo>
                      <a:pt x="75" y="0"/>
                    </a:moveTo>
                    <a:lnTo>
                      <a:pt x="83" y="0"/>
                    </a:lnTo>
                    <a:lnTo>
                      <a:pt x="77" y="8"/>
                    </a:lnTo>
                    <a:lnTo>
                      <a:pt x="75" y="5"/>
                    </a:lnTo>
                    <a:lnTo>
                      <a:pt x="75" y="0"/>
                    </a:lnTo>
                    <a:close/>
                    <a:moveTo>
                      <a:pt x="77" y="8"/>
                    </a:moveTo>
                    <a:lnTo>
                      <a:pt x="10" y="102"/>
                    </a:lnTo>
                    <a:lnTo>
                      <a:pt x="6" y="95"/>
                    </a:lnTo>
                    <a:lnTo>
                      <a:pt x="73" y="1"/>
                    </a:lnTo>
                    <a:lnTo>
                      <a:pt x="77" y="8"/>
                    </a:lnTo>
                    <a:close/>
                    <a:moveTo>
                      <a:pt x="7" y="103"/>
                    </a:moveTo>
                    <a:lnTo>
                      <a:pt x="4" y="99"/>
                    </a:lnTo>
                    <a:lnTo>
                      <a:pt x="6" y="95"/>
                    </a:lnTo>
                    <a:lnTo>
                      <a:pt x="8" y="99"/>
                    </a:lnTo>
                    <a:lnTo>
                      <a:pt x="7" y="103"/>
                    </a:lnTo>
                    <a:close/>
                    <a:moveTo>
                      <a:pt x="10" y="95"/>
                    </a:moveTo>
                    <a:lnTo>
                      <a:pt x="77" y="171"/>
                    </a:lnTo>
                    <a:lnTo>
                      <a:pt x="73" y="178"/>
                    </a:lnTo>
                    <a:lnTo>
                      <a:pt x="7" y="103"/>
                    </a:lnTo>
                    <a:lnTo>
                      <a:pt x="10" y="95"/>
                    </a:lnTo>
                    <a:close/>
                    <a:moveTo>
                      <a:pt x="77" y="171"/>
                    </a:moveTo>
                    <a:lnTo>
                      <a:pt x="78" y="172"/>
                    </a:lnTo>
                    <a:lnTo>
                      <a:pt x="78" y="175"/>
                    </a:lnTo>
                    <a:lnTo>
                      <a:pt x="75" y="175"/>
                    </a:lnTo>
                    <a:lnTo>
                      <a:pt x="77" y="171"/>
                    </a:lnTo>
                    <a:close/>
                    <a:moveTo>
                      <a:pt x="78" y="175"/>
                    </a:moveTo>
                    <a:lnTo>
                      <a:pt x="78" y="198"/>
                    </a:lnTo>
                    <a:lnTo>
                      <a:pt x="72" y="198"/>
                    </a:lnTo>
                    <a:lnTo>
                      <a:pt x="72" y="174"/>
                    </a:lnTo>
                    <a:lnTo>
                      <a:pt x="78" y="175"/>
                    </a:lnTo>
                    <a:close/>
                    <a:moveTo>
                      <a:pt x="78" y="198"/>
                    </a:moveTo>
                    <a:lnTo>
                      <a:pt x="78" y="200"/>
                    </a:lnTo>
                    <a:lnTo>
                      <a:pt x="77" y="201"/>
                    </a:lnTo>
                    <a:lnTo>
                      <a:pt x="75" y="198"/>
                    </a:lnTo>
                    <a:lnTo>
                      <a:pt x="78" y="198"/>
                    </a:lnTo>
                    <a:close/>
                    <a:moveTo>
                      <a:pt x="77" y="201"/>
                    </a:moveTo>
                    <a:lnTo>
                      <a:pt x="12" y="297"/>
                    </a:lnTo>
                    <a:lnTo>
                      <a:pt x="8" y="290"/>
                    </a:lnTo>
                    <a:lnTo>
                      <a:pt x="73" y="194"/>
                    </a:lnTo>
                    <a:lnTo>
                      <a:pt x="77" y="201"/>
                    </a:lnTo>
                    <a:close/>
                    <a:moveTo>
                      <a:pt x="8" y="296"/>
                    </a:moveTo>
                    <a:lnTo>
                      <a:pt x="6" y="293"/>
                    </a:lnTo>
                    <a:lnTo>
                      <a:pt x="8" y="290"/>
                    </a:lnTo>
                    <a:lnTo>
                      <a:pt x="10" y="293"/>
                    </a:lnTo>
                    <a:lnTo>
                      <a:pt x="8" y="296"/>
                    </a:lnTo>
                    <a:close/>
                    <a:moveTo>
                      <a:pt x="12" y="290"/>
                    </a:moveTo>
                    <a:lnTo>
                      <a:pt x="76" y="406"/>
                    </a:lnTo>
                    <a:lnTo>
                      <a:pt x="72" y="412"/>
                    </a:lnTo>
                    <a:lnTo>
                      <a:pt x="8" y="296"/>
                    </a:lnTo>
                    <a:lnTo>
                      <a:pt x="12" y="290"/>
                    </a:lnTo>
                    <a:close/>
                    <a:moveTo>
                      <a:pt x="76" y="406"/>
                    </a:moveTo>
                    <a:lnTo>
                      <a:pt x="77" y="407"/>
                    </a:lnTo>
                    <a:lnTo>
                      <a:pt x="77" y="408"/>
                    </a:lnTo>
                    <a:lnTo>
                      <a:pt x="74" y="409"/>
                    </a:lnTo>
                    <a:lnTo>
                      <a:pt x="76" y="406"/>
                    </a:lnTo>
                    <a:close/>
                  </a:path>
                </a:pathLst>
              </a:custGeom>
              <a:solidFill>
                <a:srgbClr val="003D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7" name="AutoShape 37">
                <a:extLst>
                  <a:ext uri="{FF2B5EF4-FFF2-40B4-BE49-F238E27FC236}">
                    <a16:creationId xmlns:a16="http://schemas.microsoft.com/office/drawing/2014/main" id="{8295B13E-8E46-469B-8B3D-16867DF9BDC1}"/>
                  </a:ext>
                </a:extLst>
              </p:cNvPr>
              <p:cNvSpPr>
                <a:spLocks noChangeAspect="1" noChangeArrowheads="1" noTextEdit="1"/>
              </p:cNvSpPr>
              <p:nvPr/>
            </p:nvSpPr>
            <p:spPr bwMode="auto">
              <a:xfrm>
                <a:off x="1331" y="2152"/>
                <a:ext cx="279" cy="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8" name="Rectangle 38">
                <a:extLst>
                  <a:ext uri="{FF2B5EF4-FFF2-40B4-BE49-F238E27FC236}">
                    <a16:creationId xmlns:a16="http://schemas.microsoft.com/office/drawing/2014/main" id="{3ED8A2FD-99D0-40BB-ACA5-3B1362E0F9CB}"/>
                  </a:ext>
                </a:extLst>
              </p:cNvPr>
              <p:cNvSpPr>
                <a:spLocks noChangeArrowheads="1"/>
              </p:cNvSpPr>
              <p:nvPr/>
            </p:nvSpPr>
            <p:spPr bwMode="auto">
              <a:xfrm>
                <a:off x="1349" y="2157"/>
                <a:ext cx="244" cy="2157"/>
              </a:xfrm>
              <a:prstGeom prst="rect">
                <a:avLst/>
              </a:prstGeom>
              <a:solidFill>
                <a:srgbClr val="25221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9" name="Freeform 39">
                <a:extLst>
                  <a:ext uri="{FF2B5EF4-FFF2-40B4-BE49-F238E27FC236}">
                    <a16:creationId xmlns:a16="http://schemas.microsoft.com/office/drawing/2014/main" id="{67A2478E-8099-4C67-9C63-EAFE36CDFD93}"/>
                  </a:ext>
                </a:extLst>
              </p:cNvPr>
              <p:cNvSpPr>
                <a:spLocks noEditPoints="1"/>
              </p:cNvSpPr>
              <p:nvPr/>
            </p:nvSpPr>
            <p:spPr bwMode="auto">
              <a:xfrm>
                <a:off x="1346" y="2154"/>
                <a:ext cx="250" cy="2163"/>
              </a:xfrm>
              <a:custGeom>
                <a:avLst/>
                <a:gdLst>
                  <a:gd name="T0" fmla="*/ 0 w 82"/>
                  <a:gd name="T1" fmla="*/ 2147483647 h 840"/>
                  <a:gd name="T2" fmla="*/ 0 w 82"/>
                  <a:gd name="T3" fmla="*/ 2147483647 h 840"/>
                  <a:gd name="T4" fmla="*/ 2147483647 w 82"/>
                  <a:gd name="T5" fmla="*/ 2147483647 h 840"/>
                  <a:gd name="T6" fmla="*/ 2147483647 w 82"/>
                  <a:gd name="T7" fmla="*/ 2147483647 h 840"/>
                  <a:gd name="T8" fmla="*/ 0 w 82"/>
                  <a:gd name="T9" fmla="*/ 2147483647 h 840"/>
                  <a:gd name="T10" fmla="*/ 0 w 82"/>
                  <a:gd name="T11" fmla="*/ 2147483647 h 840"/>
                  <a:gd name="T12" fmla="*/ 2147483647 w 82"/>
                  <a:gd name="T13" fmla="*/ 0 h 840"/>
                  <a:gd name="T14" fmla="*/ 2147483647 w 82"/>
                  <a:gd name="T15" fmla="*/ 2147483647 h 840"/>
                  <a:gd name="T16" fmla="*/ 0 w 82"/>
                  <a:gd name="T17" fmla="*/ 2147483647 h 840"/>
                  <a:gd name="T18" fmla="*/ 2147483647 w 82"/>
                  <a:gd name="T19" fmla="*/ 0 h 840"/>
                  <a:gd name="T20" fmla="*/ 2147483647 w 82"/>
                  <a:gd name="T21" fmla="*/ 0 h 840"/>
                  <a:gd name="T22" fmla="*/ 2147483647 w 82"/>
                  <a:gd name="T23" fmla="*/ 2147483647 h 840"/>
                  <a:gd name="T24" fmla="*/ 2147483647 w 82"/>
                  <a:gd name="T25" fmla="*/ 2147483647 h 840"/>
                  <a:gd name="T26" fmla="*/ 2147483647 w 82"/>
                  <a:gd name="T27" fmla="*/ 0 h 840"/>
                  <a:gd name="T28" fmla="*/ 2147483647 w 82"/>
                  <a:gd name="T29" fmla="*/ 0 h 840"/>
                  <a:gd name="T30" fmla="*/ 2147483647 w 82"/>
                  <a:gd name="T31" fmla="*/ 2147483647 h 840"/>
                  <a:gd name="T32" fmla="*/ 2147483647 w 82"/>
                  <a:gd name="T33" fmla="*/ 2147483647 h 840"/>
                  <a:gd name="T34" fmla="*/ 2147483647 w 82"/>
                  <a:gd name="T35" fmla="*/ 0 h 840"/>
                  <a:gd name="T36" fmla="*/ 2147483647 w 82"/>
                  <a:gd name="T37" fmla="*/ 2147483647 h 840"/>
                  <a:gd name="T38" fmla="*/ 2147483647 w 82"/>
                  <a:gd name="T39" fmla="*/ 2147483647 h 840"/>
                  <a:gd name="T40" fmla="*/ 2147483647 w 82"/>
                  <a:gd name="T41" fmla="*/ 2147483647 h 840"/>
                  <a:gd name="T42" fmla="*/ 2147483647 w 82"/>
                  <a:gd name="T43" fmla="*/ 2147483647 h 840"/>
                  <a:gd name="T44" fmla="*/ 2147483647 w 82"/>
                  <a:gd name="T45" fmla="*/ 2147483647 h 840"/>
                  <a:gd name="T46" fmla="*/ 2147483647 w 82"/>
                  <a:gd name="T47" fmla="*/ 2147483647 h 840"/>
                  <a:gd name="T48" fmla="*/ 2147483647 w 82"/>
                  <a:gd name="T49" fmla="*/ 2147483647 h 840"/>
                  <a:gd name="T50" fmla="*/ 2147483647 w 82"/>
                  <a:gd name="T51" fmla="*/ 2147483647 h 840"/>
                  <a:gd name="T52" fmla="*/ 2147483647 w 82"/>
                  <a:gd name="T53" fmla="*/ 2147483647 h 840"/>
                  <a:gd name="T54" fmla="*/ 2147483647 w 82"/>
                  <a:gd name="T55" fmla="*/ 2147483647 h 840"/>
                  <a:gd name="T56" fmla="*/ 2147483647 w 82"/>
                  <a:gd name="T57" fmla="*/ 2147483647 h 840"/>
                  <a:gd name="T58" fmla="*/ 2147483647 w 82"/>
                  <a:gd name="T59" fmla="*/ 2147483647 h 840"/>
                  <a:gd name="T60" fmla="*/ 2147483647 w 82"/>
                  <a:gd name="T61" fmla="*/ 2147483647 h 840"/>
                  <a:gd name="T62" fmla="*/ 2147483647 w 82"/>
                  <a:gd name="T63" fmla="*/ 2147483647 h 840"/>
                  <a:gd name="T64" fmla="*/ 2147483647 w 82"/>
                  <a:gd name="T65" fmla="*/ 2147483647 h 840"/>
                  <a:gd name="T66" fmla="*/ 0 w 82"/>
                  <a:gd name="T67" fmla="*/ 2147483647 h 840"/>
                  <a:gd name="T68" fmla="*/ 2147483647 w 82"/>
                  <a:gd name="T69" fmla="*/ 2147483647 h 840"/>
                  <a:gd name="T70" fmla="*/ 2147483647 w 82"/>
                  <a:gd name="T71" fmla="*/ 2147483647 h 8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840"/>
                  <a:gd name="T110" fmla="*/ 82 w 82"/>
                  <a:gd name="T111" fmla="*/ 840 h 8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840">
                    <a:moveTo>
                      <a:pt x="0" y="839"/>
                    </a:moveTo>
                    <a:lnTo>
                      <a:pt x="0" y="1"/>
                    </a:lnTo>
                    <a:lnTo>
                      <a:pt x="1" y="1"/>
                    </a:lnTo>
                    <a:lnTo>
                      <a:pt x="1" y="839"/>
                    </a:lnTo>
                    <a:lnTo>
                      <a:pt x="0" y="839"/>
                    </a:lnTo>
                    <a:close/>
                    <a:moveTo>
                      <a:pt x="0" y="1"/>
                    </a:moveTo>
                    <a:cubicBezTo>
                      <a:pt x="0" y="1"/>
                      <a:pt x="0" y="0"/>
                      <a:pt x="1" y="0"/>
                    </a:cubicBezTo>
                    <a:lnTo>
                      <a:pt x="1" y="1"/>
                    </a:lnTo>
                    <a:lnTo>
                      <a:pt x="0" y="1"/>
                    </a:lnTo>
                    <a:close/>
                    <a:moveTo>
                      <a:pt x="1" y="0"/>
                    </a:moveTo>
                    <a:lnTo>
                      <a:pt x="81" y="0"/>
                    </a:lnTo>
                    <a:lnTo>
                      <a:pt x="81" y="2"/>
                    </a:lnTo>
                    <a:lnTo>
                      <a:pt x="1" y="2"/>
                    </a:lnTo>
                    <a:lnTo>
                      <a:pt x="1" y="0"/>
                    </a:lnTo>
                    <a:close/>
                    <a:moveTo>
                      <a:pt x="81" y="0"/>
                    </a:moveTo>
                    <a:cubicBezTo>
                      <a:pt x="81" y="0"/>
                      <a:pt x="82" y="1"/>
                      <a:pt x="82" y="1"/>
                    </a:cubicBezTo>
                    <a:lnTo>
                      <a:pt x="81" y="1"/>
                    </a:lnTo>
                    <a:lnTo>
                      <a:pt x="81" y="0"/>
                    </a:lnTo>
                    <a:close/>
                    <a:moveTo>
                      <a:pt x="82" y="1"/>
                    </a:moveTo>
                    <a:lnTo>
                      <a:pt x="82" y="839"/>
                    </a:lnTo>
                    <a:lnTo>
                      <a:pt x="80" y="839"/>
                    </a:lnTo>
                    <a:lnTo>
                      <a:pt x="80" y="1"/>
                    </a:lnTo>
                    <a:lnTo>
                      <a:pt x="82" y="1"/>
                    </a:lnTo>
                    <a:close/>
                    <a:moveTo>
                      <a:pt x="82" y="839"/>
                    </a:moveTo>
                    <a:cubicBezTo>
                      <a:pt x="82" y="839"/>
                      <a:pt x="81" y="840"/>
                      <a:pt x="81" y="840"/>
                    </a:cubicBezTo>
                    <a:lnTo>
                      <a:pt x="81" y="839"/>
                    </a:lnTo>
                    <a:lnTo>
                      <a:pt x="82" y="839"/>
                    </a:lnTo>
                    <a:close/>
                    <a:moveTo>
                      <a:pt x="81" y="840"/>
                    </a:moveTo>
                    <a:lnTo>
                      <a:pt x="1" y="840"/>
                    </a:lnTo>
                    <a:lnTo>
                      <a:pt x="1" y="838"/>
                    </a:lnTo>
                    <a:lnTo>
                      <a:pt x="81" y="838"/>
                    </a:lnTo>
                    <a:lnTo>
                      <a:pt x="81" y="840"/>
                    </a:lnTo>
                    <a:close/>
                    <a:moveTo>
                      <a:pt x="1" y="840"/>
                    </a:moveTo>
                    <a:cubicBezTo>
                      <a:pt x="0" y="840"/>
                      <a:pt x="0" y="839"/>
                      <a:pt x="0" y="839"/>
                    </a:cubicBezTo>
                    <a:lnTo>
                      <a:pt x="1" y="839"/>
                    </a:lnTo>
                    <a:lnTo>
                      <a:pt x="1" y="840"/>
                    </a:lnTo>
                    <a:close/>
                  </a:path>
                </a:pathLst>
              </a:custGeom>
              <a:solidFill>
                <a:srgbClr val="25221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0" name="Freeform 40">
                <a:extLst>
                  <a:ext uri="{FF2B5EF4-FFF2-40B4-BE49-F238E27FC236}">
                    <a16:creationId xmlns:a16="http://schemas.microsoft.com/office/drawing/2014/main" id="{5DF1A233-B4AD-43AC-823F-849354FFA3B6}"/>
                  </a:ext>
                </a:extLst>
              </p:cNvPr>
              <p:cNvSpPr>
                <a:spLocks/>
              </p:cNvSpPr>
              <p:nvPr/>
            </p:nvSpPr>
            <p:spPr bwMode="auto">
              <a:xfrm>
                <a:off x="1368" y="3348"/>
                <a:ext cx="188" cy="233"/>
              </a:xfrm>
              <a:custGeom>
                <a:avLst/>
                <a:gdLst>
                  <a:gd name="T0" fmla="*/ 2147483647 w 62"/>
                  <a:gd name="T1" fmla="*/ 2147483647 h 90"/>
                  <a:gd name="T2" fmla="*/ 2147483647 w 62"/>
                  <a:gd name="T3" fmla="*/ 2147483647 h 90"/>
                  <a:gd name="T4" fmla="*/ 0 w 62"/>
                  <a:gd name="T5" fmla="*/ 2147483647 h 90"/>
                  <a:gd name="T6" fmla="*/ 2147483647 w 62"/>
                  <a:gd name="T7" fmla="*/ 0 h 90"/>
                  <a:gd name="T8" fmla="*/ 2147483647 w 62"/>
                  <a:gd name="T9" fmla="*/ 2147483647 h 90"/>
                  <a:gd name="T10" fmla="*/ 0 60000 65536"/>
                  <a:gd name="T11" fmla="*/ 0 60000 65536"/>
                  <a:gd name="T12" fmla="*/ 0 60000 65536"/>
                  <a:gd name="T13" fmla="*/ 0 60000 65536"/>
                  <a:gd name="T14" fmla="*/ 0 60000 65536"/>
                  <a:gd name="T15" fmla="*/ 0 w 62"/>
                  <a:gd name="T16" fmla="*/ 0 h 90"/>
                  <a:gd name="T17" fmla="*/ 62 w 62"/>
                  <a:gd name="T18" fmla="*/ 90 h 90"/>
                </a:gdLst>
                <a:ahLst/>
                <a:cxnLst>
                  <a:cxn ang="T10">
                    <a:pos x="T0" y="T1"/>
                  </a:cxn>
                  <a:cxn ang="T11">
                    <a:pos x="T2" y="T3"/>
                  </a:cxn>
                  <a:cxn ang="T12">
                    <a:pos x="T4" y="T5"/>
                  </a:cxn>
                  <a:cxn ang="T13">
                    <a:pos x="T6" y="T7"/>
                  </a:cxn>
                  <a:cxn ang="T14">
                    <a:pos x="T8" y="T9"/>
                  </a:cxn>
                </a:cxnLst>
                <a:rect l="T15" t="T16" r="T17" b="T18"/>
                <a:pathLst>
                  <a:path w="62" h="90">
                    <a:moveTo>
                      <a:pt x="62" y="44"/>
                    </a:moveTo>
                    <a:lnTo>
                      <a:pt x="31" y="90"/>
                    </a:lnTo>
                    <a:lnTo>
                      <a:pt x="0" y="50"/>
                    </a:lnTo>
                    <a:lnTo>
                      <a:pt x="33" y="0"/>
                    </a:lnTo>
                    <a:lnTo>
                      <a:pt x="62" y="4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1" name="Freeform 41">
                <a:extLst>
                  <a:ext uri="{FF2B5EF4-FFF2-40B4-BE49-F238E27FC236}">
                    <a16:creationId xmlns:a16="http://schemas.microsoft.com/office/drawing/2014/main" id="{683B22C2-B025-4C32-9A0D-2DDD2B3870C1}"/>
                  </a:ext>
                </a:extLst>
              </p:cNvPr>
              <p:cNvSpPr>
                <a:spLocks/>
              </p:cNvSpPr>
              <p:nvPr/>
            </p:nvSpPr>
            <p:spPr bwMode="auto">
              <a:xfrm>
                <a:off x="1368" y="2285"/>
                <a:ext cx="188" cy="232"/>
              </a:xfrm>
              <a:custGeom>
                <a:avLst/>
                <a:gdLst>
                  <a:gd name="T0" fmla="*/ 2147483647 w 62"/>
                  <a:gd name="T1" fmla="*/ 2147483647 h 90"/>
                  <a:gd name="T2" fmla="*/ 2147483647 w 62"/>
                  <a:gd name="T3" fmla="*/ 2147483647 h 90"/>
                  <a:gd name="T4" fmla="*/ 0 w 62"/>
                  <a:gd name="T5" fmla="*/ 2147483647 h 90"/>
                  <a:gd name="T6" fmla="*/ 2147483647 w 62"/>
                  <a:gd name="T7" fmla="*/ 0 h 90"/>
                  <a:gd name="T8" fmla="*/ 2147483647 w 62"/>
                  <a:gd name="T9" fmla="*/ 2147483647 h 90"/>
                  <a:gd name="T10" fmla="*/ 0 60000 65536"/>
                  <a:gd name="T11" fmla="*/ 0 60000 65536"/>
                  <a:gd name="T12" fmla="*/ 0 60000 65536"/>
                  <a:gd name="T13" fmla="*/ 0 60000 65536"/>
                  <a:gd name="T14" fmla="*/ 0 60000 65536"/>
                  <a:gd name="T15" fmla="*/ 0 w 62"/>
                  <a:gd name="T16" fmla="*/ 0 h 90"/>
                  <a:gd name="T17" fmla="*/ 62 w 62"/>
                  <a:gd name="T18" fmla="*/ 90 h 90"/>
                </a:gdLst>
                <a:ahLst/>
                <a:cxnLst>
                  <a:cxn ang="T10">
                    <a:pos x="T0" y="T1"/>
                  </a:cxn>
                  <a:cxn ang="T11">
                    <a:pos x="T2" y="T3"/>
                  </a:cxn>
                  <a:cxn ang="T12">
                    <a:pos x="T4" y="T5"/>
                  </a:cxn>
                  <a:cxn ang="T13">
                    <a:pos x="T6" y="T7"/>
                  </a:cxn>
                  <a:cxn ang="T14">
                    <a:pos x="T8" y="T9"/>
                  </a:cxn>
                </a:cxnLst>
                <a:rect l="T15" t="T16" r="T17" b="T18"/>
                <a:pathLst>
                  <a:path w="62" h="90">
                    <a:moveTo>
                      <a:pt x="62" y="44"/>
                    </a:moveTo>
                    <a:lnTo>
                      <a:pt x="31" y="90"/>
                    </a:lnTo>
                    <a:lnTo>
                      <a:pt x="0" y="50"/>
                    </a:lnTo>
                    <a:lnTo>
                      <a:pt x="33" y="0"/>
                    </a:lnTo>
                    <a:lnTo>
                      <a:pt x="62" y="4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2" name="Freeform 42">
                <a:extLst>
                  <a:ext uri="{FF2B5EF4-FFF2-40B4-BE49-F238E27FC236}">
                    <a16:creationId xmlns:a16="http://schemas.microsoft.com/office/drawing/2014/main" id="{87CEDCCE-32A8-4ED4-AA0C-353FB9068385}"/>
                  </a:ext>
                </a:extLst>
              </p:cNvPr>
              <p:cNvSpPr>
                <a:spLocks/>
              </p:cNvSpPr>
              <p:nvPr/>
            </p:nvSpPr>
            <p:spPr bwMode="auto">
              <a:xfrm>
                <a:off x="1361" y="3591"/>
                <a:ext cx="204" cy="239"/>
              </a:xfrm>
              <a:custGeom>
                <a:avLst/>
                <a:gdLst>
                  <a:gd name="T0" fmla="*/ 2147483647 w 67"/>
                  <a:gd name="T1" fmla="*/ 2147483647 h 93"/>
                  <a:gd name="T2" fmla="*/ 2147483647 w 67"/>
                  <a:gd name="T3" fmla="*/ 2147483647 h 93"/>
                  <a:gd name="T4" fmla="*/ 0 w 67"/>
                  <a:gd name="T5" fmla="*/ 2147483647 h 93"/>
                  <a:gd name="T6" fmla="*/ 2147483647 w 67"/>
                  <a:gd name="T7" fmla="*/ 0 h 93"/>
                  <a:gd name="T8" fmla="*/ 2147483647 w 67"/>
                  <a:gd name="T9" fmla="*/ 2147483647 h 93"/>
                  <a:gd name="T10" fmla="*/ 0 60000 65536"/>
                  <a:gd name="T11" fmla="*/ 0 60000 65536"/>
                  <a:gd name="T12" fmla="*/ 0 60000 65536"/>
                  <a:gd name="T13" fmla="*/ 0 60000 65536"/>
                  <a:gd name="T14" fmla="*/ 0 60000 65536"/>
                  <a:gd name="T15" fmla="*/ 0 w 67"/>
                  <a:gd name="T16" fmla="*/ 0 h 93"/>
                  <a:gd name="T17" fmla="*/ 67 w 67"/>
                  <a:gd name="T18" fmla="*/ 93 h 93"/>
                </a:gdLst>
                <a:ahLst/>
                <a:cxnLst>
                  <a:cxn ang="T10">
                    <a:pos x="T0" y="T1"/>
                  </a:cxn>
                  <a:cxn ang="T11">
                    <a:pos x="T2" y="T3"/>
                  </a:cxn>
                  <a:cxn ang="T12">
                    <a:pos x="T4" y="T5"/>
                  </a:cxn>
                  <a:cxn ang="T13">
                    <a:pos x="T6" y="T7"/>
                  </a:cxn>
                  <a:cxn ang="T14">
                    <a:pos x="T8" y="T9"/>
                  </a:cxn>
                </a:cxnLst>
                <a:rect l="T15" t="T16" r="T17" b="T18"/>
                <a:pathLst>
                  <a:path w="67" h="93">
                    <a:moveTo>
                      <a:pt x="67" y="44"/>
                    </a:moveTo>
                    <a:lnTo>
                      <a:pt x="35" y="93"/>
                    </a:lnTo>
                    <a:lnTo>
                      <a:pt x="0" y="49"/>
                    </a:lnTo>
                    <a:lnTo>
                      <a:pt x="31" y="0"/>
                    </a:lnTo>
                    <a:lnTo>
                      <a:pt x="67" y="44"/>
                    </a:lnTo>
                    <a:close/>
                  </a:path>
                </a:pathLst>
              </a:custGeom>
              <a:solidFill>
                <a:srgbClr val="9CA0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3" name="Freeform 43">
                <a:extLst>
                  <a:ext uri="{FF2B5EF4-FFF2-40B4-BE49-F238E27FC236}">
                    <a16:creationId xmlns:a16="http://schemas.microsoft.com/office/drawing/2014/main" id="{0178CD69-6610-4D30-A293-B193267BAD61}"/>
                  </a:ext>
                </a:extLst>
              </p:cNvPr>
              <p:cNvSpPr>
                <a:spLocks/>
              </p:cNvSpPr>
              <p:nvPr/>
            </p:nvSpPr>
            <p:spPr bwMode="auto">
              <a:xfrm>
                <a:off x="1361" y="2528"/>
                <a:ext cx="204" cy="238"/>
              </a:xfrm>
              <a:custGeom>
                <a:avLst/>
                <a:gdLst>
                  <a:gd name="T0" fmla="*/ 2147483647 w 67"/>
                  <a:gd name="T1" fmla="*/ 2147483647 h 93"/>
                  <a:gd name="T2" fmla="*/ 2147483647 w 67"/>
                  <a:gd name="T3" fmla="*/ 2147483647 h 93"/>
                  <a:gd name="T4" fmla="*/ 0 w 67"/>
                  <a:gd name="T5" fmla="*/ 2147483647 h 93"/>
                  <a:gd name="T6" fmla="*/ 2147483647 w 67"/>
                  <a:gd name="T7" fmla="*/ 0 h 93"/>
                  <a:gd name="T8" fmla="*/ 2147483647 w 67"/>
                  <a:gd name="T9" fmla="*/ 2147483647 h 93"/>
                  <a:gd name="T10" fmla="*/ 0 60000 65536"/>
                  <a:gd name="T11" fmla="*/ 0 60000 65536"/>
                  <a:gd name="T12" fmla="*/ 0 60000 65536"/>
                  <a:gd name="T13" fmla="*/ 0 60000 65536"/>
                  <a:gd name="T14" fmla="*/ 0 60000 65536"/>
                  <a:gd name="T15" fmla="*/ 0 w 67"/>
                  <a:gd name="T16" fmla="*/ 0 h 93"/>
                  <a:gd name="T17" fmla="*/ 67 w 67"/>
                  <a:gd name="T18" fmla="*/ 93 h 93"/>
                </a:gdLst>
                <a:ahLst/>
                <a:cxnLst>
                  <a:cxn ang="T10">
                    <a:pos x="T0" y="T1"/>
                  </a:cxn>
                  <a:cxn ang="T11">
                    <a:pos x="T2" y="T3"/>
                  </a:cxn>
                  <a:cxn ang="T12">
                    <a:pos x="T4" y="T5"/>
                  </a:cxn>
                  <a:cxn ang="T13">
                    <a:pos x="T6" y="T7"/>
                  </a:cxn>
                  <a:cxn ang="T14">
                    <a:pos x="T8" y="T9"/>
                  </a:cxn>
                </a:cxnLst>
                <a:rect l="T15" t="T16" r="T17" b="T18"/>
                <a:pathLst>
                  <a:path w="67" h="93">
                    <a:moveTo>
                      <a:pt x="67" y="44"/>
                    </a:moveTo>
                    <a:lnTo>
                      <a:pt x="35" y="93"/>
                    </a:lnTo>
                    <a:lnTo>
                      <a:pt x="0" y="48"/>
                    </a:lnTo>
                    <a:lnTo>
                      <a:pt x="31" y="0"/>
                    </a:lnTo>
                    <a:lnTo>
                      <a:pt x="67" y="44"/>
                    </a:lnTo>
                    <a:close/>
                  </a:path>
                </a:pathLst>
              </a:custGeom>
              <a:solidFill>
                <a:srgbClr val="9CA0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4" name="Freeform 44">
                <a:extLst>
                  <a:ext uri="{FF2B5EF4-FFF2-40B4-BE49-F238E27FC236}">
                    <a16:creationId xmlns:a16="http://schemas.microsoft.com/office/drawing/2014/main" id="{39F96827-4319-4F5E-9DD5-360CA646DF10}"/>
                  </a:ext>
                </a:extLst>
              </p:cNvPr>
              <p:cNvSpPr>
                <a:spLocks/>
              </p:cNvSpPr>
              <p:nvPr/>
            </p:nvSpPr>
            <p:spPr bwMode="auto">
              <a:xfrm>
                <a:off x="1361" y="3843"/>
                <a:ext cx="204" cy="275"/>
              </a:xfrm>
              <a:custGeom>
                <a:avLst/>
                <a:gdLst>
                  <a:gd name="T0" fmla="*/ 2147483647 w 67"/>
                  <a:gd name="T1" fmla="*/ 2147483647 h 107"/>
                  <a:gd name="T2" fmla="*/ 2147483647 w 67"/>
                  <a:gd name="T3" fmla="*/ 2147483647 h 107"/>
                  <a:gd name="T4" fmla="*/ 0 w 67"/>
                  <a:gd name="T5" fmla="*/ 2147483647 h 107"/>
                  <a:gd name="T6" fmla="*/ 2147483647 w 67"/>
                  <a:gd name="T7" fmla="*/ 0 h 107"/>
                  <a:gd name="T8" fmla="*/ 2147483647 w 67"/>
                  <a:gd name="T9" fmla="*/ 2147483647 h 107"/>
                  <a:gd name="T10" fmla="*/ 0 60000 65536"/>
                  <a:gd name="T11" fmla="*/ 0 60000 65536"/>
                  <a:gd name="T12" fmla="*/ 0 60000 65536"/>
                  <a:gd name="T13" fmla="*/ 0 60000 65536"/>
                  <a:gd name="T14" fmla="*/ 0 60000 65536"/>
                  <a:gd name="T15" fmla="*/ 0 w 67"/>
                  <a:gd name="T16" fmla="*/ 0 h 107"/>
                  <a:gd name="T17" fmla="*/ 67 w 67"/>
                  <a:gd name="T18" fmla="*/ 107 h 107"/>
                </a:gdLst>
                <a:ahLst/>
                <a:cxnLst>
                  <a:cxn ang="T10">
                    <a:pos x="T0" y="T1"/>
                  </a:cxn>
                  <a:cxn ang="T11">
                    <a:pos x="T2" y="T3"/>
                  </a:cxn>
                  <a:cxn ang="T12">
                    <a:pos x="T4" y="T5"/>
                  </a:cxn>
                  <a:cxn ang="T13">
                    <a:pos x="T6" y="T7"/>
                  </a:cxn>
                  <a:cxn ang="T14">
                    <a:pos x="T8" y="T9"/>
                  </a:cxn>
                </a:cxnLst>
                <a:rect l="T15" t="T16" r="T17" b="T18"/>
                <a:pathLst>
                  <a:path w="67" h="107">
                    <a:moveTo>
                      <a:pt x="67" y="49"/>
                    </a:moveTo>
                    <a:lnTo>
                      <a:pt x="34" y="107"/>
                    </a:lnTo>
                    <a:lnTo>
                      <a:pt x="0" y="49"/>
                    </a:lnTo>
                    <a:lnTo>
                      <a:pt x="35" y="0"/>
                    </a:lnTo>
                    <a:lnTo>
                      <a:pt x="67" y="4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5" name="Freeform 45">
                <a:extLst>
                  <a:ext uri="{FF2B5EF4-FFF2-40B4-BE49-F238E27FC236}">
                    <a16:creationId xmlns:a16="http://schemas.microsoft.com/office/drawing/2014/main" id="{60625C18-AB15-4E41-97D3-C9FF6AE67FEF}"/>
                  </a:ext>
                </a:extLst>
              </p:cNvPr>
              <p:cNvSpPr>
                <a:spLocks/>
              </p:cNvSpPr>
              <p:nvPr/>
            </p:nvSpPr>
            <p:spPr bwMode="auto">
              <a:xfrm>
                <a:off x="1361" y="2778"/>
                <a:ext cx="204" cy="277"/>
              </a:xfrm>
              <a:custGeom>
                <a:avLst/>
                <a:gdLst>
                  <a:gd name="T0" fmla="*/ 2147483647 w 67"/>
                  <a:gd name="T1" fmla="*/ 2147483647 h 108"/>
                  <a:gd name="T2" fmla="*/ 2147483647 w 67"/>
                  <a:gd name="T3" fmla="*/ 2147483647 h 108"/>
                  <a:gd name="T4" fmla="*/ 0 w 67"/>
                  <a:gd name="T5" fmla="*/ 2147483647 h 108"/>
                  <a:gd name="T6" fmla="*/ 2147483647 w 67"/>
                  <a:gd name="T7" fmla="*/ 0 h 108"/>
                  <a:gd name="T8" fmla="*/ 2147483647 w 67"/>
                  <a:gd name="T9" fmla="*/ 2147483647 h 108"/>
                  <a:gd name="T10" fmla="*/ 0 60000 65536"/>
                  <a:gd name="T11" fmla="*/ 0 60000 65536"/>
                  <a:gd name="T12" fmla="*/ 0 60000 65536"/>
                  <a:gd name="T13" fmla="*/ 0 60000 65536"/>
                  <a:gd name="T14" fmla="*/ 0 60000 65536"/>
                  <a:gd name="T15" fmla="*/ 0 w 67"/>
                  <a:gd name="T16" fmla="*/ 0 h 108"/>
                  <a:gd name="T17" fmla="*/ 67 w 67"/>
                  <a:gd name="T18" fmla="*/ 108 h 108"/>
                </a:gdLst>
                <a:ahLst/>
                <a:cxnLst>
                  <a:cxn ang="T10">
                    <a:pos x="T0" y="T1"/>
                  </a:cxn>
                  <a:cxn ang="T11">
                    <a:pos x="T2" y="T3"/>
                  </a:cxn>
                  <a:cxn ang="T12">
                    <a:pos x="T4" y="T5"/>
                  </a:cxn>
                  <a:cxn ang="T13">
                    <a:pos x="T6" y="T7"/>
                  </a:cxn>
                  <a:cxn ang="T14">
                    <a:pos x="T8" y="T9"/>
                  </a:cxn>
                </a:cxnLst>
                <a:rect l="T15" t="T16" r="T17" b="T18"/>
                <a:pathLst>
                  <a:path w="67" h="108">
                    <a:moveTo>
                      <a:pt x="67" y="49"/>
                    </a:moveTo>
                    <a:lnTo>
                      <a:pt x="34" y="108"/>
                    </a:lnTo>
                    <a:lnTo>
                      <a:pt x="0" y="50"/>
                    </a:lnTo>
                    <a:lnTo>
                      <a:pt x="35" y="0"/>
                    </a:lnTo>
                    <a:lnTo>
                      <a:pt x="67" y="4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6" name="Freeform 46">
                <a:extLst>
                  <a:ext uri="{FF2B5EF4-FFF2-40B4-BE49-F238E27FC236}">
                    <a16:creationId xmlns:a16="http://schemas.microsoft.com/office/drawing/2014/main" id="{01E32566-E919-4A57-AC38-44A39308853E}"/>
                  </a:ext>
                </a:extLst>
              </p:cNvPr>
              <p:cNvSpPr>
                <a:spLocks/>
              </p:cNvSpPr>
              <p:nvPr/>
            </p:nvSpPr>
            <p:spPr bwMode="auto">
              <a:xfrm>
                <a:off x="1480" y="3233"/>
                <a:ext cx="101" cy="229"/>
              </a:xfrm>
              <a:custGeom>
                <a:avLst/>
                <a:gdLst>
                  <a:gd name="T0" fmla="*/ 2147483647 w 33"/>
                  <a:gd name="T1" fmla="*/ 2147483647 h 89"/>
                  <a:gd name="T2" fmla="*/ 0 w 33"/>
                  <a:gd name="T3" fmla="*/ 2147483647 h 89"/>
                  <a:gd name="T4" fmla="*/ 2147483647 w 33"/>
                  <a:gd name="T5" fmla="*/ 0 h 89"/>
                  <a:gd name="T6" fmla="*/ 2147483647 w 33"/>
                  <a:gd name="T7" fmla="*/ 2147483647 h 89"/>
                  <a:gd name="T8" fmla="*/ 0 60000 65536"/>
                  <a:gd name="T9" fmla="*/ 0 60000 65536"/>
                  <a:gd name="T10" fmla="*/ 0 60000 65536"/>
                  <a:gd name="T11" fmla="*/ 0 60000 65536"/>
                  <a:gd name="T12" fmla="*/ 0 w 33"/>
                  <a:gd name="T13" fmla="*/ 0 h 89"/>
                  <a:gd name="T14" fmla="*/ 33 w 33"/>
                  <a:gd name="T15" fmla="*/ 89 h 89"/>
                </a:gdLst>
                <a:ahLst/>
                <a:cxnLst>
                  <a:cxn ang="T8">
                    <a:pos x="T0" y="T1"/>
                  </a:cxn>
                  <a:cxn ang="T9">
                    <a:pos x="T2" y="T3"/>
                  </a:cxn>
                  <a:cxn ang="T10">
                    <a:pos x="T4" y="T5"/>
                  </a:cxn>
                  <a:cxn ang="T11">
                    <a:pos x="T6" y="T7"/>
                  </a:cxn>
                </a:cxnLst>
                <a:rect l="T12" t="T13" r="T14" b="T15"/>
                <a:pathLst>
                  <a:path w="33" h="89">
                    <a:moveTo>
                      <a:pt x="33" y="89"/>
                    </a:moveTo>
                    <a:lnTo>
                      <a:pt x="0" y="45"/>
                    </a:lnTo>
                    <a:lnTo>
                      <a:pt x="33" y="0"/>
                    </a:lnTo>
                    <a:lnTo>
                      <a:pt x="33" y="8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7" name="Freeform 47">
                <a:extLst>
                  <a:ext uri="{FF2B5EF4-FFF2-40B4-BE49-F238E27FC236}">
                    <a16:creationId xmlns:a16="http://schemas.microsoft.com/office/drawing/2014/main" id="{55C97E20-2A59-4181-A29E-F503E20DA995}"/>
                  </a:ext>
                </a:extLst>
              </p:cNvPr>
              <p:cNvSpPr>
                <a:spLocks/>
              </p:cNvSpPr>
              <p:nvPr/>
            </p:nvSpPr>
            <p:spPr bwMode="auto">
              <a:xfrm>
                <a:off x="1480" y="2167"/>
                <a:ext cx="101" cy="232"/>
              </a:xfrm>
              <a:custGeom>
                <a:avLst/>
                <a:gdLst>
                  <a:gd name="T0" fmla="*/ 2147483647 w 33"/>
                  <a:gd name="T1" fmla="*/ 2147483647 h 90"/>
                  <a:gd name="T2" fmla="*/ 0 w 33"/>
                  <a:gd name="T3" fmla="*/ 2147483647 h 90"/>
                  <a:gd name="T4" fmla="*/ 2147483647 w 33"/>
                  <a:gd name="T5" fmla="*/ 0 h 90"/>
                  <a:gd name="T6" fmla="*/ 2147483647 w 33"/>
                  <a:gd name="T7" fmla="*/ 2147483647 h 90"/>
                  <a:gd name="T8" fmla="*/ 0 60000 65536"/>
                  <a:gd name="T9" fmla="*/ 0 60000 65536"/>
                  <a:gd name="T10" fmla="*/ 0 60000 65536"/>
                  <a:gd name="T11" fmla="*/ 0 60000 65536"/>
                  <a:gd name="T12" fmla="*/ 0 w 33"/>
                  <a:gd name="T13" fmla="*/ 0 h 90"/>
                  <a:gd name="T14" fmla="*/ 33 w 33"/>
                  <a:gd name="T15" fmla="*/ 90 h 90"/>
                </a:gdLst>
                <a:ahLst/>
                <a:cxnLst>
                  <a:cxn ang="T8">
                    <a:pos x="T0" y="T1"/>
                  </a:cxn>
                  <a:cxn ang="T9">
                    <a:pos x="T2" y="T3"/>
                  </a:cxn>
                  <a:cxn ang="T10">
                    <a:pos x="T4" y="T5"/>
                  </a:cxn>
                  <a:cxn ang="T11">
                    <a:pos x="T6" y="T7"/>
                  </a:cxn>
                </a:cxnLst>
                <a:rect l="T12" t="T13" r="T14" b="T15"/>
                <a:pathLst>
                  <a:path w="33" h="90">
                    <a:moveTo>
                      <a:pt x="33" y="90"/>
                    </a:moveTo>
                    <a:lnTo>
                      <a:pt x="0" y="46"/>
                    </a:lnTo>
                    <a:lnTo>
                      <a:pt x="33" y="0"/>
                    </a:lnTo>
                    <a:lnTo>
                      <a:pt x="33" y="9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8" name="Freeform 48">
                <a:extLst>
                  <a:ext uri="{FF2B5EF4-FFF2-40B4-BE49-F238E27FC236}">
                    <a16:creationId xmlns:a16="http://schemas.microsoft.com/office/drawing/2014/main" id="{B4F2C159-4907-46CB-93A8-4B5BC1588DE8}"/>
                  </a:ext>
                </a:extLst>
              </p:cNvPr>
              <p:cNvSpPr>
                <a:spLocks/>
              </p:cNvSpPr>
              <p:nvPr/>
            </p:nvSpPr>
            <p:spPr bwMode="auto">
              <a:xfrm>
                <a:off x="1361" y="3233"/>
                <a:ext cx="92" cy="229"/>
              </a:xfrm>
              <a:custGeom>
                <a:avLst/>
                <a:gdLst>
                  <a:gd name="T0" fmla="*/ 0 w 30"/>
                  <a:gd name="T1" fmla="*/ 0 h 89"/>
                  <a:gd name="T2" fmla="*/ 2147483647 w 30"/>
                  <a:gd name="T3" fmla="*/ 2147483647 h 89"/>
                  <a:gd name="T4" fmla="*/ 0 w 30"/>
                  <a:gd name="T5" fmla="*/ 2147483647 h 89"/>
                  <a:gd name="T6" fmla="*/ 0 w 30"/>
                  <a:gd name="T7" fmla="*/ 0 h 89"/>
                  <a:gd name="T8" fmla="*/ 0 60000 65536"/>
                  <a:gd name="T9" fmla="*/ 0 60000 65536"/>
                  <a:gd name="T10" fmla="*/ 0 60000 65536"/>
                  <a:gd name="T11" fmla="*/ 0 60000 65536"/>
                  <a:gd name="T12" fmla="*/ 0 w 30"/>
                  <a:gd name="T13" fmla="*/ 0 h 89"/>
                  <a:gd name="T14" fmla="*/ 30 w 30"/>
                  <a:gd name="T15" fmla="*/ 89 h 89"/>
                </a:gdLst>
                <a:ahLst/>
                <a:cxnLst>
                  <a:cxn ang="T8">
                    <a:pos x="T0" y="T1"/>
                  </a:cxn>
                  <a:cxn ang="T9">
                    <a:pos x="T2" y="T3"/>
                  </a:cxn>
                  <a:cxn ang="T10">
                    <a:pos x="T4" y="T5"/>
                  </a:cxn>
                  <a:cxn ang="T11">
                    <a:pos x="T6" y="T7"/>
                  </a:cxn>
                </a:cxnLst>
                <a:rect l="T12" t="T13" r="T14" b="T15"/>
                <a:pathLst>
                  <a:path w="30" h="89">
                    <a:moveTo>
                      <a:pt x="0" y="0"/>
                    </a:moveTo>
                    <a:lnTo>
                      <a:pt x="30" y="44"/>
                    </a:lnTo>
                    <a:lnTo>
                      <a:pt x="0" y="89"/>
                    </a:lnTo>
                    <a:lnTo>
                      <a:pt x="0" y="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9" name="Freeform 49">
                <a:extLst>
                  <a:ext uri="{FF2B5EF4-FFF2-40B4-BE49-F238E27FC236}">
                    <a16:creationId xmlns:a16="http://schemas.microsoft.com/office/drawing/2014/main" id="{5AA9D795-7B7B-42F3-9BD2-52A611DD105B}"/>
                  </a:ext>
                </a:extLst>
              </p:cNvPr>
              <p:cNvSpPr>
                <a:spLocks/>
              </p:cNvSpPr>
              <p:nvPr/>
            </p:nvSpPr>
            <p:spPr bwMode="auto">
              <a:xfrm>
                <a:off x="1361" y="2167"/>
                <a:ext cx="92" cy="232"/>
              </a:xfrm>
              <a:custGeom>
                <a:avLst/>
                <a:gdLst>
                  <a:gd name="T0" fmla="*/ 0 w 30"/>
                  <a:gd name="T1" fmla="*/ 0 h 90"/>
                  <a:gd name="T2" fmla="*/ 2147483647 w 30"/>
                  <a:gd name="T3" fmla="*/ 2147483647 h 90"/>
                  <a:gd name="T4" fmla="*/ 0 w 30"/>
                  <a:gd name="T5" fmla="*/ 2147483647 h 90"/>
                  <a:gd name="T6" fmla="*/ 0 w 30"/>
                  <a:gd name="T7" fmla="*/ 0 h 90"/>
                  <a:gd name="T8" fmla="*/ 0 60000 65536"/>
                  <a:gd name="T9" fmla="*/ 0 60000 65536"/>
                  <a:gd name="T10" fmla="*/ 0 60000 65536"/>
                  <a:gd name="T11" fmla="*/ 0 60000 65536"/>
                  <a:gd name="T12" fmla="*/ 0 w 30"/>
                  <a:gd name="T13" fmla="*/ 0 h 90"/>
                  <a:gd name="T14" fmla="*/ 30 w 30"/>
                  <a:gd name="T15" fmla="*/ 90 h 90"/>
                </a:gdLst>
                <a:ahLst/>
                <a:cxnLst>
                  <a:cxn ang="T8">
                    <a:pos x="T0" y="T1"/>
                  </a:cxn>
                  <a:cxn ang="T9">
                    <a:pos x="T2" y="T3"/>
                  </a:cxn>
                  <a:cxn ang="T10">
                    <a:pos x="T4" y="T5"/>
                  </a:cxn>
                  <a:cxn ang="T11">
                    <a:pos x="T6" y="T7"/>
                  </a:cxn>
                </a:cxnLst>
                <a:rect l="T12" t="T13" r="T14" b="T15"/>
                <a:pathLst>
                  <a:path w="30" h="90">
                    <a:moveTo>
                      <a:pt x="0" y="0"/>
                    </a:moveTo>
                    <a:lnTo>
                      <a:pt x="30" y="45"/>
                    </a:lnTo>
                    <a:lnTo>
                      <a:pt x="0" y="90"/>
                    </a:lnTo>
                    <a:lnTo>
                      <a:pt x="0" y="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0" name="Freeform 50">
                <a:extLst>
                  <a:ext uri="{FF2B5EF4-FFF2-40B4-BE49-F238E27FC236}">
                    <a16:creationId xmlns:a16="http://schemas.microsoft.com/office/drawing/2014/main" id="{77EA994A-A46B-42AE-BCF1-87AA0A3E6F45}"/>
                  </a:ext>
                </a:extLst>
              </p:cNvPr>
              <p:cNvSpPr>
                <a:spLocks/>
              </p:cNvSpPr>
              <p:nvPr/>
            </p:nvSpPr>
            <p:spPr bwMode="auto">
              <a:xfrm>
                <a:off x="1361" y="3491"/>
                <a:ext cx="86" cy="193"/>
              </a:xfrm>
              <a:custGeom>
                <a:avLst/>
                <a:gdLst>
                  <a:gd name="T0" fmla="*/ 0 w 28"/>
                  <a:gd name="T1" fmla="*/ 2147483647 h 75"/>
                  <a:gd name="T2" fmla="*/ 2147483647 w 28"/>
                  <a:gd name="T3" fmla="*/ 2147483647 h 75"/>
                  <a:gd name="T4" fmla="*/ 0 w 28"/>
                  <a:gd name="T5" fmla="*/ 0 h 75"/>
                  <a:gd name="T6" fmla="*/ 0 w 28"/>
                  <a:gd name="T7" fmla="*/ 2147483647 h 75"/>
                  <a:gd name="T8" fmla="*/ 0 60000 65536"/>
                  <a:gd name="T9" fmla="*/ 0 60000 65536"/>
                  <a:gd name="T10" fmla="*/ 0 60000 65536"/>
                  <a:gd name="T11" fmla="*/ 0 60000 65536"/>
                  <a:gd name="T12" fmla="*/ 0 w 28"/>
                  <a:gd name="T13" fmla="*/ 0 h 75"/>
                  <a:gd name="T14" fmla="*/ 28 w 28"/>
                  <a:gd name="T15" fmla="*/ 75 h 75"/>
                </a:gdLst>
                <a:ahLst/>
                <a:cxnLst>
                  <a:cxn ang="T8">
                    <a:pos x="T0" y="T1"/>
                  </a:cxn>
                  <a:cxn ang="T9">
                    <a:pos x="T2" y="T3"/>
                  </a:cxn>
                  <a:cxn ang="T10">
                    <a:pos x="T4" y="T5"/>
                  </a:cxn>
                  <a:cxn ang="T11">
                    <a:pos x="T6" y="T7"/>
                  </a:cxn>
                </a:cxnLst>
                <a:rect l="T12" t="T13" r="T14" b="T15"/>
                <a:pathLst>
                  <a:path w="28" h="75">
                    <a:moveTo>
                      <a:pt x="0" y="75"/>
                    </a:moveTo>
                    <a:lnTo>
                      <a:pt x="28" y="37"/>
                    </a:lnTo>
                    <a:lnTo>
                      <a:pt x="0" y="0"/>
                    </a:lnTo>
                    <a:lnTo>
                      <a:pt x="0" y="7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1" name="Freeform 51">
                <a:extLst>
                  <a:ext uri="{FF2B5EF4-FFF2-40B4-BE49-F238E27FC236}">
                    <a16:creationId xmlns:a16="http://schemas.microsoft.com/office/drawing/2014/main" id="{02098DB8-C301-44A0-B516-7B64029B0C10}"/>
                  </a:ext>
                </a:extLst>
              </p:cNvPr>
              <p:cNvSpPr>
                <a:spLocks/>
              </p:cNvSpPr>
              <p:nvPr/>
            </p:nvSpPr>
            <p:spPr bwMode="auto">
              <a:xfrm>
                <a:off x="1361" y="2427"/>
                <a:ext cx="86" cy="193"/>
              </a:xfrm>
              <a:custGeom>
                <a:avLst/>
                <a:gdLst>
                  <a:gd name="T0" fmla="*/ 0 w 28"/>
                  <a:gd name="T1" fmla="*/ 2147483647 h 75"/>
                  <a:gd name="T2" fmla="*/ 2147483647 w 28"/>
                  <a:gd name="T3" fmla="*/ 2147483647 h 75"/>
                  <a:gd name="T4" fmla="*/ 0 w 28"/>
                  <a:gd name="T5" fmla="*/ 0 h 75"/>
                  <a:gd name="T6" fmla="*/ 0 w 28"/>
                  <a:gd name="T7" fmla="*/ 2147483647 h 75"/>
                  <a:gd name="T8" fmla="*/ 0 60000 65536"/>
                  <a:gd name="T9" fmla="*/ 0 60000 65536"/>
                  <a:gd name="T10" fmla="*/ 0 60000 65536"/>
                  <a:gd name="T11" fmla="*/ 0 60000 65536"/>
                  <a:gd name="T12" fmla="*/ 0 w 28"/>
                  <a:gd name="T13" fmla="*/ 0 h 75"/>
                  <a:gd name="T14" fmla="*/ 28 w 28"/>
                  <a:gd name="T15" fmla="*/ 75 h 75"/>
                </a:gdLst>
                <a:ahLst/>
                <a:cxnLst>
                  <a:cxn ang="T8">
                    <a:pos x="T0" y="T1"/>
                  </a:cxn>
                  <a:cxn ang="T9">
                    <a:pos x="T2" y="T3"/>
                  </a:cxn>
                  <a:cxn ang="T10">
                    <a:pos x="T4" y="T5"/>
                  </a:cxn>
                  <a:cxn ang="T11">
                    <a:pos x="T6" y="T7"/>
                  </a:cxn>
                </a:cxnLst>
                <a:rect l="T12" t="T13" r="T14" b="T15"/>
                <a:pathLst>
                  <a:path w="28" h="75">
                    <a:moveTo>
                      <a:pt x="0" y="75"/>
                    </a:moveTo>
                    <a:lnTo>
                      <a:pt x="28" y="36"/>
                    </a:lnTo>
                    <a:lnTo>
                      <a:pt x="0" y="0"/>
                    </a:lnTo>
                    <a:lnTo>
                      <a:pt x="0" y="7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2" name="Freeform 52">
                <a:extLst>
                  <a:ext uri="{FF2B5EF4-FFF2-40B4-BE49-F238E27FC236}">
                    <a16:creationId xmlns:a16="http://schemas.microsoft.com/office/drawing/2014/main" id="{5B12F157-3C65-4B2C-AEA1-18D4B9A7726D}"/>
                  </a:ext>
                </a:extLst>
              </p:cNvPr>
              <p:cNvSpPr>
                <a:spLocks/>
              </p:cNvSpPr>
              <p:nvPr/>
            </p:nvSpPr>
            <p:spPr bwMode="auto">
              <a:xfrm>
                <a:off x="1486" y="3472"/>
                <a:ext cx="95" cy="204"/>
              </a:xfrm>
              <a:custGeom>
                <a:avLst/>
                <a:gdLst>
                  <a:gd name="T0" fmla="*/ 2147483647 w 31"/>
                  <a:gd name="T1" fmla="*/ 2147483647 h 79"/>
                  <a:gd name="T2" fmla="*/ 0 w 31"/>
                  <a:gd name="T3" fmla="*/ 2147483647 h 79"/>
                  <a:gd name="T4" fmla="*/ 2147483647 w 31"/>
                  <a:gd name="T5" fmla="*/ 0 h 79"/>
                  <a:gd name="T6" fmla="*/ 2147483647 w 31"/>
                  <a:gd name="T7" fmla="*/ 2147483647 h 79"/>
                  <a:gd name="T8" fmla="*/ 0 60000 65536"/>
                  <a:gd name="T9" fmla="*/ 0 60000 65536"/>
                  <a:gd name="T10" fmla="*/ 0 60000 65536"/>
                  <a:gd name="T11" fmla="*/ 0 60000 65536"/>
                  <a:gd name="T12" fmla="*/ 0 w 31"/>
                  <a:gd name="T13" fmla="*/ 0 h 79"/>
                  <a:gd name="T14" fmla="*/ 31 w 31"/>
                  <a:gd name="T15" fmla="*/ 79 h 79"/>
                </a:gdLst>
                <a:ahLst/>
                <a:cxnLst>
                  <a:cxn ang="T8">
                    <a:pos x="T0" y="T1"/>
                  </a:cxn>
                  <a:cxn ang="T9">
                    <a:pos x="T2" y="T3"/>
                  </a:cxn>
                  <a:cxn ang="T10">
                    <a:pos x="T4" y="T5"/>
                  </a:cxn>
                  <a:cxn ang="T11">
                    <a:pos x="T6" y="T7"/>
                  </a:cxn>
                </a:cxnLst>
                <a:rect l="T12" t="T13" r="T14" b="T15"/>
                <a:pathLst>
                  <a:path w="31" h="79">
                    <a:moveTo>
                      <a:pt x="31" y="79"/>
                    </a:moveTo>
                    <a:lnTo>
                      <a:pt x="0" y="43"/>
                    </a:lnTo>
                    <a:lnTo>
                      <a:pt x="31" y="0"/>
                    </a:lnTo>
                    <a:lnTo>
                      <a:pt x="31" y="7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3" name="Freeform 53">
                <a:extLst>
                  <a:ext uri="{FF2B5EF4-FFF2-40B4-BE49-F238E27FC236}">
                    <a16:creationId xmlns:a16="http://schemas.microsoft.com/office/drawing/2014/main" id="{E40858B7-1E7F-432B-B555-90B18EAFE4C8}"/>
                  </a:ext>
                </a:extLst>
              </p:cNvPr>
              <p:cNvSpPr>
                <a:spLocks/>
              </p:cNvSpPr>
              <p:nvPr/>
            </p:nvSpPr>
            <p:spPr bwMode="auto">
              <a:xfrm>
                <a:off x="1486" y="2409"/>
                <a:ext cx="95" cy="201"/>
              </a:xfrm>
              <a:custGeom>
                <a:avLst/>
                <a:gdLst>
                  <a:gd name="T0" fmla="*/ 2147483647 w 31"/>
                  <a:gd name="T1" fmla="*/ 2147483647 h 78"/>
                  <a:gd name="T2" fmla="*/ 0 w 31"/>
                  <a:gd name="T3" fmla="*/ 2147483647 h 78"/>
                  <a:gd name="T4" fmla="*/ 2147483647 w 31"/>
                  <a:gd name="T5" fmla="*/ 0 h 78"/>
                  <a:gd name="T6" fmla="*/ 2147483647 w 31"/>
                  <a:gd name="T7" fmla="*/ 2147483647 h 78"/>
                  <a:gd name="T8" fmla="*/ 0 60000 65536"/>
                  <a:gd name="T9" fmla="*/ 0 60000 65536"/>
                  <a:gd name="T10" fmla="*/ 0 60000 65536"/>
                  <a:gd name="T11" fmla="*/ 0 60000 65536"/>
                  <a:gd name="T12" fmla="*/ 0 w 31"/>
                  <a:gd name="T13" fmla="*/ 0 h 78"/>
                  <a:gd name="T14" fmla="*/ 31 w 31"/>
                  <a:gd name="T15" fmla="*/ 78 h 78"/>
                </a:gdLst>
                <a:ahLst/>
                <a:cxnLst>
                  <a:cxn ang="T8">
                    <a:pos x="T0" y="T1"/>
                  </a:cxn>
                  <a:cxn ang="T9">
                    <a:pos x="T2" y="T3"/>
                  </a:cxn>
                  <a:cxn ang="T10">
                    <a:pos x="T4" y="T5"/>
                  </a:cxn>
                  <a:cxn ang="T11">
                    <a:pos x="T6" y="T7"/>
                  </a:cxn>
                </a:cxnLst>
                <a:rect l="T12" t="T13" r="T14" b="T15"/>
                <a:pathLst>
                  <a:path w="31" h="78">
                    <a:moveTo>
                      <a:pt x="31" y="78"/>
                    </a:moveTo>
                    <a:lnTo>
                      <a:pt x="0" y="43"/>
                    </a:lnTo>
                    <a:lnTo>
                      <a:pt x="31" y="0"/>
                    </a:lnTo>
                    <a:lnTo>
                      <a:pt x="31" y="78"/>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4" name="Freeform 54">
                <a:extLst>
                  <a:ext uri="{FF2B5EF4-FFF2-40B4-BE49-F238E27FC236}">
                    <a16:creationId xmlns:a16="http://schemas.microsoft.com/office/drawing/2014/main" id="{B095FC7A-321D-41A6-A5D1-26316677698F}"/>
                  </a:ext>
                </a:extLst>
              </p:cNvPr>
              <p:cNvSpPr>
                <a:spLocks/>
              </p:cNvSpPr>
              <p:nvPr/>
            </p:nvSpPr>
            <p:spPr bwMode="auto">
              <a:xfrm>
                <a:off x="1361" y="3748"/>
                <a:ext cx="89" cy="206"/>
              </a:xfrm>
              <a:custGeom>
                <a:avLst/>
                <a:gdLst>
                  <a:gd name="T0" fmla="*/ 0 w 29"/>
                  <a:gd name="T1" fmla="*/ 2147483647 h 80"/>
                  <a:gd name="T2" fmla="*/ 2147483647 w 29"/>
                  <a:gd name="T3" fmla="*/ 2147483647 h 80"/>
                  <a:gd name="T4" fmla="*/ 0 w 29"/>
                  <a:gd name="T5" fmla="*/ 0 h 80"/>
                  <a:gd name="T6" fmla="*/ 0 w 29"/>
                  <a:gd name="T7" fmla="*/ 2147483647 h 80"/>
                  <a:gd name="T8" fmla="*/ 0 60000 65536"/>
                  <a:gd name="T9" fmla="*/ 0 60000 65536"/>
                  <a:gd name="T10" fmla="*/ 0 60000 65536"/>
                  <a:gd name="T11" fmla="*/ 0 60000 65536"/>
                  <a:gd name="T12" fmla="*/ 0 w 29"/>
                  <a:gd name="T13" fmla="*/ 0 h 80"/>
                  <a:gd name="T14" fmla="*/ 29 w 29"/>
                  <a:gd name="T15" fmla="*/ 80 h 80"/>
                </a:gdLst>
                <a:ahLst/>
                <a:cxnLst>
                  <a:cxn ang="T8">
                    <a:pos x="T0" y="T1"/>
                  </a:cxn>
                  <a:cxn ang="T9">
                    <a:pos x="T2" y="T3"/>
                  </a:cxn>
                  <a:cxn ang="T10">
                    <a:pos x="T4" y="T5"/>
                  </a:cxn>
                  <a:cxn ang="T11">
                    <a:pos x="T6" y="T7"/>
                  </a:cxn>
                </a:cxnLst>
                <a:rect l="T12" t="T13" r="T14" b="T15"/>
                <a:pathLst>
                  <a:path w="29" h="80">
                    <a:moveTo>
                      <a:pt x="0" y="80"/>
                    </a:moveTo>
                    <a:lnTo>
                      <a:pt x="29" y="37"/>
                    </a:lnTo>
                    <a:lnTo>
                      <a:pt x="0" y="0"/>
                    </a:lnTo>
                    <a:lnTo>
                      <a:pt x="0" y="8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5" name="Freeform 55">
                <a:extLst>
                  <a:ext uri="{FF2B5EF4-FFF2-40B4-BE49-F238E27FC236}">
                    <a16:creationId xmlns:a16="http://schemas.microsoft.com/office/drawing/2014/main" id="{541A4E85-7C3C-4DD9-A605-21980BBB6D80}"/>
                  </a:ext>
                </a:extLst>
              </p:cNvPr>
              <p:cNvSpPr>
                <a:spLocks/>
              </p:cNvSpPr>
              <p:nvPr/>
            </p:nvSpPr>
            <p:spPr bwMode="auto">
              <a:xfrm>
                <a:off x="1361" y="2684"/>
                <a:ext cx="89" cy="206"/>
              </a:xfrm>
              <a:custGeom>
                <a:avLst/>
                <a:gdLst>
                  <a:gd name="T0" fmla="*/ 0 w 29"/>
                  <a:gd name="T1" fmla="*/ 2147483647 h 80"/>
                  <a:gd name="T2" fmla="*/ 2147483647 w 29"/>
                  <a:gd name="T3" fmla="*/ 2147483647 h 80"/>
                  <a:gd name="T4" fmla="*/ 0 w 29"/>
                  <a:gd name="T5" fmla="*/ 0 h 80"/>
                  <a:gd name="T6" fmla="*/ 0 w 29"/>
                  <a:gd name="T7" fmla="*/ 2147483647 h 80"/>
                  <a:gd name="T8" fmla="*/ 0 60000 65536"/>
                  <a:gd name="T9" fmla="*/ 0 60000 65536"/>
                  <a:gd name="T10" fmla="*/ 0 60000 65536"/>
                  <a:gd name="T11" fmla="*/ 0 60000 65536"/>
                  <a:gd name="T12" fmla="*/ 0 w 29"/>
                  <a:gd name="T13" fmla="*/ 0 h 80"/>
                  <a:gd name="T14" fmla="*/ 29 w 29"/>
                  <a:gd name="T15" fmla="*/ 80 h 80"/>
                </a:gdLst>
                <a:ahLst/>
                <a:cxnLst>
                  <a:cxn ang="T8">
                    <a:pos x="T0" y="T1"/>
                  </a:cxn>
                  <a:cxn ang="T9">
                    <a:pos x="T2" y="T3"/>
                  </a:cxn>
                  <a:cxn ang="T10">
                    <a:pos x="T4" y="T5"/>
                  </a:cxn>
                  <a:cxn ang="T11">
                    <a:pos x="T6" y="T7"/>
                  </a:cxn>
                </a:cxnLst>
                <a:rect l="T12" t="T13" r="T14" b="T15"/>
                <a:pathLst>
                  <a:path w="29" h="80">
                    <a:moveTo>
                      <a:pt x="0" y="80"/>
                    </a:moveTo>
                    <a:lnTo>
                      <a:pt x="29" y="37"/>
                    </a:lnTo>
                    <a:lnTo>
                      <a:pt x="0" y="0"/>
                    </a:lnTo>
                    <a:lnTo>
                      <a:pt x="0" y="8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6" name="Freeform 56">
                <a:extLst>
                  <a:ext uri="{FF2B5EF4-FFF2-40B4-BE49-F238E27FC236}">
                    <a16:creationId xmlns:a16="http://schemas.microsoft.com/office/drawing/2014/main" id="{66EA2777-EF87-46A7-BF05-0B01247A94AA}"/>
                  </a:ext>
                </a:extLst>
              </p:cNvPr>
              <p:cNvSpPr>
                <a:spLocks/>
              </p:cNvSpPr>
              <p:nvPr/>
            </p:nvSpPr>
            <p:spPr bwMode="auto">
              <a:xfrm>
                <a:off x="1480" y="3719"/>
                <a:ext cx="101" cy="217"/>
              </a:xfrm>
              <a:custGeom>
                <a:avLst/>
                <a:gdLst>
                  <a:gd name="T0" fmla="*/ 2147483647 w 33"/>
                  <a:gd name="T1" fmla="*/ 2147483647 h 84"/>
                  <a:gd name="T2" fmla="*/ 0 w 33"/>
                  <a:gd name="T3" fmla="*/ 2147483647 h 84"/>
                  <a:gd name="T4" fmla="*/ 2147483647 w 33"/>
                  <a:gd name="T5" fmla="*/ 0 h 84"/>
                  <a:gd name="T6" fmla="*/ 2147483647 w 33"/>
                  <a:gd name="T7" fmla="*/ 2147483647 h 84"/>
                  <a:gd name="T8" fmla="*/ 0 60000 65536"/>
                  <a:gd name="T9" fmla="*/ 0 60000 65536"/>
                  <a:gd name="T10" fmla="*/ 0 60000 65536"/>
                  <a:gd name="T11" fmla="*/ 0 60000 65536"/>
                  <a:gd name="T12" fmla="*/ 0 w 33"/>
                  <a:gd name="T13" fmla="*/ 0 h 84"/>
                  <a:gd name="T14" fmla="*/ 33 w 33"/>
                  <a:gd name="T15" fmla="*/ 84 h 84"/>
                </a:gdLst>
                <a:ahLst/>
                <a:cxnLst>
                  <a:cxn ang="T8">
                    <a:pos x="T0" y="T1"/>
                  </a:cxn>
                  <a:cxn ang="T9">
                    <a:pos x="T2" y="T3"/>
                  </a:cxn>
                  <a:cxn ang="T10">
                    <a:pos x="T4" y="T5"/>
                  </a:cxn>
                  <a:cxn ang="T11">
                    <a:pos x="T6" y="T7"/>
                  </a:cxn>
                </a:cxnLst>
                <a:rect l="T12" t="T13" r="T14" b="T15"/>
                <a:pathLst>
                  <a:path w="33" h="84">
                    <a:moveTo>
                      <a:pt x="33" y="84"/>
                    </a:moveTo>
                    <a:lnTo>
                      <a:pt x="0" y="46"/>
                    </a:lnTo>
                    <a:lnTo>
                      <a:pt x="33" y="0"/>
                    </a:lnTo>
                    <a:lnTo>
                      <a:pt x="33" y="8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7" name="Freeform 57">
                <a:extLst>
                  <a:ext uri="{FF2B5EF4-FFF2-40B4-BE49-F238E27FC236}">
                    <a16:creationId xmlns:a16="http://schemas.microsoft.com/office/drawing/2014/main" id="{25E248C9-2671-4606-8662-EA753E049BEA}"/>
                  </a:ext>
                </a:extLst>
              </p:cNvPr>
              <p:cNvSpPr>
                <a:spLocks/>
              </p:cNvSpPr>
              <p:nvPr/>
            </p:nvSpPr>
            <p:spPr bwMode="auto">
              <a:xfrm>
                <a:off x="1480" y="2654"/>
                <a:ext cx="101" cy="216"/>
              </a:xfrm>
              <a:custGeom>
                <a:avLst/>
                <a:gdLst>
                  <a:gd name="T0" fmla="*/ 2147483647 w 33"/>
                  <a:gd name="T1" fmla="*/ 2147483647 h 84"/>
                  <a:gd name="T2" fmla="*/ 0 w 33"/>
                  <a:gd name="T3" fmla="*/ 2147483647 h 84"/>
                  <a:gd name="T4" fmla="*/ 2147483647 w 33"/>
                  <a:gd name="T5" fmla="*/ 0 h 84"/>
                  <a:gd name="T6" fmla="*/ 2147483647 w 33"/>
                  <a:gd name="T7" fmla="*/ 2147483647 h 84"/>
                  <a:gd name="T8" fmla="*/ 0 60000 65536"/>
                  <a:gd name="T9" fmla="*/ 0 60000 65536"/>
                  <a:gd name="T10" fmla="*/ 0 60000 65536"/>
                  <a:gd name="T11" fmla="*/ 0 60000 65536"/>
                  <a:gd name="T12" fmla="*/ 0 w 33"/>
                  <a:gd name="T13" fmla="*/ 0 h 84"/>
                  <a:gd name="T14" fmla="*/ 33 w 33"/>
                  <a:gd name="T15" fmla="*/ 84 h 84"/>
                </a:gdLst>
                <a:ahLst/>
                <a:cxnLst>
                  <a:cxn ang="T8">
                    <a:pos x="T0" y="T1"/>
                  </a:cxn>
                  <a:cxn ang="T9">
                    <a:pos x="T2" y="T3"/>
                  </a:cxn>
                  <a:cxn ang="T10">
                    <a:pos x="T4" y="T5"/>
                  </a:cxn>
                  <a:cxn ang="T11">
                    <a:pos x="T6" y="T7"/>
                  </a:cxn>
                </a:cxnLst>
                <a:rect l="T12" t="T13" r="T14" b="T15"/>
                <a:pathLst>
                  <a:path w="33" h="84">
                    <a:moveTo>
                      <a:pt x="33" y="84"/>
                    </a:moveTo>
                    <a:lnTo>
                      <a:pt x="0" y="47"/>
                    </a:lnTo>
                    <a:lnTo>
                      <a:pt x="33" y="0"/>
                    </a:lnTo>
                    <a:lnTo>
                      <a:pt x="33" y="8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8" name="Freeform 58">
                <a:extLst>
                  <a:ext uri="{FF2B5EF4-FFF2-40B4-BE49-F238E27FC236}">
                    <a16:creationId xmlns:a16="http://schemas.microsoft.com/office/drawing/2014/main" id="{C7C6B34B-5AF2-42C9-BCA1-00F2E6866E8B}"/>
                  </a:ext>
                </a:extLst>
              </p:cNvPr>
              <p:cNvSpPr>
                <a:spLocks/>
              </p:cNvSpPr>
              <p:nvPr/>
            </p:nvSpPr>
            <p:spPr bwMode="auto">
              <a:xfrm>
                <a:off x="1474" y="3949"/>
                <a:ext cx="107" cy="335"/>
              </a:xfrm>
              <a:custGeom>
                <a:avLst/>
                <a:gdLst>
                  <a:gd name="T0" fmla="*/ 2147483647 w 35"/>
                  <a:gd name="T1" fmla="*/ 2147483647 h 130"/>
                  <a:gd name="T2" fmla="*/ 0 w 35"/>
                  <a:gd name="T3" fmla="*/ 2147483647 h 130"/>
                  <a:gd name="T4" fmla="*/ 2147483647 w 35"/>
                  <a:gd name="T5" fmla="*/ 0 h 130"/>
                  <a:gd name="T6" fmla="*/ 2147483647 w 35"/>
                  <a:gd name="T7" fmla="*/ 2147483647 h 130"/>
                  <a:gd name="T8" fmla="*/ 0 60000 65536"/>
                  <a:gd name="T9" fmla="*/ 0 60000 65536"/>
                  <a:gd name="T10" fmla="*/ 0 60000 65536"/>
                  <a:gd name="T11" fmla="*/ 0 60000 65536"/>
                  <a:gd name="T12" fmla="*/ 0 w 35"/>
                  <a:gd name="T13" fmla="*/ 0 h 130"/>
                  <a:gd name="T14" fmla="*/ 35 w 35"/>
                  <a:gd name="T15" fmla="*/ 130 h 130"/>
                </a:gdLst>
                <a:ahLst/>
                <a:cxnLst>
                  <a:cxn ang="T8">
                    <a:pos x="T0" y="T1"/>
                  </a:cxn>
                  <a:cxn ang="T9">
                    <a:pos x="T2" y="T3"/>
                  </a:cxn>
                  <a:cxn ang="T10">
                    <a:pos x="T4" y="T5"/>
                  </a:cxn>
                  <a:cxn ang="T11">
                    <a:pos x="T6" y="T7"/>
                  </a:cxn>
                </a:cxnLst>
                <a:rect l="T12" t="T13" r="T14" b="T15"/>
                <a:pathLst>
                  <a:path w="35" h="130">
                    <a:moveTo>
                      <a:pt x="35" y="130"/>
                    </a:moveTo>
                    <a:lnTo>
                      <a:pt x="0" y="63"/>
                    </a:lnTo>
                    <a:lnTo>
                      <a:pt x="35" y="0"/>
                    </a:lnTo>
                    <a:lnTo>
                      <a:pt x="35" y="13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9" name="Freeform 59">
                <a:extLst>
                  <a:ext uri="{FF2B5EF4-FFF2-40B4-BE49-F238E27FC236}">
                    <a16:creationId xmlns:a16="http://schemas.microsoft.com/office/drawing/2014/main" id="{6E7A55DE-A061-4B18-97B8-7A0FA4EF3957}"/>
                  </a:ext>
                </a:extLst>
              </p:cNvPr>
              <p:cNvSpPr>
                <a:spLocks/>
              </p:cNvSpPr>
              <p:nvPr/>
            </p:nvSpPr>
            <p:spPr bwMode="auto">
              <a:xfrm>
                <a:off x="1474" y="2885"/>
                <a:ext cx="107" cy="335"/>
              </a:xfrm>
              <a:custGeom>
                <a:avLst/>
                <a:gdLst>
                  <a:gd name="T0" fmla="*/ 2147483647 w 35"/>
                  <a:gd name="T1" fmla="*/ 2147483647 h 130"/>
                  <a:gd name="T2" fmla="*/ 0 w 35"/>
                  <a:gd name="T3" fmla="*/ 2147483647 h 130"/>
                  <a:gd name="T4" fmla="*/ 2147483647 w 35"/>
                  <a:gd name="T5" fmla="*/ 0 h 130"/>
                  <a:gd name="T6" fmla="*/ 2147483647 w 35"/>
                  <a:gd name="T7" fmla="*/ 2147483647 h 130"/>
                  <a:gd name="T8" fmla="*/ 0 60000 65536"/>
                  <a:gd name="T9" fmla="*/ 0 60000 65536"/>
                  <a:gd name="T10" fmla="*/ 0 60000 65536"/>
                  <a:gd name="T11" fmla="*/ 0 60000 65536"/>
                  <a:gd name="T12" fmla="*/ 0 w 35"/>
                  <a:gd name="T13" fmla="*/ 0 h 130"/>
                  <a:gd name="T14" fmla="*/ 35 w 35"/>
                  <a:gd name="T15" fmla="*/ 130 h 130"/>
                </a:gdLst>
                <a:ahLst/>
                <a:cxnLst>
                  <a:cxn ang="T8">
                    <a:pos x="T0" y="T1"/>
                  </a:cxn>
                  <a:cxn ang="T9">
                    <a:pos x="T2" y="T3"/>
                  </a:cxn>
                  <a:cxn ang="T10">
                    <a:pos x="T4" y="T5"/>
                  </a:cxn>
                  <a:cxn ang="T11">
                    <a:pos x="T6" y="T7"/>
                  </a:cxn>
                </a:cxnLst>
                <a:rect l="T12" t="T13" r="T14" b="T15"/>
                <a:pathLst>
                  <a:path w="35" h="130">
                    <a:moveTo>
                      <a:pt x="35" y="130"/>
                    </a:moveTo>
                    <a:lnTo>
                      <a:pt x="0" y="63"/>
                    </a:lnTo>
                    <a:lnTo>
                      <a:pt x="35" y="0"/>
                    </a:lnTo>
                    <a:lnTo>
                      <a:pt x="35" y="13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0" name="Freeform 60">
                <a:extLst>
                  <a:ext uri="{FF2B5EF4-FFF2-40B4-BE49-F238E27FC236}">
                    <a16:creationId xmlns:a16="http://schemas.microsoft.com/office/drawing/2014/main" id="{90EC7B5B-D77E-4AAB-8AB1-8CF2F036DE41}"/>
                  </a:ext>
                </a:extLst>
              </p:cNvPr>
              <p:cNvSpPr>
                <a:spLocks/>
              </p:cNvSpPr>
              <p:nvPr/>
            </p:nvSpPr>
            <p:spPr bwMode="auto">
              <a:xfrm>
                <a:off x="1361" y="3974"/>
                <a:ext cx="89" cy="307"/>
              </a:xfrm>
              <a:custGeom>
                <a:avLst/>
                <a:gdLst>
                  <a:gd name="T0" fmla="*/ 0 w 29"/>
                  <a:gd name="T1" fmla="*/ 2147483647 h 119"/>
                  <a:gd name="T2" fmla="*/ 2147483647 w 29"/>
                  <a:gd name="T3" fmla="*/ 2147483647 h 119"/>
                  <a:gd name="T4" fmla="*/ 0 w 29"/>
                  <a:gd name="T5" fmla="*/ 0 h 119"/>
                  <a:gd name="T6" fmla="*/ 0 w 29"/>
                  <a:gd name="T7" fmla="*/ 2147483647 h 119"/>
                  <a:gd name="T8" fmla="*/ 0 60000 65536"/>
                  <a:gd name="T9" fmla="*/ 0 60000 65536"/>
                  <a:gd name="T10" fmla="*/ 0 60000 65536"/>
                  <a:gd name="T11" fmla="*/ 0 60000 65536"/>
                  <a:gd name="T12" fmla="*/ 0 w 29"/>
                  <a:gd name="T13" fmla="*/ 0 h 119"/>
                  <a:gd name="T14" fmla="*/ 29 w 29"/>
                  <a:gd name="T15" fmla="*/ 119 h 119"/>
                </a:gdLst>
                <a:ahLst/>
                <a:cxnLst>
                  <a:cxn ang="T8">
                    <a:pos x="T0" y="T1"/>
                  </a:cxn>
                  <a:cxn ang="T9">
                    <a:pos x="T2" y="T3"/>
                  </a:cxn>
                  <a:cxn ang="T10">
                    <a:pos x="T4" y="T5"/>
                  </a:cxn>
                  <a:cxn ang="T11">
                    <a:pos x="T6" y="T7"/>
                  </a:cxn>
                </a:cxnLst>
                <a:rect l="T12" t="T13" r="T14" b="T15"/>
                <a:pathLst>
                  <a:path w="29" h="119">
                    <a:moveTo>
                      <a:pt x="0" y="119"/>
                    </a:moveTo>
                    <a:lnTo>
                      <a:pt x="29" y="54"/>
                    </a:lnTo>
                    <a:lnTo>
                      <a:pt x="0" y="0"/>
                    </a:lnTo>
                    <a:lnTo>
                      <a:pt x="0" y="11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1" name="Freeform 61">
                <a:extLst>
                  <a:ext uri="{FF2B5EF4-FFF2-40B4-BE49-F238E27FC236}">
                    <a16:creationId xmlns:a16="http://schemas.microsoft.com/office/drawing/2014/main" id="{ED062A1A-6FAF-4C18-9DEA-C5B5BC76D67C}"/>
                  </a:ext>
                </a:extLst>
              </p:cNvPr>
              <p:cNvSpPr>
                <a:spLocks/>
              </p:cNvSpPr>
              <p:nvPr/>
            </p:nvSpPr>
            <p:spPr bwMode="auto">
              <a:xfrm>
                <a:off x="1361" y="2911"/>
                <a:ext cx="98" cy="306"/>
              </a:xfrm>
              <a:custGeom>
                <a:avLst/>
                <a:gdLst>
                  <a:gd name="T0" fmla="*/ 0 w 32"/>
                  <a:gd name="T1" fmla="*/ 2147483647 h 119"/>
                  <a:gd name="T2" fmla="*/ 2147483647 w 32"/>
                  <a:gd name="T3" fmla="*/ 2147483647 h 119"/>
                  <a:gd name="T4" fmla="*/ 0 w 32"/>
                  <a:gd name="T5" fmla="*/ 0 h 119"/>
                  <a:gd name="T6" fmla="*/ 0 w 32"/>
                  <a:gd name="T7" fmla="*/ 2147483647 h 119"/>
                  <a:gd name="T8" fmla="*/ 0 60000 65536"/>
                  <a:gd name="T9" fmla="*/ 0 60000 65536"/>
                  <a:gd name="T10" fmla="*/ 0 60000 65536"/>
                  <a:gd name="T11" fmla="*/ 0 60000 65536"/>
                  <a:gd name="T12" fmla="*/ 0 w 32"/>
                  <a:gd name="T13" fmla="*/ 0 h 119"/>
                  <a:gd name="T14" fmla="*/ 32 w 32"/>
                  <a:gd name="T15" fmla="*/ 119 h 119"/>
                </a:gdLst>
                <a:ahLst/>
                <a:cxnLst>
                  <a:cxn ang="T8">
                    <a:pos x="T0" y="T1"/>
                  </a:cxn>
                  <a:cxn ang="T9">
                    <a:pos x="T2" y="T3"/>
                  </a:cxn>
                  <a:cxn ang="T10">
                    <a:pos x="T4" y="T5"/>
                  </a:cxn>
                  <a:cxn ang="T11">
                    <a:pos x="T6" y="T7"/>
                  </a:cxn>
                </a:cxnLst>
                <a:rect l="T12" t="T13" r="T14" b="T15"/>
                <a:pathLst>
                  <a:path w="32" h="119">
                    <a:moveTo>
                      <a:pt x="0" y="119"/>
                    </a:moveTo>
                    <a:lnTo>
                      <a:pt x="32" y="61"/>
                    </a:lnTo>
                    <a:lnTo>
                      <a:pt x="0" y="0"/>
                    </a:lnTo>
                    <a:lnTo>
                      <a:pt x="0" y="11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2" name="Freeform 62">
                <a:extLst>
                  <a:ext uri="{FF2B5EF4-FFF2-40B4-BE49-F238E27FC236}">
                    <a16:creationId xmlns:a16="http://schemas.microsoft.com/office/drawing/2014/main" id="{18B1976F-29D6-4D3F-9B04-85CB46763FD2}"/>
                  </a:ext>
                </a:extLst>
              </p:cNvPr>
              <p:cNvSpPr>
                <a:spLocks/>
              </p:cNvSpPr>
              <p:nvPr/>
            </p:nvSpPr>
            <p:spPr bwMode="auto">
              <a:xfrm>
                <a:off x="1361" y="4121"/>
                <a:ext cx="220" cy="170"/>
              </a:xfrm>
              <a:custGeom>
                <a:avLst/>
                <a:gdLst>
                  <a:gd name="T0" fmla="*/ 2147483647 w 72"/>
                  <a:gd name="T1" fmla="*/ 2147483647 h 66"/>
                  <a:gd name="T2" fmla="*/ 2147483647 w 72"/>
                  <a:gd name="T3" fmla="*/ 0 h 66"/>
                  <a:gd name="T4" fmla="*/ 0 w 72"/>
                  <a:gd name="T5" fmla="*/ 2147483647 h 66"/>
                  <a:gd name="T6" fmla="*/ 2147483647 w 72"/>
                  <a:gd name="T7" fmla="*/ 2147483647 h 66"/>
                  <a:gd name="T8" fmla="*/ 0 60000 65536"/>
                  <a:gd name="T9" fmla="*/ 0 60000 65536"/>
                  <a:gd name="T10" fmla="*/ 0 60000 65536"/>
                  <a:gd name="T11" fmla="*/ 0 60000 65536"/>
                  <a:gd name="T12" fmla="*/ 0 w 72"/>
                  <a:gd name="T13" fmla="*/ 0 h 66"/>
                  <a:gd name="T14" fmla="*/ 72 w 72"/>
                  <a:gd name="T15" fmla="*/ 66 h 66"/>
                </a:gdLst>
                <a:ahLst/>
                <a:cxnLst>
                  <a:cxn ang="T8">
                    <a:pos x="T0" y="T1"/>
                  </a:cxn>
                  <a:cxn ang="T9">
                    <a:pos x="T2" y="T3"/>
                  </a:cxn>
                  <a:cxn ang="T10">
                    <a:pos x="T4" y="T5"/>
                  </a:cxn>
                  <a:cxn ang="T11">
                    <a:pos x="T6" y="T7"/>
                  </a:cxn>
                </a:cxnLst>
                <a:rect l="T12" t="T13" r="T14" b="T15"/>
                <a:pathLst>
                  <a:path w="72" h="66">
                    <a:moveTo>
                      <a:pt x="72" y="66"/>
                    </a:moveTo>
                    <a:lnTo>
                      <a:pt x="34" y="0"/>
                    </a:lnTo>
                    <a:lnTo>
                      <a:pt x="0" y="66"/>
                    </a:lnTo>
                    <a:lnTo>
                      <a:pt x="72" y="66"/>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3" name="Freeform 63">
                <a:extLst>
                  <a:ext uri="{FF2B5EF4-FFF2-40B4-BE49-F238E27FC236}">
                    <a16:creationId xmlns:a16="http://schemas.microsoft.com/office/drawing/2014/main" id="{FE486543-286B-465E-B590-014531576708}"/>
                  </a:ext>
                </a:extLst>
              </p:cNvPr>
              <p:cNvSpPr>
                <a:spLocks/>
              </p:cNvSpPr>
              <p:nvPr/>
            </p:nvSpPr>
            <p:spPr bwMode="auto">
              <a:xfrm>
                <a:off x="1368" y="3058"/>
                <a:ext cx="203" cy="288"/>
              </a:xfrm>
              <a:custGeom>
                <a:avLst/>
                <a:gdLst>
                  <a:gd name="T0" fmla="*/ 2147483647 w 67"/>
                  <a:gd name="T1" fmla="*/ 2147483647 h 112"/>
                  <a:gd name="T2" fmla="*/ 2147483647 w 67"/>
                  <a:gd name="T3" fmla="*/ 2147483647 h 112"/>
                  <a:gd name="T4" fmla="*/ 0 w 67"/>
                  <a:gd name="T5" fmla="*/ 2147483647 h 112"/>
                  <a:gd name="T6" fmla="*/ 2147483647 w 67"/>
                  <a:gd name="T7" fmla="*/ 0 h 112"/>
                  <a:gd name="T8" fmla="*/ 2147483647 w 67"/>
                  <a:gd name="T9" fmla="*/ 2147483647 h 112"/>
                  <a:gd name="T10" fmla="*/ 0 60000 65536"/>
                  <a:gd name="T11" fmla="*/ 0 60000 65536"/>
                  <a:gd name="T12" fmla="*/ 0 60000 65536"/>
                  <a:gd name="T13" fmla="*/ 0 60000 65536"/>
                  <a:gd name="T14" fmla="*/ 0 60000 65536"/>
                  <a:gd name="T15" fmla="*/ 0 w 67"/>
                  <a:gd name="T16" fmla="*/ 0 h 112"/>
                  <a:gd name="T17" fmla="*/ 67 w 67"/>
                  <a:gd name="T18" fmla="*/ 112 h 112"/>
                </a:gdLst>
                <a:ahLst/>
                <a:cxnLst>
                  <a:cxn ang="T10">
                    <a:pos x="T0" y="T1"/>
                  </a:cxn>
                  <a:cxn ang="T11">
                    <a:pos x="T2" y="T3"/>
                  </a:cxn>
                  <a:cxn ang="T12">
                    <a:pos x="T4" y="T5"/>
                  </a:cxn>
                  <a:cxn ang="T13">
                    <a:pos x="T6" y="T7"/>
                  </a:cxn>
                  <a:cxn ang="T14">
                    <a:pos x="T8" y="T9"/>
                  </a:cxn>
                </a:cxnLst>
                <a:rect l="T15" t="T16" r="T17" b="T18"/>
                <a:pathLst>
                  <a:path w="67" h="112">
                    <a:moveTo>
                      <a:pt x="67" y="65"/>
                    </a:moveTo>
                    <a:lnTo>
                      <a:pt x="32" y="112"/>
                    </a:lnTo>
                    <a:lnTo>
                      <a:pt x="0" y="68"/>
                    </a:lnTo>
                    <a:lnTo>
                      <a:pt x="32" y="0"/>
                    </a:lnTo>
                    <a:lnTo>
                      <a:pt x="67" y="6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4" name="Freeform 64">
                <a:extLst>
                  <a:ext uri="{FF2B5EF4-FFF2-40B4-BE49-F238E27FC236}">
                    <a16:creationId xmlns:a16="http://schemas.microsoft.com/office/drawing/2014/main" id="{A1B8B7FE-807D-4FC8-BB77-048B8EEFE8C0}"/>
                  </a:ext>
                </a:extLst>
              </p:cNvPr>
              <p:cNvSpPr>
                <a:spLocks/>
              </p:cNvSpPr>
              <p:nvPr/>
            </p:nvSpPr>
            <p:spPr bwMode="auto">
              <a:xfrm>
                <a:off x="1361" y="2142"/>
                <a:ext cx="220" cy="126"/>
              </a:xfrm>
              <a:custGeom>
                <a:avLst/>
                <a:gdLst>
                  <a:gd name="T0" fmla="*/ 220 w 220"/>
                  <a:gd name="T1" fmla="*/ 10 h 126"/>
                  <a:gd name="T2" fmla="*/ 104 w 220"/>
                  <a:gd name="T3" fmla="*/ 126 h 126"/>
                  <a:gd name="T4" fmla="*/ 0 w 220"/>
                  <a:gd name="T5" fmla="*/ 18 h 126"/>
                  <a:gd name="T6" fmla="*/ 57 w 220"/>
                  <a:gd name="T7" fmla="*/ 0 h 126"/>
                  <a:gd name="T8" fmla="*/ 220 w 220"/>
                  <a:gd name="T9" fmla="*/ 10 h 126"/>
                  <a:gd name="T10" fmla="*/ 0 60000 65536"/>
                  <a:gd name="T11" fmla="*/ 0 60000 65536"/>
                  <a:gd name="T12" fmla="*/ 0 60000 65536"/>
                  <a:gd name="T13" fmla="*/ 0 60000 65536"/>
                  <a:gd name="T14" fmla="*/ 0 60000 65536"/>
                  <a:gd name="T15" fmla="*/ 0 w 220"/>
                  <a:gd name="T16" fmla="*/ 0 h 126"/>
                  <a:gd name="T17" fmla="*/ 220 w 220"/>
                  <a:gd name="T18" fmla="*/ 126 h 126"/>
                </a:gdLst>
                <a:ahLst/>
                <a:cxnLst>
                  <a:cxn ang="T10">
                    <a:pos x="T0" y="T1"/>
                  </a:cxn>
                  <a:cxn ang="T11">
                    <a:pos x="T2" y="T3"/>
                  </a:cxn>
                  <a:cxn ang="T12">
                    <a:pos x="T4" y="T5"/>
                  </a:cxn>
                  <a:cxn ang="T13">
                    <a:pos x="T6" y="T7"/>
                  </a:cxn>
                  <a:cxn ang="T14">
                    <a:pos x="T8" y="T9"/>
                  </a:cxn>
                </a:cxnLst>
                <a:rect l="T15" t="T16" r="T17" b="T18"/>
                <a:pathLst>
                  <a:path w="220" h="126">
                    <a:moveTo>
                      <a:pt x="220" y="10"/>
                    </a:moveTo>
                    <a:lnTo>
                      <a:pt x="104" y="126"/>
                    </a:lnTo>
                    <a:lnTo>
                      <a:pt x="0" y="18"/>
                    </a:lnTo>
                    <a:lnTo>
                      <a:pt x="57" y="0"/>
                    </a:lnTo>
                    <a:lnTo>
                      <a:pt x="220" y="1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5" name="Freeform 65">
                <a:extLst>
                  <a:ext uri="{FF2B5EF4-FFF2-40B4-BE49-F238E27FC236}">
                    <a16:creationId xmlns:a16="http://schemas.microsoft.com/office/drawing/2014/main" id="{C6C9F497-2962-449E-988E-B4A8B6A23731}"/>
                  </a:ext>
                </a:extLst>
              </p:cNvPr>
              <p:cNvSpPr>
                <a:spLocks/>
              </p:cNvSpPr>
              <p:nvPr/>
            </p:nvSpPr>
            <p:spPr bwMode="auto">
              <a:xfrm>
                <a:off x="1352" y="2179"/>
                <a:ext cx="229" cy="2120"/>
              </a:xfrm>
              <a:custGeom>
                <a:avLst/>
                <a:gdLst>
                  <a:gd name="T0" fmla="*/ 2147483647 w 75"/>
                  <a:gd name="T1" fmla="*/ 2147483647 h 823"/>
                  <a:gd name="T2" fmla="*/ 2147483647 w 75"/>
                  <a:gd name="T3" fmla="*/ 2147483647 h 823"/>
                  <a:gd name="T4" fmla="*/ 2147483647 w 75"/>
                  <a:gd name="T5" fmla="*/ 2147483647 h 823"/>
                  <a:gd name="T6" fmla="*/ 2147483647 w 75"/>
                  <a:gd name="T7" fmla="*/ 2147483647 h 823"/>
                  <a:gd name="T8" fmla="*/ 2147483647 w 75"/>
                  <a:gd name="T9" fmla="*/ 2147483647 h 823"/>
                  <a:gd name="T10" fmla="*/ 0 w 75"/>
                  <a:gd name="T11" fmla="*/ 2147483647 h 823"/>
                  <a:gd name="T12" fmla="*/ 2147483647 w 75"/>
                  <a:gd name="T13" fmla="*/ 2147483647 h 823"/>
                  <a:gd name="T14" fmla="*/ 2147483647 w 75"/>
                  <a:gd name="T15" fmla="*/ 2147483647 h 823"/>
                  <a:gd name="T16" fmla="*/ 2147483647 w 75"/>
                  <a:gd name="T17" fmla="*/ 2147483647 h 823"/>
                  <a:gd name="T18" fmla="*/ 2147483647 w 75"/>
                  <a:gd name="T19" fmla="*/ 2147483647 h 823"/>
                  <a:gd name="T20" fmla="*/ 2147483647 w 75"/>
                  <a:gd name="T21" fmla="*/ 2147483647 h 823"/>
                  <a:gd name="T22" fmla="*/ 2147483647 w 75"/>
                  <a:gd name="T23" fmla="*/ 2147483647 h 823"/>
                  <a:gd name="T24" fmla="*/ 2147483647 w 75"/>
                  <a:gd name="T25" fmla="*/ 2147483647 h 823"/>
                  <a:gd name="T26" fmla="*/ 2147483647 w 75"/>
                  <a:gd name="T27" fmla="*/ 2147483647 h 823"/>
                  <a:gd name="T28" fmla="*/ 2147483647 w 75"/>
                  <a:gd name="T29" fmla="*/ 2147483647 h 823"/>
                  <a:gd name="T30" fmla="*/ 2147483647 w 75"/>
                  <a:gd name="T31" fmla="*/ 2147483647 h 823"/>
                  <a:gd name="T32" fmla="*/ 2147483647 w 75"/>
                  <a:gd name="T33" fmla="*/ 2147483647 h 823"/>
                  <a:gd name="T34" fmla="*/ 2147483647 w 75"/>
                  <a:gd name="T35" fmla="*/ 2147483647 h 823"/>
                  <a:gd name="T36" fmla="*/ 2147483647 w 75"/>
                  <a:gd name="T37" fmla="*/ 0 h 823"/>
                  <a:gd name="T38" fmla="*/ 2147483647 w 75"/>
                  <a:gd name="T39" fmla="*/ 0 h 823"/>
                  <a:gd name="T40" fmla="*/ 2147483647 w 75"/>
                  <a:gd name="T41" fmla="*/ 2147483647 h 823"/>
                  <a:gd name="T42" fmla="*/ 2147483647 w 75"/>
                  <a:gd name="T43" fmla="*/ 2147483647 h 823"/>
                  <a:gd name="T44" fmla="*/ 2147483647 w 75"/>
                  <a:gd name="T45" fmla="*/ 2147483647 h 823"/>
                  <a:gd name="T46" fmla="*/ 2147483647 w 75"/>
                  <a:gd name="T47" fmla="*/ 2147483647 h 823"/>
                  <a:gd name="T48" fmla="*/ 2147483647 w 75"/>
                  <a:gd name="T49" fmla="*/ 2147483647 h 823"/>
                  <a:gd name="T50" fmla="*/ 2147483647 w 75"/>
                  <a:gd name="T51" fmla="*/ 2147483647 h 8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5"/>
                  <a:gd name="T79" fmla="*/ 0 h 823"/>
                  <a:gd name="T80" fmla="*/ 75 w 75"/>
                  <a:gd name="T81" fmla="*/ 823 h 8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5" h="823">
                    <a:moveTo>
                      <a:pt x="3" y="413"/>
                    </a:moveTo>
                    <a:lnTo>
                      <a:pt x="62" y="497"/>
                    </a:lnTo>
                    <a:lnTo>
                      <a:pt x="2" y="580"/>
                    </a:lnTo>
                    <a:lnTo>
                      <a:pt x="3" y="603"/>
                    </a:lnTo>
                    <a:lnTo>
                      <a:pt x="65" y="698"/>
                    </a:lnTo>
                    <a:lnTo>
                      <a:pt x="0" y="821"/>
                    </a:lnTo>
                    <a:lnTo>
                      <a:pt x="10" y="823"/>
                    </a:lnTo>
                    <a:lnTo>
                      <a:pt x="75" y="706"/>
                    </a:lnTo>
                    <a:lnTo>
                      <a:pt x="75" y="685"/>
                    </a:lnTo>
                    <a:lnTo>
                      <a:pt x="6" y="592"/>
                    </a:lnTo>
                    <a:lnTo>
                      <a:pt x="75" y="503"/>
                    </a:lnTo>
                    <a:lnTo>
                      <a:pt x="75" y="493"/>
                    </a:lnTo>
                    <a:lnTo>
                      <a:pt x="11" y="409"/>
                    </a:lnTo>
                    <a:lnTo>
                      <a:pt x="75" y="292"/>
                    </a:lnTo>
                    <a:lnTo>
                      <a:pt x="75" y="272"/>
                    </a:lnTo>
                    <a:lnTo>
                      <a:pt x="6" y="179"/>
                    </a:lnTo>
                    <a:lnTo>
                      <a:pt x="75" y="90"/>
                    </a:lnTo>
                    <a:lnTo>
                      <a:pt x="75" y="79"/>
                    </a:lnTo>
                    <a:lnTo>
                      <a:pt x="18" y="0"/>
                    </a:lnTo>
                    <a:lnTo>
                      <a:pt x="3" y="0"/>
                    </a:lnTo>
                    <a:lnTo>
                      <a:pt x="62" y="84"/>
                    </a:lnTo>
                    <a:lnTo>
                      <a:pt x="2" y="166"/>
                    </a:lnTo>
                    <a:lnTo>
                      <a:pt x="3" y="190"/>
                    </a:lnTo>
                    <a:lnTo>
                      <a:pt x="65" y="285"/>
                    </a:lnTo>
                    <a:lnTo>
                      <a:pt x="3" y="397"/>
                    </a:lnTo>
                    <a:lnTo>
                      <a:pt x="3" y="413"/>
                    </a:lnTo>
                    <a:close/>
                  </a:path>
                </a:pathLst>
              </a:custGeom>
              <a:solidFill>
                <a:srgbClr val="EA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6" name="Freeform 66">
                <a:extLst>
                  <a:ext uri="{FF2B5EF4-FFF2-40B4-BE49-F238E27FC236}">
                    <a16:creationId xmlns:a16="http://schemas.microsoft.com/office/drawing/2014/main" id="{F1492960-8A04-4E93-BB24-E2F98F2A0E14}"/>
                  </a:ext>
                </a:extLst>
              </p:cNvPr>
              <p:cNvSpPr>
                <a:spLocks noEditPoints="1"/>
              </p:cNvSpPr>
              <p:nvPr/>
            </p:nvSpPr>
            <p:spPr bwMode="auto">
              <a:xfrm>
                <a:off x="1334" y="2167"/>
                <a:ext cx="256" cy="2142"/>
              </a:xfrm>
              <a:custGeom>
                <a:avLst/>
                <a:gdLst>
                  <a:gd name="T0" fmla="*/ 2147483647 w 84"/>
                  <a:gd name="T1" fmla="*/ 2147483647 h 832"/>
                  <a:gd name="T2" fmla="*/ 2147483647 w 84"/>
                  <a:gd name="T3" fmla="*/ 2147483647 h 832"/>
                  <a:gd name="T4" fmla="*/ 2147483647 w 84"/>
                  <a:gd name="T5" fmla="*/ 2147483647 h 832"/>
                  <a:gd name="T6" fmla="*/ 2147483647 w 84"/>
                  <a:gd name="T7" fmla="*/ 2147483647 h 832"/>
                  <a:gd name="T8" fmla="*/ 2147483647 w 84"/>
                  <a:gd name="T9" fmla="*/ 2147483647 h 832"/>
                  <a:gd name="T10" fmla="*/ 2147483647 w 84"/>
                  <a:gd name="T11" fmla="*/ 2147483647 h 832"/>
                  <a:gd name="T12" fmla="*/ 2147483647 w 84"/>
                  <a:gd name="T13" fmla="*/ 2147483647 h 832"/>
                  <a:gd name="T14" fmla="*/ 2147483647 w 84"/>
                  <a:gd name="T15" fmla="*/ 2147483647 h 832"/>
                  <a:gd name="T16" fmla="*/ 2147483647 w 84"/>
                  <a:gd name="T17" fmla="*/ 2147483647 h 832"/>
                  <a:gd name="T18" fmla="*/ 2147483647 w 84"/>
                  <a:gd name="T19" fmla="*/ 2147483647 h 832"/>
                  <a:gd name="T20" fmla="*/ 2147483647 w 84"/>
                  <a:gd name="T21" fmla="*/ 2147483647 h 832"/>
                  <a:gd name="T22" fmla="*/ 2147483647 w 84"/>
                  <a:gd name="T23" fmla="*/ 2147483647 h 832"/>
                  <a:gd name="T24" fmla="*/ 2147483647 w 84"/>
                  <a:gd name="T25" fmla="*/ 2147483647 h 832"/>
                  <a:gd name="T26" fmla="*/ 2147483647 w 84"/>
                  <a:gd name="T27" fmla="*/ 2147483647 h 832"/>
                  <a:gd name="T28" fmla="*/ 2147483647 w 84"/>
                  <a:gd name="T29" fmla="*/ 2147483647 h 832"/>
                  <a:gd name="T30" fmla="*/ 2147483647 w 84"/>
                  <a:gd name="T31" fmla="*/ 2147483647 h 832"/>
                  <a:gd name="T32" fmla="*/ 2147483647 w 84"/>
                  <a:gd name="T33" fmla="*/ 2147483647 h 832"/>
                  <a:gd name="T34" fmla="*/ 2147483647 w 84"/>
                  <a:gd name="T35" fmla="*/ 2147483647 h 832"/>
                  <a:gd name="T36" fmla="*/ 2147483647 w 84"/>
                  <a:gd name="T37" fmla="*/ 2147483647 h 832"/>
                  <a:gd name="T38" fmla="*/ 2147483647 w 84"/>
                  <a:gd name="T39" fmla="*/ 2147483647 h 832"/>
                  <a:gd name="T40" fmla="*/ 2147483647 w 84"/>
                  <a:gd name="T41" fmla="*/ 2147483647 h 832"/>
                  <a:gd name="T42" fmla="*/ 2147483647 w 84"/>
                  <a:gd name="T43" fmla="*/ 2147483647 h 832"/>
                  <a:gd name="T44" fmla="*/ 2147483647 w 84"/>
                  <a:gd name="T45" fmla="*/ 2147483647 h 832"/>
                  <a:gd name="T46" fmla="*/ 2147483647 w 84"/>
                  <a:gd name="T47" fmla="*/ 2147483647 h 832"/>
                  <a:gd name="T48" fmla="*/ 2147483647 w 84"/>
                  <a:gd name="T49" fmla="*/ 2147483647 h 832"/>
                  <a:gd name="T50" fmla="*/ 2147483647 w 84"/>
                  <a:gd name="T51" fmla="*/ 2147483647 h 832"/>
                  <a:gd name="T52" fmla="*/ 2147483647 w 84"/>
                  <a:gd name="T53" fmla="*/ 2147483647 h 832"/>
                  <a:gd name="T54" fmla="*/ 2147483647 w 84"/>
                  <a:gd name="T55" fmla="*/ 2147483647 h 832"/>
                  <a:gd name="T56" fmla="*/ 2147483647 w 84"/>
                  <a:gd name="T57" fmla="*/ 2147483647 h 832"/>
                  <a:gd name="T58" fmla="*/ 2147483647 w 84"/>
                  <a:gd name="T59" fmla="*/ 2147483647 h 832"/>
                  <a:gd name="T60" fmla="*/ 2147483647 w 84"/>
                  <a:gd name="T61" fmla="*/ 2147483647 h 832"/>
                  <a:gd name="T62" fmla="*/ 2147483647 w 84"/>
                  <a:gd name="T63" fmla="*/ 2147483647 h 832"/>
                  <a:gd name="T64" fmla="*/ 2147483647 w 84"/>
                  <a:gd name="T65" fmla="*/ 2147483647 h 832"/>
                  <a:gd name="T66" fmla="*/ 2147483647 w 84"/>
                  <a:gd name="T67" fmla="*/ 2147483647 h 832"/>
                  <a:gd name="T68" fmla="*/ 2147483647 w 84"/>
                  <a:gd name="T69" fmla="*/ 2147483647 h 832"/>
                  <a:gd name="T70" fmla="*/ 2147483647 w 84"/>
                  <a:gd name="T71" fmla="*/ 2147483647 h 832"/>
                  <a:gd name="T72" fmla="*/ 2147483647 w 84"/>
                  <a:gd name="T73" fmla="*/ 2147483647 h 832"/>
                  <a:gd name="T74" fmla="*/ 2147483647 w 84"/>
                  <a:gd name="T75" fmla="*/ 2147483647 h 832"/>
                  <a:gd name="T76" fmla="*/ 2147483647 w 84"/>
                  <a:gd name="T77" fmla="*/ 2147483647 h 832"/>
                  <a:gd name="T78" fmla="*/ 2147483647 w 84"/>
                  <a:gd name="T79" fmla="*/ 2147483647 h 832"/>
                  <a:gd name="T80" fmla="*/ 2147483647 w 84"/>
                  <a:gd name="T81" fmla="*/ 2147483647 h 832"/>
                  <a:gd name="T82" fmla="*/ 2147483647 w 84"/>
                  <a:gd name="T83" fmla="*/ 2147483647 h 832"/>
                  <a:gd name="T84" fmla="*/ 2147483647 w 84"/>
                  <a:gd name="T85" fmla="*/ 2147483647 h 832"/>
                  <a:gd name="T86" fmla="*/ 2147483647 w 84"/>
                  <a:gd name="T87" fmla="*/ 0 h 832"/>
                  <a:gd name="T88" fmla="*/ 2147483647 w 84"/>
                  <a:gd name="T89" fmla="*/ 0 h 832"/>
                  <a:gd name="T90" fmla="*/ 2147483647 w 84"/>
                  <a:gd name="T91" fmla="*/ 0 h 832"/>
                  <a:gd name="T92" fmla="*/ 2147483647 w 84"/>
                  <a:gd name="T93" fmla="*/ 2147483647 h 832"/>
                  <a:gd name="T94" fmla="*/ 2147483647 w 84"/>
                  <a:gd name="T95" fmla="*/ 2147483647 h 832"/>
                  <a:gd name="T96" fmla="*/ 2147483647 w 84"/>
                  <a:gd name="T97" fmla="*/ 2147483647 h 832"/>
                  <a:gd name="T98" fmla="*/ 2147483647 w 84"/>
                  <a:gd name="T99" fmla="*/ 2147483647 h 832"/>
                  <a:gd name="T100" fmla="*/ 2147483647 w 84"/>
                  <a:gd name="T101" fmla="*/ 2147483647 h 832"/>
                  <a:gd name="T102" fmla="*/ 2147483647 w 84"/>
                  <a:gd name="T103" fmla="*/ 2147483647 h 832"/>
                  <a:gd name="T104" fmla="*/ 2147483647 w 84"/>
                  <a:gd name="T105" fmla="*/ 2147483647 h 832"/>
                  <a:gd name="T106" fmla="*/ 2147483647 w 84"/>
                  <a:gd name="T107" fmla="*/ 2147483647 h 832"/>
                  <a:gd name="T108" fmla="*/ 2147483647 w 84"/>
                  <a:gd name="T109" fmla="*/ 2147483647 h 832"/>
                  <a:gd name="T110" fmla="*/ 2147483647 w 84"/>
                  <a:gd name="T111" fmla="*/ 2147483647 h 832"/>
                  <a:gd name="T112" fmla="*/ 2147483647 w 84"/>
                  <a:gd name="T113" fmla="*/ 2147483647 h 832"/>
                  <a:gd name="T114" fmla="*/ 2147483647 w 84"/>
                  <a:gd name="T115" fmla="*/ 2147483647 h 832"/>
                  <a:gd name="T116" fmla="*/ 2147483647 w 84"/>
                  <a:gd name="T117" fmla="*/ 2147483647 h 832"/>
                  <a:gd name="T118" fmla="*/ 2147483647 w 84"/>
                  <a:gd name="T119" fmla="*/ 2147483647 h 832"/>
                  <a:gd name="T120" fmla="*/ 2147483647 w 84"/>
                  <a:gd name="T121" fmla="*/ 2147483647 h 832"/>
                  <a:gd name="T122" fmla="*/ 2147483647 w 84"/>
                  <a:gd name="T123" fmla="*/ 2147483647 h 8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32"/>
                  <a:gd name="T188" fmla="*/ 84 w 84"/>
                  <a:gd name="T189" fmla="*/ 832 h 83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32">
                    <a:moveTo>
                      <a:pt x="11" y="414"/>
                    </a:moveTo>
                    <a:lnTo>
                      <a:pt x="70" y="499"/>
                    </a:lnTo>
                    <a:lnTo>
                      <a:pt x="66" y="506"/>
                    </a:lnTo>
                    <a:lnTo>
                      <a:pt x="7" y="421"/>
                    </a:lnTo>
                    <a:lnTo>
                      <a:pt x="11" y="414"/>
                    </a:lnTo>
                    <a:close/>
                    <a:moveTo>
                      <a:pt x="70" y="499"/>
                    </a:moveTo>
                    <a:lnTo>
                      <a:pt x="73" y="502"/>
                    </a:lnTo>
                    <a:lnTo>
                      <a:pt x="70" y="506"/>
                    </a:lnTo>
                    <a:lnTo>
                      <a:pt x="68" y="502"/>
                    </a:lnTo>
                    <a:lnTo>
                      <a:pt x="70" y="499"/>
                    </a:lnTo>
                    <a:close/>
                    <a:moveTo>
                      <a:pt x="70" y="506"/>
                    </a:moveTo>
                    <a:lnTo>
                      <a:pt x="10" y="588"/>
                    </a:lnTo>
                    <a:lnTo>
                      <a:pt x="6" y="581"/>
                    </a:lnTo>
                    <a:lnTo>
                      <a:pt x="66" y="498"/>
                    </a:lnTo>
                    <a:lnTo>
                      <a:pt x="70" y="506"/>
                    </a:lnTo>
                    <a:close/>
                    <a:moveTo>
                      <a:pt x="5" y="585"/>
                    </a:moveTo>
                    <a:lnTo>
                      <a:pt x="5" y="583"/>
                    </a:lnTo>
                    <a:lnTo>
                      <a:pt x="6" y="581"/>
                    </a:lnTo>
                    <a:lnTo>
                      <a:pt x="8" y="585"/>
                    </a:lnTo>
                    <a:lnTo>
                      <a:pt x="5" y="585"/>
                    </a:lnTo>
                    <a:close/>
                    <a:moveTo>
                      <a:pt x="11" y="585"/>
                    </a:moveTo>
                    <a:lnTo>
                      <a:pt x="11" y="608"/>
                    </a:lnTo>
                    <a:lnTo>
                      <a:pt x="6" y="608"/>
                    </a:lnTo>
                    <a:lnTo>
                      <a:pt x="5" y="585"/>
                    </a:lnTo>
                    <a:lnTo>
                      <a:pt x="11" y="585"/>
                    </a:lnTo>
                    <a:close/>
                    <a:moveTo>
                      <a:pt x="7" y="611"/>
                    </a:moveTo>
                    <a:lnTo>
                      <a:pt x="6" y="610"/>
                    </a:lnTo>
                    <a:lnTo>
                      <a:pt x="6" y="608"/>
                    </a:lnTo>
                    <a:lnTo>
                      <a:pt x="9" y="608"/>
                    </a:lnTo>
                    <a:lnTo>
                      <a:pt x="7" y="611"/>
                    </a:lnTo>
                    <a:close/>
                    <a:moveTo>
                      <a:pt x="11" y="604"/>
                    </a:moveTo>
                    <a:lnTo>
                      <a:pt x="73" y="700"/>
                    </a:lnTo>
                    <a:lnTo>
                      <a:pt x="69" y="706"/>
                    </a:lnTo>
                    <a:lnTo>
                      <a:pt x="7" y="611"/>
                    </a:lnTo>
                    <a:lnTo>
                      <a:pt x="11" y="604"/>
                    </a:lnTo>
                    <a:close/>
                    <a:moveTo>
                      <a:pt x="73" y="700"/>
                    </a:moveTo>
                    <a:lnTo>
                      <a:pt x="75" y="703"/>
                    </a:lnTo>
                    <a:lnTo>
                      <a:pt x="73" y="706"/>
                    </a:lnTo>
                    <a:lnTo>
                      <a:pt x="71" y="703"/>
                    </a:lnTo>
                    <a:lnTo>
                      <a:pt x="73" y="700"/>
                    </a:lnTo>
                    <a:close/>
                    <a:moveTo>
                      <a:pt x="73" y="706"/>
                    </a:moveTo>
                    <a:lnTo>
                      <a:pt x="9" y="829"/>
                    </a:lnTo>
                    <a:lnTo>
                      <a:pt x="4" y="823"/>
                    </a:lnTo>
                    <a:lnTo>
                      <a:pt x="69" y="700"/>
                    </a:lnTo>
                    <a:lnTo>
                      <a:pt x="73" y="706"/>
                    </a:lnTo>
                    <a:close/>
                    <a:moveTo>
                      <a:pt x="6" y="831"/>
                    </a:moveTo>
                    <a:lnTo>
                      <a:pt x="0" y="830"/>
                    </a:lnTo>
                    <a:lnTo>
                      <a:pt x="4" y="823"/>
                    </a:lnTo>
                    <a:lnTo>
                      <a:pt x="6" y="826"/>
                    </a:lnTo>
                    <a:lnTo>
                      <a:pt x="6" y="831"/>
                    </a:lnTo>
                    <a:close/>
                    <a:moveTo>
                      <a:pt x="7" y="822"/>
                    </a:moveTo>
                    <a:lnTo>
                      <a:pt x="17" y="823"/>
                    </a:lnTo>
                    <a:lnTo>
                      <a:pt x="16" y="832"/>
                    </a:lnTo>
                    <a:lnTo>
                      <a:pt x="6" y="831"/>
                    </a:lnTo>
                    <a:lnTo>
                      <a:pt x="7" y="822"/>
                    </a:lnTo>
                    <a:close/>
                    <a:moveTo>
                      <a:pt x="19" y="831"/>
                    </a:moveTo>
                    <a:lnTo>
                      <a:pt x="18" y="832"/>
                    </a:lnTo>
                    <a:lnTo>
                      <a:pt x="16" y="832"/>
                    </a:lnTo>
                    <a:lnTo>
                      <a:pt x="16" y="828"/>
                    </a:lnTo>
                    <a:lnTo>
                      <a:pt x="19" y="831"/>
                    </a:lnTo>
                    <a:close/>
                    <a:moveTo>
                      <a:pt x="14" y="824"/>
                    </a:moveTo>
                    <a:lnTo>
                      <a:pt x="78" y="707"/>
                    </a:lnTo>
                    <a:lnTo>
                      <a:pt x="83" y="714"/>
                    </a:lnTo>
                    <a:lnTo>
                      <a:pt x="19" y="831"/>
                    </a:lnTo>
                    <a:lnTo>
                      <a:pt x="14" y="824"/>
                    </a:lnTo>
                    <a:close/>
                    <a:moveTo>
                      <a:pt x="83" y="711"/>
                    </a:moveTo>
                    <a:lnTo>
                      <a:pt x="83" y="712"/>
                    </a:lnTo>
                    <a:lnTo>
                      <a:pt x="83" y="714"/>
                    </a:lnTo>
                    <a:lnTo>
                      <a:pt x="81" y="711"/>
                    </a:lnTo>
                    <a:lnTo>
                      <a:pt x="83" y="711"/>
                    </a:lnTo>
                    <a:close/>
                    <a:moveTo>
                      <a:pt x="78" y="711"/>
                    </a:moveTo>
                    <a:lnTo>
                      <a:pt x="78" y="690"/>
                    </a:lnTo>
                    <a:lnTo>
                      <a:pt x="83" y="690"/>
                    </a:lnTo>
                    <a:lnTo>
                      <a:pt x="83" y="711"/>
                    </a:lnTo>
                    <a:lnTo>
                      <a:pt x="78" y="711"/>
                    </a:lnTo>
                    <a:close/>
                    <a:moveTo>
                      <a:pt x="82" y="686"/>
                    </a:moveTo>
                    <a:lnTo>
                      <a:pt x="83" y="688"/>
                    </a:lnTo>
                    <a:lnTo>
                      <a:pt x="83" y="690"/>
                    </a:lnTo>
                    <a:lnTo>
                      <a:pt x="81" y="690"/>
                    </a:lnTo>
                    <a:lnTo>
                      <a:pt x="82" y="686"/>
                    </a:lnTo>
                    <a:close/>
                    <a:moveTo>
                      <a:pt x="79" y="694"/>
                    </a:moveTo>
                    <a:lnTo>
                      <a:pt x="10" y="601"/>
                    </a:lnTo>
                    <a:lnTo>
                      <a:pt x="14" y="593"/>
                    </a:lnTo>
                    <a:lnTo>
                      <a:pt x="82" y="686"/>
                    </a:lnTo>
                    <a:lnTo>
                      <a:pt x="79" y="694"/>
                    </a:lnTo>
                    <a:close/>
                    <a:moveTo>
                      <a:pt x="10" y="601"/>
                    </a:moveTo>
                    <a:lnTo>
                      <a:pt x="7" y="597"/>
                    </a:lnTo>
                    <a:lnTo>
                      <a:pt x="10" y="593"/>
                    </a:lnTo>
                    <a:lnTo>
                      <a:pt x="12" y="597"/>
                    </a:lnTo>
                    <a:lnTo>
                      <a:pt x="10" y="601"/>
                    </a:lnTo>
                    <a:close/>
                    <a:moveTo>
                      <a:pt x="10" y="593"/>
                    </a:moveTo>
                    <a:lnTo>
                      <a:pt x="79" y="505"/>
                    </a:lnTo>
                    <a:lnTo>
                      <a:pt x="83" y="512"/>
                    </a:lnTo>
                    <a:lnTo>
                      <a:pt x="14" y="601"/>
                    </a:lnTo>
                    <a:lnTo>
                      <a:pt x="10" y="593"/>
                    </a:lnTo>
                    <a:close/>
                    <a:moveTo>
                      <a:pt x="84" y="508"/>
                    </a:moveTo>
                    <a:lnTo>
                      <a:pt x="84" y="511"/>
                    </a:lnTo>
                    <a:lnTo>
                      <a:pt x="83" y="512"/>
                    </a:lnTo>
                    <a:lnTo>
                      <a:pt x="81" y="508"/>
                    </a:lnTo>
                    <a:lnTo>
                      <a:pt x="84" y="508"/>
                    </a:lnTo>
                    <a:close/>
                    <a:moveTo>
                      <a:pt x="78" y="509"/>
                    </a:moveTo>
                    <a:lnTo>
                      <a:pt x="78" y="498"/>
                    </a:lnTo>
                    <a:lnTo>
                      <a:pt x="83" y="497"/>
                    </a:lnTo>
                    <a:lnTo>
                      <a:pt x="84" y="508"/>
                    </a:lnTo>
                    <a:lnTo>
                      <a:pt x="78" y="509"/>
                    </a:lnTo>
                    <a:close/>
                    <a:moveTo>
                      <a:pt x="82" y="494"/>
                    </a:moveTo>
                    <a:lnTo>
                      <a:pt x="83" y="495"/>
                    </a:lnTo>
                    <a:lnTo>
                      <a:pt x="83" y="497"/>
                    </a:lnTo>
                    <a:lnTo>
                      <a:pt x="81" y="498"/>
                    </a:lnTo>
                    <a:lnTo>
                      <a:pt x="82" y="494"/>
                    </a:lnTo>
                    <a:close/>
                    <a:moveTo>
                      <a:pt x="79" y="501"/>
                    </a:moveTo>
                    <a:lnTo>
                      <a:pt x="16" y="418"/>
                    </a:lnTo>
                    <a:lnTo>
                      <a:pt x="19" y="410"/>
                    </a:lnTo>
                    <a:lnTo>
                      <a:pt x="82" y="494"/>
                    </a:lnTo>
                    <a:lnTo>
                      <a:pt x="79" y="501"/>
                    </a:lnTo>
                    <a:close/>
                    <a:moveTo>
                      <a:pt x="16" y="418"/>
                    </a:moveTo>
                    <a:lnTo>
                      <a:pt x="13" y="414"/>
                    </a:lnTo>
                    <a:lnTo>
                      <a:pt x="15" y="411"/>
                    </a:lnTo>
                    <a:lnTo>
                      <a:pt x="17" y="414"/>
                    </a:lnTo>
                    <a:lnTo>
                      <a:pt x="16" y="418"/>
                    </a:lnTo>
                    <a:close/>
                    <a:moveTo>
                      <a:pt x="15" y="411"/>
                    </a:moveTo>
                    <a:lnTo>
                      <a:pt x="78" y="294"/>
                    </a:lnTo>
                    <a:lnTo>
                      <a:pt x="83" y="300"/>
                    </a:lnTo>
                    <a:lnTo>
                      <a:pt x="20" y="417"/>
                    </a:lnTo>
                    <a:lnTo>
                      <a:pt x="15" y="411"/>
                    </a:lnTo>
                    <a:close/>
                    <a:moveTo>
                      <a:pt x="83" y="297"/>
                    </a:moveTo>
                    <a:lnTo>
                      <a:pt x="83" y="299"/>
                    </a:lnTo>
                    <a:lnTo>
                      <a:pt x="83" y="300"/>
                    </a:lnTo>
                    <a:lnTo>
                      <a:pt x="81" y="297"/>
                    </a:lnTo>
                    <a:lnTo>
                      <a:pt x="83" y="297"/>
                    </a:lnTo>
                    <a:close/>
                    <a:moveTo>
                      <a:pt x="78" y="297"/>
                    </a:moveTo>
                    <a:lnTo>
                      <a:pt x="78" y="277"/>
                    </a:lnTo>
                    <a:lnTo>
                      <a:pt x="83" y="277"/>
                    </a:lnTo>
                    <a:lnTo>
                      <a:pt x="83" y="297"/>
                    </a:lnTo>
                    <a:lnTo>
                      <a:pt x="78" y="297"/>
                    </a:lnTo>
                    <a:close/>
                    <a:moveTo>
                      <a:pt x="82" y="273"/>
                    </a:moveTo>
                    <a:lnTo>
                      <a:pt x="83" y="274"/>
                    </a:lnTo>
                    <a:lnTo>
                      <a:pt x="83" y="277"/>
                    </a:lnTo>
                    <a:lnTo>
                      <a:pt x="81" y="277"/>
                    </a:lnTo>
                    <a:lnTo>
                      <a:pt x="82" y="273"/>
                    </a:lnTo>
                    <a:close/>
                    <a:moveTo>
                      <a:pt x="79" y="280"/>
                    </a:moveTo>
                    <a:lnTo>
                      <a:pt x="10" y="187"/>
                    </a:lnTo>
                    <a:lnTo>
                      <a:pt x="14" y="180"/>
                    </a:lnTo>
                    <a:lnTo>
                      <a:pt x="82" y="273"/>
                    </a:lnTo>
                    <a:lnTo>
                      <a:pt x="79" y="280"/>
                    </a:lnTo>
                    <a:close/>
                    <a:moveTo>
                      <a:pt x="10" y="187"/>
                    </a:moveTo>
                    <a:lnTo>
                      <a:pt x="7" y="184"/>
                    </a:lnTo>
                    <a:lnTo>
                      <a:pt x="10" y="180"/>
                    </a:lnTo>
                    <a:lnTo>
                      <a:pt x="12" y="184"/>
                    </a:lnTo>
                    <a:lnTo>
                      <a:pt x="10" y="187"/>
                    </a:lnTo>
                    <a:close/>
                    <a:moveTo>
                      <a:pt x="10" y="180"/>
                    </a:moveTo>
                    <a:lnTo>
                      <a:pt x="79" y="91"/>
                    </a:lnTo>
                    <a:lnTo>
                      <a:pt x="83" y="99"/>
                    </a:lnTo>
                    <a:lnTo>
                      <a:pt x="14" y="187"/>
                    </a:lnTo>
                    <a:lnTo>
                      <a:pt x="10" y="180"/>
                    </a:lnTo>
                    <a:close/>
                    <a:moveTo>
                      <a:pt x="84" y="95"/>
                    </a:moveTo>
                    <a:lnTo>
                      <a:pt x="84" y="97"/>
                    </a:lnTo>
                    <a:lnTo>
                      <a:pt x="83" y="99"/>
                    </a:lnTo>
                    <a:lnTo>
                      <a:pt x="81" y="95"/>
                    </a:lnTo>
                    <a:lnTo>
                      <a:pt x="84" y="95"/>
                    </a:lnTo>
                    <a:close/>
                    <a:moveTo>
                      <a:pt x="78" y="95"/>
                    </a:moveTo>
                    <a:lnTo>
                      <a:pt x="78" y="85"/>
                    </a:lnTo>
                    <a:lnTo>
                      <a:pt x="83" y="84"/>
                    </a:lnTo>
                    <a:lnTo>
                      <a:pt x="84" y="95"/>
                    </a:lnTo>
                    <a:lnTo>
                      <a:pt x="78" y="95"/>
                    </a:lnTo>
                    <a:close/>
                    <a:moveTo>
                      <a:pt x="83" y="81"/>
                    </a:moveTo>
                    <a:lnTo>
                      <a:pt x="83" y="82"/>
                    </a:lnTo>
                    <a:lnTo>
                      <a:pt x="83" y="84"/>
                    </a:lnTo>
                    <a:lnTo>
                      <a:pt x="81" y="84"/>
                    </a:lnTo>
                    <a:lnTo>
                      <a:pt x="83" y="81"/>
                    </a:lnTo>
                    <a:close/>
                    <a:moveTo>
                      <a:pt x="79" y="88"/>
                    </a:moveTo>
                    <a:lnTo>
                      <a:pt x="22" y="8"/>
                    </a:lnTo>
                    <a:lnTo>
                      <a:pt x="26" y="1"/>
                    </a:lnTo>
                    <a:lnTo>
                      <a:pt x="83" y="81"/>
                    </a:lnTo>
                    <a:lnTo>
                      <a:pt x="79" y="88"/>
                    </a:lnTo>
                    <a:close/>
                    <a:moveTo>
                      <a:pt x="24" y="0"/>
                    </a:moveTo>
                    <a:lnTo>
                      <a:pt x="25" y="0"/>
                    </a:lnTo>
                    <a:lnTo>
                      <a:pt x="26" y="1"/>
                    </a:lnTo>
                    <a:lnTo>
                      <a:pt x="24" y="5"/>
                    </a:lnTo>
                    <a:lnTo>
                      <a:pt x="24" y="0"/>
                    </a:lnTo>
                    <a:close/>
                    <a:moveTo>
                      <a:pt x="24" y="9"/>
                    </a:moveTo>
                    <a:lnTo>
                      <a:pt x="9" y="10"/>
                    </a:lnTo>
                    <a:lnTo>
                      <a:pt x="8" y="1"/>
                    </a:lnTo>
                    <a:lnTo>
                      <a:pt x="24" y="0"/>
                    </a:lnTo>
                    <a:lnTo>
                      <a:pt x="24" y="9"/>
                    </a:lnTo>
                    <a:close/>
                    <a:moveTo>
                      <a:pt x="7" y="9"/>
                    </a:moveTo>
                    <a:lnTo>
                      <a:pt x="1" y="1"/>
                    </a:lnTo>
                    <a:lnTo>
                      <a:pt x="8" y="1"/>
                    </a:lnTo>
                    <a:lnTo>
                      <a:pt x="9" y="5"/>
                    </a:lnTo>
                    <a:lnTo>
                      <a:pt x="7" y="9"/>
                    </a:lnTo>
                    <a:close/>
                    <a:moveTo>
                      <a:pt x="10" y="2"/>
                    </a:moveTo>
                    <a:lnTo>
                      <a:pt x="70" y="85"/>
                    </a:lnTo>
                    <a:lnTo>
                      <a:pt x="66" y="92"/>
                    </a:lnTo>
                    <a:lnTo>
                      <a:pt x="7" y="9"/>
                    </a:lnTo>
                    <a:lnTo>
                      <a:pt x="10" y="2"/>
                    </a:lnTo>
                    <a:close/>
                    <a:moveTo>
                      <a:pt x="70" y="85"/>
                    </a:moveTo>
                    <a:lnTo>
                      <a:pt x="73" y="89"/>
                    </a:lnTo>
                    <a:lnTo>
                      <a:pt x="70" y="92"/>
                    </a:lnTo>
                    <a:lnTo>
                      <a:pt x="68" y="89"/>
                    </a:lnTo>
                    <a:lnTo>
                      <a:pt x="70" y="85"/>
                    </a:lnTo>
                    <a:close/>
                    <a:moveTo>
                      <a:pt x="70" y="92"/>
                    </a:moveTo>
                    <a:lnTo>
                      <a:pt x="10" y="175"/>
                    </a:lnTo>
                    <a:lnTo>
                      <a:pt x="6" y="168"/>
                    </a:lnTo>
                    <a:lnTo>
                      <a:pt x="66" y="85"/>
                    </a:lnTo>
                    <a:lnTo>
                      <a:pt x="70" y="92"/>
                    </a:lnTo>
                    <a:close/>
                    <a:moveTo>
                      <a:pt x="5" y="171"/>
                    </a:moveTo>
                    <a:lnTo>
                      <a:pt x="5" y="169"/>
                    </a:lnTo>
                    <a:lnTo>
                      <a:pt x="6" y="168"/>
                    </a:lnTo>
                    <a:lnTo>
                      <a:pt x="8" y="171"/>
                    </a:lnTo>
                    <a:lnTo>
                      <a:pt x="5" y="171"/>
                    </a:lnTo>
                    <a:close/>
                    <a:moveTo>
                      <a:pt x="11" y="171"/>
                    </a:moveTo>
                    <a:lnTo>
                      <a:pt x="11" y="194"/>
                    </a:lnTo>
                    <a:lnTo>
                      <a:pt x="6" y="195"/>
                    </a:lnTo>
                    <a:lnTo>
                      <a:pt x="5" y="171"/>
                    </a:lnTo>
                    <a:lnTo>
                      <a:pt x="11" y="171"/>
                    </a:lnTo>
                    <a:close/>
                    <a:moveTo>
                      <a:pt x="7" y="198"/>
                    </a:moveTo>
                    <a:lnTo>
                      <a:pt x="6" y="197"/>
                    </a:lnTo>
                    <a:lnTo>
                      <a:pt x="6" y="195"/>
                    </a:lnTo>
                    <a:lnTo>
                      <a:pt x="9" y="195"/>
                    </a:lnTo>
                    <a:lnTo>
                      <a:pt x="7" y="198"/>
                    </a:lnTo>
                    <a:close/>
                    <a:moveTo>
                      <a:pt x="11" y="191"/>
                    </a:moveTo>
                    <a:lnTo>
                      <a:pt x="73" y="286"/>
                    </a:lnTo>
                    <a:lnTo>
                      <a:pt x="69" y="293"/>
                    </a:lnTo>
                    <a:lnTo>
                      <a:pt x="7" y="198"/>
                    </a:lnTo>
                    <a:lnTo>
                      <a:pt x="11" y="191"/>
                    </a:lnTo>
                    <a:close/>
                    <a:moveTo>
                      <a:pt x="73" y="286"/>
                    </a:moveTo>
                    <a:lnTo>
                      <a:pt x="75" y="289"/>
                    </a:lnTo>
                    <a:lnTo>
                      <a:pt x="73" y="293"/>
                    </a:lnTo>
                    <a:lnTo>
                      <a:pt x="71" y="290"/>
                    </a:lnTo>
                    <a:lnTo>
                      <a:pt x="73" y="286"/>
                    </a:lnTo>
                    <a:close/>
                    <a:moveTo>
                      <a:pt x="73" y="293"/>
                    </a:moveTo>
                    <a:lnTo>
                      <a:pt x="11" y="405"/>
                    </a:lnTo>
                    <a:lnTo>
                      <a:pt x="7" y="399"/>
                    </a:lnTo>
                    <a:lnTo>
                      <a:pt x="69" y="287"/>
                    </a:lnTo>
                    <a:lnTo>
                      <a:pt x="73" y="293"/>
                    </a:lnTo>
                    <a:close/>
                    <a:moveTo>
                      <a:pt x="6" y="402"/>
                    </a:moveTo>
                    <a:lnTo>
                      <a:pt x="6" y="400"/>
                    </a:lnTo>
                    <a:lnTo>
                      <a:pt x="7" y="399"/>
                    </a:lnTo>
                    <a:lnTo>
                      <a:pt x="9" y="402"/>
                    </a:lnTo>
                    <a:lnTo>
                      <a:pt x="6" y="402"/>
                    </a:lnTo>
                    <a:close/>
                    <a:moveTo>
                      <a:pt x="12" y="402"/>
                    </a:moveTo>
                    <a:lnTo>
                      <a:pt x="12" y="418"/>
                    </a:lnTo>
                    <a:lnTo>
                      <a:pt x="6" y="418"/>
                    </a:lnTo>
                    <a:lnTo>
                      <a:pt x="6" y="402"/>
                    </a:lnTo>
                    <a:lnTo>
                      <a:pt x="12" y="402"/>
                    </a:lnTo>
                    <a:close/>
                    <a:moveTo>
                      <a:pt x="7" y="421"/>
                    </a:moveTo>
                    <a:lnTo>
                      <a:pt x="6" y="420"/>
                    </a:lnTo>
                    <a:lnTo>
                      <a:pt x="6" y="418"/>
                    </a:lnTo>
                    <a:lnTo>
                      <a:pt x="9" y="418"/>
                    </a:lnTo>
                    <a:lnTo>
                      <a:pt x="7" y="421"/>
                    </a:lnTo>
                    <a:close/>
                  </a:path>
                </a:pathLst>
              </a:custGeom>
              <a:solidFill>
                <a:srgbClr val="003D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7" name="Freeform 67">
                <a:extLst>
                  <a:ext uri="{FF2B5EF4-FFF2-40B4-BE49-F238E27FC236}">
                    <a16:creationId xmlns:a16="http://schemas.microsoft.com/office/drawing/2014/main" id="{1D9576B9-6B50-4AA2-A6E1-6E95874BBF50}"/>
                  </a:ext>
                </a:extLst>
              </p:cNvPr>
              <p:cNvSpPr>
                <a:spLocks/>
              </p:cNvSpPr>
              <p:nvPr/>
            </p:nvSpPr>
            <p:spPr bwMode="auto">
              <a:xfrm>
                <a:off x="1361" y="2169"/>
                <a:ext cx="220" cy="2122"/>
              </a:xfrm>
              <a:custGeom>
                <a:avLst/>
                <a:gdLst>
                  <a:gd name="T0" fmla="*/ 2147483647 w 72"/>
                  <a:gd name="T1" fmla="*/ 2147483647 h 824"/>
                  <a:gd name="T2" fmla="*/ 2147483647 w 72"/>
                  <a:gd name="T3" fmla="*/ 2147483647 h 824"/>
                  <a:gd name="T4" fmla="*/ 2147483647 w 72"/>
                  <a:gd name="T5" fmla="*/ 2147483647 h 824"/>
                  <a:gd name="T6" fmla="*/ 2147483647 w 72"/>
                  <a:gd name="T7" fmla="*/ 2147483647 h 824"/>
                  <a:gd name="T8" fmla="*/ 2147483647 w 72"/>
                  <a:gd name="T9" fmla="*/ 2147483647 h 824"/>
                  <a:gd name="T10" fmla="*/ 2147483647 w 72"/>
                  <a:gd name="T11" fmla="*/ 2147483647 h 824"/>
                  <a:gd name="T12" fmla="*/ 2147483647 w 72"/>
                  <a:gd name="T13" fmla="*/ 2147483647 h 824"/>
                  <a:gd name="T14" fmla="*/ 2147483647 w 72"/>
                  <a:gd name="T15" fmla="*/ 2147483647 h 824"/>
                  <a:gd name="T16" fmla="*/ 0 w 72"/>
                  <a:gd name="T17" fmla="*/ 2147483647 h 824"/>
                  <a:gd name="T18" fmla="*/ 0 w 72"/>
                  <a:gd name="T19" fmla="*/ 2147483647 h 824"/>
                  <a:gd name="T20" fmla="*/ 2147483647 w 72"/>
                  <a:gd name="T21" fmla="*/ 2147483647 h 824"/>
                  <a:gd name="T22" fmla="*/ 0 w 72"/>
                  <a:gd name="T23" fmla="*/ 2147483647 h 824"/>
                  <a:gd name="T24" fmla="*/ 0 w 72"/>
                  <a:gd name="T25" fmla="*/ 2147483647 h 824"/>
                  <a:gd name="T26" fmla="*/ 2147483647 w 72"/>
                  <a:gd name="T27" fmla="*/ 2147483647 h 824"/>
                  <a:gd name="T28" fmla="*/ 0 w 72"/>
                  <a:gd name="T29" fmla="*/ 2147483647 h 824"/>
                  <a:gd name="T30" fmla="*/ 0 w 72"/>
                  <a:gd name="T31" fmla="*/ 2147483647 h 824"/>
                  <a:gd name="T32" fmla="*/ 2147483647 w 72"/>
                  <a:gd name="T33" fmla="*/ 2147483647 h 824"/>
                  <a:gd name="T34" fmla="*/ 0 w 72"/>
                  <a:gd name="T35" fmla="*/ 2147483647 h 824"/>
                  <a:gd name="T36" fmla="*/ 0 w 72"/>
                  <a:gd name="T37" fmla="*/ 2147483647 h 824"/>
                  <a:gd name="T38" fmla="*/ 2147483647 w 72"/>
                  <a:gd name="T39" fmla="*/ 2147483647 h 824"/>
                  <a:gd name="T40" fmla="*/ 2147483647 w 72"/>
                  <a:gd name="T41" fmla="*/ 0 h 824"/>
                  <a:gd name="T42" fmla="*/ 2147483647 w 72"/>
                  <a:gd name="T43" fmla="*/ 2147483647 h 824"/>
                  <a:gd name="T44" fmla="*/ 2147483647 w 72"/>
                  <a:gd name="T45" fmla="*/ 2147483647 h 824"/>
                  <a:gd name="T46" fmla="*/ 2147483647 w 72"/>
                  <a:gd name="T47" fmla="*/ 2147483647 h 824"/>
                  <a:gd name="T48" fmla="*/ 2147483647 w 72"/>
                  <a:gd name="T49" fmla="*/ 2147483647 h 824"/>
                  <a:gd name="T50" fmla="*/ 2147483647 w 72"/>
                  <a:gd name="T51" fmla="*/ 2147483647 h 8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2"/>
                  <a:gd name="T79" fmla="*/ 0 h 824"/>
                  <a:gd name="T80" fmla="*/ 72 w 72"/>
                  <a:gd name="T81" fmla="*/ 824 h 82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2" h="824">
                    <a:moveTo>
                      <a:pt x="71" y="404"/>
                    </a:moveTo>
                    <a:lnTo>
                      <a:pt x="72" y="417"/>
                    </a:lnTo>
                    <a:lnTo>
                      <a:pt x="5" y="507"/>
                    </a:lnTo>
                    <a:lnTo>
                      <a:pt x="72" y="583"/>
                    </a:lnTo>
                    <a:lnTo>
                      <a:pt x="72" y="606"/>
                    </a:lnTo>
                    <a:lnTo>
                      <a:pt x="7" y="701"/>
                    </a:lnTo>
                    <a:lnTo>
                      <a:pt x="71" y="824"/>
                    </a:lnTo>
                    <a:lnTo>
                      <a:pt x="61" y="824"/>
                    </a:lnTo>
                    <a:lnTo>
                      <a:pt x="0" y="712"/>
                    </a:lnTo>
                    <a:lnTo>
                      <a:pt x="0" y="687"/>
                    </a:lnTo>
                    <a:lnTo>
                      <a:pt x="64" y="597"/>
                    </a:lnTo>
                    <a:lnTo>
                      <a:pt x="0" y="517"/>
                    </a:lnTo>
                    <a:lnTo>
                      <a:pt x="0" y="500"/>
                    </a:lnTo>
                    <a:lnTo>
                      <a:pt x="61" y="411"/>
                    </a:lnTo>
                    <a:lnTo>
                      <a:pt x="0" y="299"/>
                    </a:lnTo>
                    <a:lnTo>
                      <a:pt x="0" y="273"/>
                    </a:lnTo>
                    <a:lnTo>
                      <a:pt x="64" y="183"/>
                    </a:lnTo>
                    <a:lnTo>
                      <a:pt x="0" y="104"/>
                    </a:lnTo>
                    <a:lnTo>
                      <a:pt x="0" y="86"/>
                    </a:lnTo>
                    <a:lnTo>
                      <a:pt x="54" y="1"/>
                    </a:lnTo>
                    <a:lnTo>
                      <a:pt x="72" y="0"/>
                    </a:lnTo>
                    <a:lnTo>
                      <a:pt x="5" y="94"/>
                    </a:lnTo>
                    <a:lnTo>
                      <a:pt x="72" y="170"/>
                    </a:lnTo>
                    <a:lnTo>
                      <a:pt x="72" y="193"/>
                    </a:lnTo>
                    <a:lnTo>
                      <a:pt x="7" y="288"/>
                    </a:lnTo>
                    <a:lnTo>
                      <a:pt x="71" y="404"/>
                    </a:lnTo>
                    <a:close/>
                  </a:path>
                </a:pathLst>
              </a:custGeom>
              <a:solidFill>
                <a:srgbClr val="EA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8" name="Freeform 68">
                <a:extLst>
                  <a:ext uri="{FF2B5EF4-FFF2-40B4-BE49-F238E27FC236}">
                    <a16:creationId xmlns:a16="http://schemas.microsoft.com/office/drawing/2014/main" id="{C4327771-19C0-41CF-A220-A0EE83699535}"/>
                  </a:ext>
                </a:extLst>
              </p:cNvPr>
              <p:cNvSpPr>
                <a:spLocks noEditPoints="1"/>
              </p:cNvSpPr>
              <p:nvPr/>
            </p:nvSpPr>
            <p:spPr bwMode="auto">
              <a:xfrm>
                <a:off x="1352" y="2157"/>
                <a:ext cx="253" cy="2147"/>
              </a:xfrm>
              <a:custGeom>
                <a:avLst/>
                <a:gdLst>
                  <a:gd name="T0" fmla="*/ 2147483647 w 83"/>
                  <a:gd name="T1" fmla="*/ 2147483647 h 834"/>
                  <a:gd name="T2" fmla="*/ 2147483647 w 83"/>
                  <a:gd name="T3" fmla="*/ 2147483647 h 834"/>
                  <a:gd name="T4" fmla="*/ 2147483647 w 83"/>
                  <a:gd name="T5" fmla="*/ 2147483647 h 834"/>
                  <a:gd name="T6" fmla="*/ 2147483647 w 83"/>
                  <a:gd name="T7" fmla="*/ 2147483647 h 834"/>
                  <a:gd name="T8" fmla="*/ 2147483647 w 83"/>
                  <a:gd name="T9" fmla="*/ 2147483647 h 834"/>
                  <a:gd name="T10" fmla="*/ 2147483647 w 83"/>
                  <a:gd name="T11" fmla="*/ 2147483647 h 834"/>
                  <a:gd name="T12" fmla="*/ 2147483647 w 83"/>
                  <a:gd name="T13" fmla="*/ 2147483647 h 834"/>
                  <a:gd name="T14" fmla="*/ 2147483647 w 83"/>
                  <a:gd name="T15" fmla="*/ 2147483647 h 834"/>
                  <a:gd name="T16" fmla="*/ 2147483647 w 83"/>
                  <a:gd name="T17" fmla="*/ 2147483647 h 834"/>
                  <a:gd name="T18" fmla="*/ 2147483647 w 83"/>
                  <a:gd name="T19" fmla="*/ 2147483647 h 834"/>
                  <a:gd name="T20" fmla="*/ 2147483647 w 83"/>
                  <a:gd name="T21" fmla="*/ 2147483647 h 834"/>
                  <a:gd name="T22" fmla="*/ 2147483647 w 83"/>
                  <a:gd name="T23" fmla="*/ 2147483647 h 834"/>
                  <a:gd name="T24" fmla="*/ 2147483647 w 83"/>
                  <a:gd name="T25" fmla="*/ 2147483647 h 834"/>
                  <a:gd name="T26" fmla="*/ 2147483647 w 83"/>
                  <a:gd name="T27" fmla="*/ 2147483647 h 834"/>
                  <a:gd name="T28" fmla="*/ 2147483647 w 83"/>
                  <a:gd name="T29" fmla="*/ 2147483647 h 834"/>
                  <a:gd name="T30" fmla="*/ 2147483647 w 83"/>
                  <a:gd name="T31" fmla="*/ 2147483647 h 834"/>
                  <a:gd name="T32" fmla="*/ 2147483647 w 83"/>
                  <a:gd name="T33" fmla="*/ 2147483647 h 834"/>
                  <a:gd name="T34" fmla="*/ 0 w 83"/>
                  <a:gd name="T35" fmla="*/ 2147483647 h 834"/>
                  <a:gd name="T36" fmla="*/ 0 w 83"/>
                  <a:gd name="T37" fmla="*/ 2147483647 h 834"/>
                  <a:gd name="T38" fmla="*/ 0 w 83"/>
                  <a:gd name="T39" fmla="*/ 2147483647 h 834"/>
                  <a:gd name="T40" fmla="*/ 2147483647 w 83"/>
                  <a:gd name="T41" fmla="*/ 2147483647 h 834"/>
                  <a:gd name="T42" fmla="*/ 2147483647 w 83"/>
                  <a:gd name="T43" fmla="*/ 2147483647 h 834"/>
                  <a:gd name="T44" fmla="*/ 2147483647 w 83"/>
                  <a:gd name="T45" fmla="*/ 2147483647 h 834"/>
                  <a:gd name="T46" fmla="*/ 2147483647 w 83"/>
                  <a:gd name="T47" fmla="*/ 2147483647 h 834"/>
                  <a:gd name="T48" fmla="*/ 2147483647 w 83"/>
                  <a:gd name="T49" fmla="*/ 2147483647 h 834"/>
                  <a:gd name="T50" fmla="*/ 2147483647 w 83"/>
                  <a:gd name="T51" fmla="*/ 2147483647 h 834"/>
                  <a:gd name="T52" fmla="*/ 0 w 83"/>
                  <a:gd name="T53" fmla="*/ 2147483647 h 834"/>
                  <a:gd name="T54" fmla="*/ 0 w 83"/>
                  <a:gd name="T55" fmla="*/ 2147483647 h 834"/>
                  <a:gd name="T56" fmla="*/ 0 w 83"/>
                  <a:gd name="T57" fmla="*/ 2147483647 h 834"/>
                  <a:gd name="T58" fmla="*/ 0 w 83"/>
                  <a:gd name="T59" fmla="*/ 2147483647 h 834"/>
                  <a:gd name="T60" fmla="*/ 2147483647 w 83"/>
                  <a:gd name="T61" fmla="*/ 2147483647 h 834"/>
                  <a:gd name="T62" fmla="*/ 2147483647 w 83"/>
                  <a:gd name="T63" fmla="*/ 2147483647 h 834"/>
                  <a:gd name="T64" fmla="*/ 0 w 83"/>
                  <a:gd name="T65" fmla="*/ 2147483647 h 834"/>
                  <a:gd name="T66" fmla="*/ 0 w 83"/>
                  <a:gd name="T67" fmla="*/ 2147483647 h 834"/>
                  <a:gd name="T68" fmla="*/ 0 w 83"/>
                  <a:gd name="T69" fmla="*/ 2147483647 h 834"/>
                  <a:gd name="T70" fmla="*/ 2147483647 w 83"/>
                  <a:gd name="T71" fmla="*/ 2147483647 h 834"/>
                  <a:gd name="T72" fmla="*/ 2147483647 w 83"/>
                  <a:gd name="T73" fmla="*/ 2147483647 h 834"/>
                  <a:gd name="T74" fmla="*/ 2147483647 w 83"/>
                  <a:gd name="T75" fmla="*/ 2147483647 h 834"/>
                  <a:gd name="T76" fmla="*/ 2147483647 w 83"/>
                  <a:gd name="T77" fmla="*/ 2147483647 h 834"/>
                  <a:gd name="T78" fmla="*/ 2147483647 w 83"/>
                  <a:gd name="T79" fmla="*/ 2147483647 h 834"/>
                  <a:gd name="T80" fmla="*/ 2147483647 w 83"/>
                  <a:gd name="T81" fmla="*/ 2147483647 h 834"/>
                  <a:gd name="T82" fmla="*/ 0 w 83"/>
                  <a:gd name="T83" fmla="*/ 2147483647 h 834"/>
                  <a:gd name="T84" fmla="*/ 0 w 83"/>
                  <a:gd name="T85" fmla="*/ 2147483647 h 834"/>
                  <a:gd name="T86" fmla="*/ 0 w 83"/>
                  <a:gd name="T87" fmla="*/ 2147483647 h 834"/>
                  <a:gd name="T88" fmla="*/ 0 w 83"/>
                  <a:gd name="T89" fmla="*/ 2147483647 h 834"/>
                  <a:gd name="T90" fmla="*/ 2147483647 w 83"/>
                  <a:gd name="T91" fmla="*/ 2147483647 h 834"/>
                  <a:gd name="T92" fmla="*/ 2147483647 w 83"/>
                  <a:gd name="T93" fmla="*/ 2147483647 h 834"/>
                  <a:gd name="T94" fmla="*/ 2147483647 w 83"/>
                  <a:gd name="T95" fmla="*/ 0 h 834"/>
                  <a:gd name="T96" fmla="*/ 2147483647 w 83"/>
                  <a:gd name="T97" fmla="*/ 0 h 834"/>
                  <a:gd name="T98" fmla="*/ 2147483647 w 83"/>
                  <a:gd name="T99" fmla="*/ 0 h 834"/>
                  <a:gd name="T100" fmla="*/ 2147483647 w 83"/>
                  <a:gd name="T101" fmla="*/ 2147483647 h 834"/>
                  <a:gd name="T102" fmla="*/ 2147483647 w 83"/>
                  <a:gd name="T103" fmla="*/ 2147483647 h 834"/>
                  <a:gd name="T104" fmla="*/ 2147483647 w 83"/>
                  <a:gd name="T105" fmla="*/ 2147483647 h 834"/>
                  <a:gd name="T106" fmla="*/ 2147483647 w 83"/>
                  <a:gd name="T107" fmla="*/ 2147483647 h 834"/>
                  <a:gd name="T108" fmla="*/ 2147483647 w 83"/>
                  <a:gd name="T109" fmla="*/ 2147483647 h 834"/>
                  <a:gd name="T110" fmla="*/ 2147483647 w 83"/>
                  <a:gd name="T111" fmla="*/ 2147483647 h 834"/>
                  <a:gd name="T112" fmla="*/ 2147483647 w 83"/>
                  <a:gd name="T113" fmla="*/ 2147483647 h 834"/>
                  <a:gd name="T114" fmla="*/ 2147483647 w 83"/>
                  <a:gd name="T115" fmla="*/ 2147483647 h 834"/>
                  <a:gd name="T116" fmla="*/ 2147483647 w 83"/>
                  <a:gd name="T117" fmla="*/ 2147483647 h 834"/>
                  <a:gd name="T118" fmla="*/ 2147483647 w 83"/>
                  <a:gd name="T119" fmla="*/ 2147483647 h 834"/>
                  <a:gd name="T120" fmla="*/ 2147483647 w 83"/>
                  <a:gd name="T121" fmla="*/ 2147483647 h 834"/>
                  <a:gd name="T122" fmla="*/ 2147483647 w 83"/>
                  <a:gd name="T123" fmla="*/ 2147483647 h 8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3"/>
                  <a:gd name="T187" fmla="*/ 0 h 834"/>
                  <a:gd name="T188" fmla="*/ 83 w 83"/>
                  <a:gd name="T189" fmla="*/ 834 h 83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3" h="834">
                    <a:moveTo>
                      <a:pt x="77" y="408"/>
                    </a:moveTo>
                    <a:lnTo>
                      <a:pt x="78" y="421"/>
                    </a:lnTo>
                    <a:lnTo>
                      <a:pt x="72" y="422"/>
                    </a:lnTo>
                    <a:lnTo>
                      <a:pt x="71" y="409"/>
                    </a:lnTo>
                    <a:lnTo>
                      <a:pt x="77" y="408"/>
                    </a:lnTo>
                    <a:close/>
                    <a:moveTo>
                      <a:pt x="78" y="421"/>
                    </a:moveTo>
                    <a:lnTo>
                      <a:pt x="78" y="424"/>
                    </a:lnTo>
                    <a:lnTo>
                      <a:pt x="77" y="425"/>
                    </a:lnTo>
                    <a:lnTo>
                      <a:pt x="75" y="422"/>
                    </a:lnTo>
                    <a:lnTo>
                      <a:pt x="78" y="421"/>
                    </a:lnTo>
                    <a:close/>
                    <a:moveTo>
                      <a:pt x="77" y="425"/>
                    </a:moveTo>
                    <a:lnTo>
                      <a:pt x="10" y="516"/>
                    </a:lnTo>
                    <a:lnTo>
                      <a:pt x="7" y="509"/>
                    </a:lnTo>
                    <a:lnTo>
                      <a:pt x="73" y="418"/>
                    </a:lnTo>
                    <a:lnTo>
                      <a:pt x="77" y="425"/>
                    </a:lnTo>
                    <a:close/>
                    <a:moveTo>
                      <a:pt x="7" y="516"/>
                    </a:moveTo>
                    <a:lnTo>
                      <a:pt x="4" y="513"/>
                    </a:lnTo>
                    <a:lnTo>
                      <a:pt x="7" y="509"/>
                    </a:lnTo>
                    <a:lnTo>
                      <a:pt x="8" y="512"/>
                    </a:lnTo>
                    <a:lnTo>
                      <a:pt x="7" y="516"/>
                    </a:lnTo>
                    <a:close/>
                    <a:moveTo>
                      <a:pt x="10" y="508"/>
                    </a:moveTo>
                    <a:lnTo>
                      <a:pt x="77" y="584"/>
                    </a:lnTo>
                    <a:lnTo>
                      <a:pt x="73" y="592"/>
                    </a:lnTo>
                    <a:lnTo>
                      <a:pt x="7" y="516"/>
                    </a:lnTo>
                    <a:lnTo>
                      <a:pt x="10" y="508"/>
                    </a:lnTo>
                    <a:close/>
                    <a:moveTo>
                      <a:pt x="77" y="584"/>
                    </a:moveTo>
                    <a:lnTo>
                      <a:pt x="78" y="585"/>
                    </a:lnTo>
                    <a:lnTo>
                      <a:pt x="78" y="588"/>
                    </a:lnTo>
                    <a:lnTo>
                      <a:pt x="75" y="588"/>
                    </a:lnTo>
                    <a:lnTo>
                      <a:pt x="77" y="584"/>
                    </a:lnTo>
                    <a:close/>
                    <a:moveTo>
                      <a:pt x="78" y="588"/>
                    </a:moveTo>
                    <a:lnTo>
                      <a:pt x="78" y="611"/>
                    </a:lnTo>
                    <a:lnTo>
                      <a:pt x="72" y="611"/>
                    </a:lnTo>
                    <a:lnTo>
                      <a:pt x="72" y="588"/>
                    </a:lnTo>
                    <a:lnTo>
                      <a:pt x="78" y="588"/>
                    </a:lnTo>
                    <a:close/>
                    <a:moveTo>
                      <a:pt x="78" y="611"/>
                    </a:moveTo>
                    <a:lnTo>
                      <a:pt x="78" y="613"/>
                    </a:lnTo>
                    <a:lnTo>
                      <a:pt x="77" y="615"/>
                    </a:lnTo>
                    <a:lnTo>
                      <a:pt x="75" y="611"/>
                    </a:lnTo>
                    <a:lnTo>
                      <a:pt x="78" y="611"/>
                    </a:lnTo>
                    <a:close/>
                    <a:moveTo>
                      <a:pt x="77" y="615"/>
                    </a:moveTo>
                    <a:lnTo>
                      <a:pt x="12" y="710"/>
                    </a:lnTo>
                    <a:lnTo>
                      <a:pt x="8" y="703"/>
                    </a:lnTo>
                    <a:lnTo>
                      <a:pt x="73" y="607"/>
                    </a:lnTo>
                    <a:lnTo>
                      <a:pt x="77" y="615"/>
                    </a:lnTo>
                    <a:close/>
                    <a:moveTo>
                      <a:pt x="8" y="710"/>
                    </a:moveTo>
                    <a:lnTo>
                      <a:pt x="6" y="706"/>
                    </a:lnTo>
                    <a:lnTo>
                      <a:pt x="8" y="703"/>
                    </a:lnTo>
                    <a:lnTo>
                      <a:pt x="10" y="706"/>
                    </a:lnTo>
                    <a:lnTo>
                      <a:pt x="8" y="710"/>
                    </a:lnTo>
                    <a:close/>
                    <a:moveTo>
                      <a:pt x="12" y="703"/>
                    </a:moveTo>
                    <a:lnTo>
                      <a:pt x="76" y="826"/>
                    </a:lnTo>
                    <a:lnTo>
                      <a:pt x="71" y="832"/>
                    </a:lnTo>
                    <a:lnTo>
                      <a:pt x="8" y="710"/>
                    </a:lnTo>
                    <a:lnTo>
                      <a:pt x="12" y="703"/>
                    </a:lnTo>
                    <a:close/>
                    <a:moveTo>
                      <a:pt x="76" y="826"/>
                    </a:moveTo>
                    <a:lnTo>
                      <a:pt x="80" y="834"/>
                    </a:lnTo>
                    <a:lnTo>
                      <a:pt x="73" y="834"/>
                    </a:lnTo>
                    <a:lnTo>
                      <a:pt x="74" y="829"/>
                    </a:lnTo>
                    <a:lnTo>
                      <a:pt x="76" y="826"/>
                    </a:lnTo>
                    <a:close/>
                    <a:moveTo>
                      <a:pt x="73" y="834"/>
                    </a:moveTo>
                    <a:lnTo>
                      <a:pt x="64" y="833"/>
                    </a:lnTo>
                    <a:lnTo>
                      <a:pt x="64" y="824"/>
                    </a:lnTo>
                    <a:lnTo>
                      <a:pt x="74" y="825"/>
                    </a:lnTo>
                    <a:lnTo>
                      <a:pt x="73" y="834"/>
                    </a:lnTo>
                    <a:close/>
                    <a:moveTo>
                      <a:pt x="64" y="833"/>
                    </a:moveTo>
                    <a:lnTo>
                      <a:pt x="62" y="833"/>
                    </a:lnTo>
                    <a:lnTo>
                      <a:pt x="61" y="832"/>
                    </a:lnTo>
                    <a:lnTo>
                      <a:pt x="64" y="829"/>
                    </a:lnTo>
                    <a:lnTo>
                      <a:pt x="64" y="833"/>
                    </a:lnTo>
                    <a:close/>
                    <a:moveTo>
                      <a:pt x="61" y="832"/>
                    </a:moveTo>
                    <a:lnTo>
                      <a:pt x="0" y="721"/>
                    </a:lnTo>
                    <a:lnTo>
                      <a:pt x="5" y="714"/>
                    </a:lnTo>
                    <a:lnTo>
                      <a:pt x="66" y="826"/>
                    </a:lnTo>
                    <a:lnTo>
                      <a:pt x="61" y="832"/>
                    </a:lnTo>
                    <a:close/>
                    <a:moveTo>
                      <a:pt x="0" y="721"/>
                    </a:moveTo>
                    <a:lnTo>
                      <a:pt x="0" y="719"/>
                    </a:lnTo>
                    <a:lnTo>
                      <a:pt x="0" y="717"/>
                    </a:lnTo>
                    <a:lnTo>
                      <a:pt x="3" y="717"/>
                    </a:lnTo>
                    <a:lnTo>
                      <a:pt x="0" y="721"/>
                    </a:lnTo>
                    <a:close/>
                    <a:moveTo>
                      <a:pt x="0" y="717"/>
                    </a:moveTo>
                    <a:lnTo>
                      <a:pt x="0" y="692"/>
                    </a:lnTo>
                    <a:lnTo>
                      <a:pt x="5" y="692"/>
                    </a:lnTo>
                    <a:lnTo>
                      <a:pt x="5" y="717"/>
                    </a:lnTo>
                    <a:lnTo>
                      <a:pt x="0" y="717"/>
                    </a:lnTo>
                    <a:close/>
                    <a:moveTo>
                      <a:pt x="0" y="692"/>
                    </a:moveTo>
                    <a:lnTo>
                      <a:pt x="0" y="689"/>
                    </a:lnTo>
                    <a:lnTo>
                      <a:pt x="1" y="688"/>
                    </a:lnTo>
                    <a:lnTo>
                      <a:pt x="3" y="692"/>
                    </a:lnTo>
                    <a:lnTo>
                      <a:pt x="0" y="692"/>
                    </a:lnTo>
                    <a:close/>
                    <a:moveTo>
                      <a:pt x="1" y="688"/>
                    </a:moveTo>
                    <a:lnTo>
                      <a:pt x="66" y="598"/>
                    </a:lnTo>
                    <a:lnTo>
                      <a:pt x="69" y="605"/>
                    </a:lnTo>
                    <a:lnTo>
                      <a:pt x="4" y="695"/>
                    </a:lnTo>
                    <a:lnTo>
                      <a:pt x="1" y="688"/>
                    </a:lnTo>
                    <a:close/>
                    <a:moveTo>
                      <a:pt x="69" y="598"/>
                    </a:moveTo>
                    <a:lnTo>
                      <a:pt x="72" y="602"/>
                    </a:lnTo>
                    <a:lnTo>
                      <a:pt x="69" y="605"/>
                    </a:lnTo>
                    <a:lnTo>
                      <a:pt x="67" y="602"/>
                    </a:lnTo>
                    <a:lnTo>
                      <a:pt x="69" y="598"/>
                    </a:lnTo>
                    <a:close/>
                    <a:moveTo>
                      <a:pt x="66" y="606"/>
                    </a:moveTo>
                    <a:lnTo>
                      <a:pt x="1" y="526"/>
                    </a:lnTo>
                    <a:lnTo>
                      <a:pt x="4" y="518"/>
                    </a:lnTo>
                    <a:lnTo>
                      <a:pt x="69" y="598"/>
                    </a:lnTo>
                    <a:lnTo>
                      <a:pt x="66" y="606"/>
                    </a:lnTo>
                    <a:close/>
                    <a:moveTo>
                      <a:pt x="1" y="526"/>
                    </a:moveTo>
                    <a:lnTo>
                      <a:pt x="0" y="524"/>
                    </a:lnTo>
                    <a:lnTo>
                      <a:pt x="0" y="522"/>
                    </a:lnTo>
                    <a:lnTo>
                      <a:pt x="3" y="522"/>
                    </a:lnTo>
                    <a:lnTo>
                      <a:pt x="1" y="526"/>
                    </a:lnTo>
                    <a:close/>
                    <a:moveTo>
                      <a:pt x="0" y="522"/>
                    </a:moveTo>
                    <a:lnTo>
                      <a:pt x="0" y="505"/>
                    </a:lnTo>
                    <a:lnTo>
                      <a:pt x="5" y="505"/>
                    </a:lnTo>
                    <a:lnTo>
                      <a:pt x="5" y="522"/>
                    </a:lnTo>
                    <a:lnTo>
                      <a:pt x="0" y="522"/>
                    </a:lnTo>
                    <a:close/>
                    <a:moveTo>
                      <a:pt x="0" y="505"/>
                    </a:moveTo>
                    <a:lnTo>
                      <a:pt x="0" y="503"/>
                    </a:lnTo>
                    <a:lnTo>
                      <a:pt x="1" y="501"/>
                    </a:lnTo>
                    <a:lnTo>
                      <a:pt x="3" y="505"/>
                    </a:lnTo>
                    <a:lnTo>
                      <a:pt x="0" y="505"/>
                    </a:lnTo>
                    <a:close/>
                    <a:moveTo>
                      <a:pt x="1" y="501"/>
                    </a:moveTo>
                    <a:lnTo>
                      <a:pt x="62" y="413"/>
                    </a:lnTo>
                    <a:lnTo>
                      <a:pt x="66" y="420"/>
                    </a:lnTo>
                    <a:lnTo>
                      <a:pt x="5" y="508"/>
                    </a:lnTo>
                    <a:lnTo>
                      <a:pt x="1" y="501"/>
                    </a:lnTo>
                    <a:close/>
                    <a:moveTo>
                      <a:pt x="66" y="413"/>
                    </a:moveTo>
                    <a:lnTo>
                      <a:pt x="68" y="417"/>
                    </a:lnTo>
                    <a:lnTo>
                      <a:pt x="66" y="420"/>
                    </a:lnTo>
                    <a:lnTo>
                      <a:pt x="64" y="416"/>
                    </a:lnTo>
                    <a:lnTo>
                      <a:pt x="66" y="413"/>
                    </a:lnTo>
                    <a:close/>
                    <a:moveTo>
                      <a:pt x="62" y="419"/>
                    </a:moveTo>
                    <a:lnTo>
                      <a:pt x="0" y="307"/>
                    </a:lnTo>
                    <a:lnTo>
                      <a:pt x="5" y="301"/>
                    </a:lnTo>
                    <a:lnTo>
                      <a:pt x="66" y="413"/>
                    </a:lnTo>
                    <a:lnTo>
                      <a:pt x="62" y="419"/>
                    </a:lnTo>
                    <a:close/>
                    <a:moveTo>
                      <a:pt x="0" y="307"/>
                    </a:moveTo>
                    <a:lnTo>
                      <a:pt x="0" y="306"/>
                    </a:lnTo>
                    <a:lnTo>
                      <a:pt x="0" y="304"/>
                    </a:lnTo>
                    <a:lnTo>
                      <a:pt x="3" y="304"/>
                    </a:lnTo>
                    <a:lnTo>
                      <a:pt x="0" y="307"/>
                    </a:lnTo>
                    <a:close/>
                    <a:moveTo>
                      <a:pt x="0" y="304"/>
                    </a:moveTo>
                    <a:lnTo>
                      <a:pt x="0" y="278"/>
                    </a:lnTo>
                    <a:lnTo>
                      <a:pt x="5" y="278"/>
                    </a:lnTo>
                    <a:lnTo>
                      <a:pt x="5" y="304"/>
                    </a:lnTo>
                    <a:lnTo>
                      <a:pt x="0" y="304"/>
                    </a:lnTo>
                    <a:close/>
                    <a:moveTo>
                      <a:pt x="0" y="278"/>
                    </a:moveTo>
                    <a:lnTo>
                      <a:pt x="0" y="276"/>
                    </a:lnTo>
                    <a:lnTo>
                      <a:pt x="1" y="275"/>
                    </a:lnTo>
                    <a:lnTo>
                      <a:pt x="3" y="278"/>
                    </a:lnTo>
                    <a:lnTo>
                      <a:pt x="0" y="278"/>
                    </a:lnTo>
                    <a:close/>
                    <a:moveTo>
                      <a:pt x="1" y="275"/>
                    </a:moveTo>
                    <a:lnTo>
                      <a:pt x="66" y="185"/>
                    </a:lnTo>
                    <a:lnTo>
                      <a:pt x="69" y="192"/>
                    </a:lnTo>
                    <a:lnTo>
                      <a:pt x="4" y="282"/>
                    </a:lnTo>
                    <a:lnTo>
                      <a:pt x="1" y="275"/>
                    </a:lnTo>
                    <a:close/>
                    <a:moveTo>
                      <a:pt x="69" y="185"/>
                    </a:moveTo>
                    <a:lnTo>
                      <a:pt x="72" y="188"/>
                    </a:lnTo>
                    <a:lnTo>
                      <a:pt x="69" y="192"/>
                    </a:lnTo>
                    <a:lnTo>
                      <a:pt x="67" y="188"/>
                    </a:lnTo>
                    <a:lnTo>
                      <a:pt x="69" y="185"/>
                    </a:lnTo>
                    <a:close/>
                    <a:moveTo>
                      <a:pt x="66" y="192"/>
                    </a:moveTo>
                    <a:lnTo>
                      <a:pt x="1" y="113"/>
                    </a:lnTo>
                    <a:lnTo>
                      <a:pt x="4" y="105"/>
                    </a:lnTo>
                    <a:lnTo>
                      <a:pt x="69" y="185"/>
                    </a:lnTo>
                    <a:lnTo>
                      <a:pt x="66" y="192"/>
                    </a:lnTo>
                    <a:close/>
                    <a:moveTo>
                      <a:pt x="1" y="113"/>
                    </a:moveTo>
                    <a:lnTo>
                      <a:pt x="0" y="111"/>
                    </a:lnTo>
                    <a:lnTo>
                      <a:pt x="0" y="109"/>
                    </a:lnTo>
                    <a:lnTo>
                      <a:pt x="3" y="109"/>
                    </a:lnTo>
                    <a:lnTo>
                      <a:pt x="1" y="113"/>
                    </a:lnTo>
                    <a:close/>
                    <a:moveTo>
                      <a:pt x="0" y="109"/>
                    </a:moveTo>
                    <a:lnTo>
                      <a:pt x="0" y="91"/>
                    </a:lnTo>
                    <a:lnTo>
                      <a:pt x="5" y="91"/>
                    </a:lnTo>
                    <a:lnTo>
                      <a:pt x="5" y="109"/>
                    </a:lnTo>
                    <a:lnTo>
                      <a:pt x="0" y="109"/>
                    </a:lnTo>
                    <a:close/>
                    <a:moveTo>
                      <a:pt x="0" y="91"/>
                    </a:moveTo>
                    <a:lnTo>
                      <a:pt x="0" y="89"/>
                    </a:lnTo>
                    <a:lnTo>
                      <a:pt x="0" y="88"/>
                    </a:lnTo>
                    <a:lnTo>
                      <a:pt x="3" y="91"/>
                    </a:lnTo>
                    <a:lnTo>
                      <a:pt x="0" y="91"/>
                    </a:lnTo>
                    <a:close/>
                    <a:moveTo>
                      <a:pt x="0" y="88"/>
                    </a:moveTo>
                    <a:lnTo>
                      <a:pt x="55" y="2"/>
                    </a:lnTo>
                    <a:lnTo>
                      <a:pt x="59" y="9"/>
                    </a:lnTo>
                    <a:lnTo>
                      <a:pt x="5" y="95"/>
                    </a:lnTo>
                    <a:lnTo>
                      <a:pt x="0" y="88"/>
                    </a:lnTo>
                    <a:close/>
                    <a:moveTo>
                      <a:pt x="55" y="2"/>
                    </a:moveTo>
                    <a:lnTo>
                      <a:pt x="55" y="1"/>
                    </a:lnTo>
                    <a:lnTo>
                      <a:pt x="57" y="1"/>
                    </a:lnTo>
                    <a:lnTo>
                      <a:pt x="57" y="6"/>
                    </a:lnTo>
                    <a:lnTo>
                      <a:pt x="55" y="2"/>
                    </a:lnTo>
                    <a:close/>
                    <a:moveTo>
                      <a:pt x="57" y="1"/>
                    </a:moveTo>
                    <a:lnTo>
                      <a:pt x="75" y="0"/>
                    </a:lnTo>
                    <a:lnTo>
                      <a:pt x="75" y="10"/>
                    </a:lnTo>
                    <a:lnTo>
                      <a:pt x="57" y="10"/>
                    </a:lnTo>
                    <a:lnTo>
                      <a:pt x="57" y="1"/>
                    </a:lnTo>
                    <a:close/>
                    <a:moveTo>
                      <a:pt x="75" y="0"/>
                    </a:moveTo>
                    <a:lnTo>
                      <a:pt x="83" y="0"/>
                    </a:lnTo>
                    <a:lnTo>
                      <a:pt x="77" y="8"/>
                    </a:lnTo>
                    <a:lnTo>
                      <a:pt x="75" y="5"/>
                    </a:lnTo>
                    <a:lnTo>
                      <a:pt x="75" y="0"/>
                    </a:lnTo>
                    <a:close/>
                    <a:moveTo>
                      <a:pt x="77" y="8"/>
                    </a:moveTo>
                    <a:lnTo>
                      <a:pt x="10" y="102"/>
                    </a:lnTo>
                    <a:lnTo>
                      <a:pt x="6" y="95"/>
                    </a:lnTo>
                    <a:lnTo>
                      <a:pt x="73" y="1"/>
                    </a:lnTo>
                    <a:lnTo>
                      <a:pt x="77" y="8"/>
                    </a:lnTo>
                    <a:close/>
                    <a:moveTo>
                      <a:pt x="7" y="103"/>
                    </a:moveTo>
                    <a:lnTo>
                      <a:pt x="4" y="99"/>
                    </a:lnTo>
                    <a:lnTo>
                      <a:pt x="6" y="95"/>
                    </a:lnTo>
                    <a:lnTo>
                      <a:pt x="8" y="99"/>
                    </a:lnTo>
                    <a:lnTo>
                      <a:pt x="7" y="103"/>
                    </a:lnTo>
                    <a:close/>
                    <a:moveTo>
                      <a:pt x="10" y="95"/>
                    </a:moveTo>
                    <a:lnTo>
                      <a:pt x="77" y="171"/>
                    </a:lnTo>
                    <a:lnTo>
                      <a:pt x="73" y="178"/>
                    </a:lnTo>
                    <a:lnTo>
                      <a:pt x="7" y="103"/>
                    </a:lnTo>
                    <a:lnTo>
                      <a:pt x="10" y="95"/>
                    </a:lnTo>
                    <a:close/>
                    <a:moveTo>
                      <a:pt x="77" y="171"/>
                    </a:moveTo>
                    <a:lnTo>
                      <a:pt x="78" y="172"/>
                    </a:lnTo>
                    <a:lnTo>
                      <a:pt x="78" y="175"/>
                    </a:lnTo>
                    <a:lnTo>
                      <a:pt x="75" y="175"/>
                    </a:lnTo>
                    <a:lnTo>
                      <a:pt x="77" y="171"/>
                    </a:lnTo>
                    <a:close/>
                    <a:moveTo>
                      <a:pt x="78" y="175"/>
                    </a:moveTo>
                    <a:lnTo>
                      <a:pt x="78" y="198"/>
                    </a:lnTo>
                    <a:lnTo>
                      <a:pt x="72" y="198"/>
                    </a:lnTo>
                    <a:lnTo>
                      <a:pt x="72" y="174"/>
                    </a:lnTo>
                    <a:lnTo>
                      <a:pt x="78" y="175"/>
                    </a:lnTo>
                    <a:close/>
                    <a:moveTo>
                      <a:pt x="78" y="198"/>
                    </a:moveTo>
                    <a:lnTo>
                      <a:pt x="78" y="200"/>
                    </a:lnTo>
                    <a:lnTo>
                      <a:pt x="77" y="201"/>
                    </a:lnTo>
                    <a:lnTo>
                      <a:pt x="75" y="198"/>
                    </a:lnTo>
                    <a:lnTo>
                      <a:pt x="78" y="198"/>
                    </a:lnTo>
                    <a:close/>
                    <a:moveTo>
                      <a:pt x="77" y="201"/>
                    </a:moveTo>
                    <a:lnTo>
                      <a:pt x="12" y="297"/>
                    </a:lnTo>
                    <a:lnTo>
                      <a:pt x="8" y="290"/>
                    </a:lnTo>
                    <a:lnTo>
                      <a:pt x="73" y="194"/>
                    </a:lnTo>
                    <a:lnTo>
                      <a:pt x="77" y="201"/>
                    </a:lnTo>
                    <a:close/>
                    <a:moveTo>
                      <a:pt x="8" y="296"/>
                    </a:moveTo>
                    <a:lnTo>
                      <a:pt x="6" y="293"/>
                    </a:lnTo>
                    <a:lnTo>
                      <a:pt x="8" y="290"/>
                    </a:lnTo>
                    <a:lnTo>
                      <a:pt x="10" y="293"/>
                    </a:lnTo>
                    <a:lnTo>
                      <a:pt x="8" y="296"/>
                    </a:lnTo>
                    <a:close/>
                    <a:moveTo>
                      <a:pt x="12" y="290"/>
                    </a:moveTo>
                    <a:lnTo>
                      <a:pt x="76" y="406"/>
                    </a:lnTo>
                    <a:lnTo>
                      <a:pt x="72" y="412"/>
                    </a:lnTo>
                    <a:lnTo>
                      <a:pt x="8" y="296"/>
                    </a:lnTo>
                    <a:lnTo>
                      <a:pt x="12" y="290"/>
                    </a:lnTo>
                    <a:close/>
                    <a:moveTo>
                      <a:pt x="76" y="406"/>
                    </a:moveTo>
                    <a:lnTo>
                      <a:pt x="77" y="407"/>
                    </a:lnTo>
                    <a:lnTo>
                      <a:pt x="77" y="408"/>
                    </a:lnTo>
                    <a:lnTo>
                      <a:pt x="74" y="409"/>
                    </a:lnTo>
                    <a:lnTo>
                      <a:pt x="76" y="406"/>
                    </a:lnTo>
                    <a:close/>
                  </a:path>
                </a:pathLst>
              </a:custGeom>
              <a:solidFill>
                <a:srgbClr val="003D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pic>
          <p:nvPicPr>
            <p:cNvPr id="9" name="Picture 70" descr="big5">
              <a:extLst>
                <a:ext uri="{FF2B5EF4-FFF2-40B4-BE49-F238E27FC236}">
                  <a16:creationId xmlns:a16="http://schemas.microsoft.com/office/drawing/2014/main" id="{1C8D386C-D395-4C64-981D-F9E1F8091D3E}"/>
                </a:ext>
              </a:extLst>
            </p:cNvPr>
            <p:cNvPicPr>
              <a:picLocks noChangeAspect="1" noChangeArrowheads="1"/>
            </p:cNvPicPr>
            <p:nvPr/>
          </p:nvPicPr>
          <p:blipFill>
            <a:blip r:embed="rId3" cstate="print"/>
            <a:srcRect/>
            <a:stretch>
              <a:fillRect/>
            </a:stretch>
          </p:blipFill>
          <p:spPr bwMode="auto">
            <a:xfrm>
              <a:off x="-6920" y="1209300"/>
              <a:ext cx="1547051" cy="1182275"/>
            </a:xfrm>
            <a:prstGeom prst="rect">
              <a:avLst/>
            </a:prstGeom>
            <a:noFill/>
          </p:spPr>
        </p:pic>
        <p:pic>
          <p:nvPicPr>
            <p:cNvPr id="11" name="Picture 10" descr="http://t3.gstatic.com/images?q=tbn:ANd9GcTjPF-E82--kNc3GIH7GwW4wcVBL9R425wEkmU0QPeoxt2C5Se96w">
              <a:hlinkClick r:id="rId4"/>
              <a:extLst>
                <a:ext uri="{FF2B5EF4-FFF2-40B4-BE49-F238E27FC236}">
                  <a16:creationId xmlns:a16="http://schemas.microsoft.com/office/drawing/2014/main" id="{9AE07B35-F373-4186-97B8-16CDAE0A942B}"/>
                </a:ext>
              </a:extLst>
            </p:cNvPr>
            <p:cNvPicPr/>
            <p:nvPr/>
          </p:nvPicPr>
          <p:blipFill>
            <a:blip r:embed="rId5"/>
            <a:srcRect/>
            <a:stretch>
              <a:fillRect/>
            </a:stretch>
          </p:blipFill>
          <p:spPr bwMode="auto">
            <a:xfrm>
              <a:off x="0" y="5684838"/>
              <a:ext cx="1541369" cy="1173162"/>
            </a:xfrm>
            <a:prstGeom prst="rect">
              <a:avLst/>
            </a:prstGeom>
            <a:noFill/>
          </p:spPr>
        </p:pic>
        <p:pic>
          <p:nvPicPr>
            <p:cNvPr id="12" name="Picture 11" descr="024">
              <a:extLst>
                <a:ext uri="{FF2B5EF4-FFF2-40B4-BE49-F238E27FC236}">
                  <a16:creationId xmlns:a16="http://schemas.microsoft.com/office/drawing/2014/main" id="{A550B666-422D-4009-893D-FA82C983D017}"/>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3586239"/>
              <a:ext cx="1539586" cy="949249"/>
            </a:xfrm>
            <a:prstGeom prst="rect">
              <a:avLst/>
            </a:prstGeom>
            <a:noFill/>
            <a:ln>
              <a:noFill/>
            </a:ln>
          </p:spPr>
        </p:pic>
        <p:sp>
          <p:nvSpPr>
            <p:cNvPr id="14" name="TextBox 13">
              <a:extLst>
                <a:ext uri="{FF2B5EF4-FFF2-40B4-BE49-F238E27FC236}">
                  <a16:creationId xmlns:a16="http://schemas.microsoft.com/office/drawing/2014/main" id="{CB5C7B0B-C1BE-4DAC-A297-E866C970E5F9}"/>
                </a:ext>
              </a:extLst>
            </p:cNvPr>
            <p:cNvSpPr txBox="1"/>
            <p:nvPr/>
          </p:nvSpPr>
          <p:spPr>
            <a:xfrm>
              <a:off x="606414" y="5383669"/>
              <a:ext cx="1056526"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800" b="0" i="0" u="none" strike="noStrike" kern="1200" cap="none" spc="0" normalizeH="0" baseline="0" noProof="0" dirty="0">
                  <a:ln>
                    <a:noFill/>
                  </a:ln>
                  <a:solidFill>
                    <a:prstClr val="black"/>
                  </a:solidFill>
                  <a:effectLst/>
                  <a:uLnTx/>
                  <a:uFillTx/>
                  <a:latin typeface="Century Gothic" panose="020B0502020202020204"/>
                  <a:ea typeface="+mn-ea"/>
                  <a:cs typeface="+mn-cs"/>
                </a:rPr>
                <a:t>uKhahlamba WHS</a:t>
              </a:r>
            </a:p>
          </p:txBody>
        </p:sp>
      </p:grpSp>
      <p:pic>
        <p:nvPicPr>
          <p:cNvPr id="84" name="Picture 3" descr="ZAR_0768a.jpg">
            <a:extLst>
              <a:ext uri="{FF2B5EF4-FFF2-40B4-BE49-F238E27FC236}">
                <a16:creationId xmlns:a16="http://schemas.microsoft.com/office/drawing/2014/main" id="{84B52235-74BE-4EC9-A093-A2B7124CD1E8}"/>
              </a:ext>
            </a:extLst>
          </p:cNvPr>
          <p:cNvPicPr>
            <a:picLocks noChangeAspect="1"/>
          </p:cNvPicPr>
          <p:nvPr/>
        </p:nvPicPr>
        <p:blipFill>
          <a:blip r:embed="rId7" cstate="screen"/>
          <a:srcRect/>
          <a:stretch>
            <a:fillRect/>
          </a:stretch>
        </p:blipFill>
        <p:spPr bwMode="auto">
          <a:xfrm>
            <a:off x="0" y="-7419"/>
            <a:ext cx="1547050" cy="1225249"/>
          </a:xfrm>
          <a:prstGeom prst="rect">
            <a:avLst/>
          </a:prstGeom>
          <a:noFill/>
          <a:ln w="9525">
            <a:noFill/>
            <a:miter lim="800000"/>
            <a:headEnd/>
            <a:tailEnd/>
          </a:ln>
        </p:spPr>
      </p:pic>
      <p:pic>
        <p:nvPicPr>
          <p:cNvPr id="85" name="Picture 84">
            <a:extLst>
              <a:ext uri="{FF2B5EF4-FFF2-40B4-BE49-F238E27FC236}">
                <a16:creationId xmlns:a16="http://schemas.microsoft.com/office/drawing/2014/main" id="{AD01248D-9E4C-4BC0-B779-34ADC8802D6A}"/>
              </a:ext>
            </a:extLst>
          </p:cNvPr>
          <p:cNvPicPr>
            <a:picLocks noChangeAspect="1"/>
          </p:cNvPicPr>
          <p:nvPr/>
        </p:nvPicPr>
        <p:blipFill>
          <a:blip r:embed="rId8"/>
          <a:stretch>
            <a:fillRect/>
          </a:stretch>
        </p:blipFill>
        <p:spPr>
          <a:xfrm>
            <a:off x="602" y="2373506"/>
            <a:ext cx="1546448" cy="1144212"/>
          </a:xfrm>
          <a:prstGeom prst="rect">
            <a:avLst/>
          </a:prstGeom>
        </p:spPr>
      </p:pic>
      <p:pic>
        <p:nvPicPr>
          <p:cNvPr id="86" name="Picture 85">
            <a:extLst>
              <a:ext uri="{FF2B5EF4-FFF2-40B4-BE49-F238E27FC236}">
                <a16:creationId xmlns:a16="http://schemas.microsoft.com/office/drawing/2014/main" id="{5196EF81-B93E-41FA-B1AB-97B4E51D6B10}"/>
              </a:ext>
            </a:extLst>
          </p:cNvPr>
          <p:cNvPicPr>
            <a:picLocks noChangeAspect="1"/>
          </p:cNvPicPr>
          <p:nvPr/>
        </p:nvPicPr>
        <p:blipFill>
          <a:blip r:embed="rId9"/>
          <a:stretch>
            <a:fillRect/>
          </a:stretch>
        </p:blipFill>
        <p:spPr>
          <a:xfrm>
            <a:off x="-3215" y="4444642"/>
            <a:ext cx="1533239" cy="1214797"/>
          </a:xfrm>
          <a:prstGeom prst="rect">
            <a:avLst/>
          </a:prstGeom>
        </p:spPr>
      </p:pic>
      <p:graphicFrame>
        <p:nvGraphicFramePr>
          <p:cNvPr id="80" name="Content Placeholder 6">
            <a:extLst>
              <a:ext uri="{FF2B5EF4-FFF2-40B4-BE49-F238E27FC236}">
                <a16:creationId xmlns:a16="http://schemas.microsoft.com/office/drawing/2014/main" id="{5F213B4E-802B-46A6-B14C-6D984436C90C}"/>
              </a:ext>
            </a:extLst>
          </p:cNvPr>
          <p:cNvGraphicFramePr>
            <a:graphicFrameLocks noGrp="1"/>
          </p:cNvGraphicFramePr>
          <p:nvPr>
            <p:ph idx="1"/>
            <p:extLst>
              <p:ext uri="{D42A27DB-BD31-4B8C-83A1-F6EECF244321}">
                <p14:modId xmlns:p14="http://schemas.microsoft.com/office/powerpoint/2010/main" val="1437136199"/>
              </p:ext>
            </p:extLst>
          </p:nvPr>
        </p:nvGraphicFramePr>
        <p:xfrm>
          <a:off x="1910731" y="1169113"/>
          <a:ext cx="9192698" cy="5273133"/>
        </p:xfrm>
        <a:graphic>
          <a:graphicData uri="http://schemas.openxmlformats.org/drawingml/2006/table">
            <a:tbl>
              <a:tblPr firstRow="1" firstCol="1" bandRow="1">
                <a:tableStyleId>{5C22544A-7EE6-4342-B048-85BDC9FD1C3A}</a:tableStyleId>
              </a:tblPr>
              <a:tblGrid>
                <a:gridCol w="673849">
                  <a:extLst>
                    <a:ext uri="{9D8B030D-6E8A-4147-A177-3AD203B41FA5}">
                      <a16:colId xmlns:a16="http://schemas.microsoft.com/office/drawing/2014/main" val="2980386463"/>
                    </a:ext>
                  </a:extLst>
                </a:gridCol>
                <a:gridCol w="6016495">
                  <a:extLst>
                    <a:ext uri="{9D8B030D-6E8A-4147-A177-3AD203B41FA5}">
                      <a16:colId xmlns:a16="http://schemas.microsoft.com/office/drawing/2014/main" val="1456192909"/>
                    </a:ext>
                  </a:extLst>
                </a:gridCol>
                <a:gridCol w="2502354">
                  <a:extLst>
                    <a:ext uri="{9D8B030D-6E8A-4147-A177-3AD203B41FA5}">
                      <a16:colId xmlns:a16="http://schemas.microsoft.com/office/drawing/2014/main" val="2377147156"/>
                    </a:ext>
                  </a:extLst>
                </a:gridCol>
              </a:tblGrid>
              <a:tr h="404773">
                <a:tc>
                  <a:txBody>
                    <a:bodyPr/>
                    <a:lstStyle/>
                    <a:p>
                      <a:pPr marL="177800" indent="0" algn="l">
                        <a:lnSpc>
                          <a:spcPct val="150000"/>
                        </a:lnSpc>
                        <a:buNone/>
                      </a:pPr>
                      <a:r>
                        <a:rPr lang="en-GB" sz="1600" dirty="0">
                          <a:effectLst/>
                          <a:latin typeface="+mn-lt"/>
                        </a:rPr>
                        <a:t>#</a:t>
                      </a:r>
                      <a:endParaRPr lang="en-ZA" sz="1600" dirty="0">
                        <a:effectLst/>
                        <a:latin typeface="+mn-lt"/>
                        <a:ea typeface="Times New Roman" panose="02020603050405020304" pitchFamily="18" charset="0"/>
                      </a:endParaRPr>
                    </a:p>
                  </a:txBody>
                  <a:tcPr marL="68580" marR="68580" marT="0" marB="0" anchor="ctr"/>
                </a:tc>
                <a:tc>
                  <a:txBody>
                    <a:bodyPr/>
                    <a:lstStyle/>
                    <a:p>
                      <a:pPr marL="457200" algn="ctr">
                        <a:lnSpc>
                          <a:spcPct val="150000"/>
                        </a:lnSpc>
                        <a:buNone/>
                      </a:pPr>
                      <a:r>
                        <a:rPr lang="en-GB" sz="1600" dirty="0">
                          <a:effectLst/>
                          <a:latin typeface="+mn-lt"/>
                        </a:rPr>
                        <a:t>Description</a:t>
                      </a:r>
                      <a:endParaRPr lang="en-ZA" sz="1600" dirty="0">
                        <a:effectLst/>
                        <a:latin typeface="+mn-lt"/>
                        <a:ea typeface="Times New Roman" panose="02020603050405020304" pitchFamily="18" charset="0"/>
                      </a:endParaRPr>
                    </a:p>
                  </a:txBody>
                  <a:tcPr marL="68580" marR="68580" marT="0" marB="0" anchor="ctr"/>
                </a:tc>
                <a:tc>
                  <a:txBody>
                    <a:bodyPr/>
                    <a:lstStyle/>
                    <a:p>
                      <a:pPr marL="0" indent="0" algn="l">
                        <a:lnSpc>
                          <a:spcPct val="150000"/>
                        </a:lnSpc>
                        <a:buNone/>
                      </a:pPr>
                      <a:r>
                        <a:rPr lang="en-GB" sz="1600" dirty="0">
                          <a:effectLst/>
                          <a:latin typeface="+mn-lt"/>
                        </a:rPr>
                        <a:t>Presenter</a:t>
                      </a:r>
                      <a:endParaRPr lang="en-ZA" sz="1600" dirty="0">
                        <a:effectLst/>
                        <a:latin typeface="+mn-lt"/>
                        <a:ea typeface="Times New Roman" panose="02020603050405020304" pitchFamily="18" charset="0"/>
                      </a:endParaRPr>
                    </a:p>
                  </a:txBody>
                  <a:tcPr marL="68580" marR="68580" marT="0" marB="0" anchor="ctr"/>
                </a:tc>
                <a:extLst>
                  <a:ext uri="{0D108BD9-81ED-4DB2-BD59-A6C34878D82A}">
                    <a16:rowId xmlns:a16="http://schemas.microsoft.com/office/drawing/2014/main" val="3714555317"/>
                  </a:ext>
                </a:extLst>
              </a:tr>
              <a:tr h="431708">
                <a:tc>
                  <a:txBody>
                    <a:bodyPr/>
                    <a:lstStyle/>
                    <a:p>
                      <a:pPr marL="177800" indent="0" algn="l">
                        <a:lnSpc>
                          <a:spcPct val="150000"/>
                        </a:lnSpc>
                        <a:buNone/>
                      </a:pPr>
                      <a:r>
                        <a:rPr lang="en-GB" sz="1600" dirty="0">
                          <a:effectLst/>
                          <a:latin typeface="+mn-lt"/>
                          <a:ea typeface="Times New Roman" panose="02020603050405020304" pitchFamily="18" charset="0"/>
                        </a:rPr>
                        <a:t>1.</a:t>
                      </a:r>
                      <a:endParaRPr lang="en-ZA" sz="1600" dirty="0">
                        <a:effectLst/>
                        <a:latin typeface="+mn-lt"/>
                        <a:ea typeface="Times New Roman" panose="02020603050405020304" pitchFamily="18" charset="0"/>
                      </a:endParaRPr>
                    </a:p>
                  </a:txBody>
                  <a:tcPr marL="68580" marR="68580" marT="0" marB="0"/>
                </a:tc>
                <a:tc>
                  <a:txBody>
                    <a:bodyPr/>
                    <a:lstStyle/>
                    <a:p>
                      <a:pPr marL="177800" indent="0" algn="l">
                        <a:lnSpc>
                          <a:spcPct val="150000"/>
                        </a:lnSpc>
                        <a:buNone/>
                      </a:pPr>
                      <a:r>
                        <a:rPr lang="en-GB" sz="1600" dirty="0">
                          <a:effectLst/>
                          <a:latin typeface="+mn-lt"/>
                          <a:ea typeface="Times New Roman" panose="02020603050405020304" pitchFamily="18" charset="0"/>
                        </a:rPr>
                        <a:t>Welcome &amp; Opening</a:t>
                      </a:r>
                      <a:endParaRPr lang="en-ZA" sz="1600" dirty="0">
                        <a:effectLst/>
                        <a:latin typeface="+mn-lt"/>
                        <a:ea typeface="Times New Roman" panose="02020603050405020304" pitchFamily="18" charset="0"/>
                      </a:endParaRPr>
                    </a:p>
                  </a:txBody>
                  <a:tcPr marL="68580" marR="68580" marT="0" marB="0"/>
                </a:tc>
                <a:tc>
                  <a:txBody>
                    <a:bodyPr/>
                    <a:lstStyle/>
                    <a:p>
                      <a:pPr marL="93663" marR="0" lvl="0" indent="0" algn="l" defTabSz="457200" rtl="0" eaLnBrk="1" fontAlgn="auto" latinLnBrk="0" hangingPunct="1">
                        <a:lnSpc>
                          <a:spcPct val="150000"/>
                        </a:lnSpc>
                        <a:spcBef>
                          <a:spcPts val="0"/>
                        </a:spcBef>
                        <a:spcAft>
                          <a:spcPts val="0"/>
                        </a:spcAft>
                        <a:buClrTx/>
                        <a:buSzTx/>
                        <a:buFontTx/>
                        <a:buNone/>
                        <a:tabLst/>
                        <a:defRPr/>
                      </a:pPr>
                      <a:r>
                        <a:rPr lang="en-GB" sz="1600" dirty="0">
                          <a:effectLst/>
                          <a:latin typeface="+mn-lt"/>
                          <a:ea typeface="Times New Roman" panose="02020603050405020304" pitchFamily="18" charset="0"/>
                        </a:rPr>
                        <a:t>Project Officer</a:t>
                      </a:r>
                    </a:p>
                  </a:txBody>
                  <a:tcPr marL="68580" marR="68580" marT="0" marB="0"/>
                </a:tc>
                <a:extLst>
                  <a:ext uri="{0D108BD9-81ED-4DB2-BD59-A6C34878D82A}">
                    <a16:rowId xmlns:a16="http://schemas.microsoft.com/office/drawing/2014/main" val="2393132730"/>
                  </a:ext>
                </a:extLst>
              </a:tr>
              <a:tr h="369721">
                <a:tc>
                  <a:txBody>
                    <a:bodyPr/>
                    <a:lstStyle/>
                    <a:p>
                      <a:pPr marL="177800" indent="0" algn="l">
                        <a:lnSpc>
                          <a:spcPct val="150000"/>
                        </a:lnSpc>
                        <a:buNone/>
                      </a:pPr>
                      <a:r>
                        <a:rPr lang="en-GB" sz="1600" dirty="0">
                          <a:effectLst/>
                          <a:latin typeface="+mn-lt"/>
                          <a:ea typeface="Times New Roman" panose="02020603050405020304" pitchFamily="18" charset="0"/>
                        </a:rPr>
                        <a:t>2.</a:t>
                      </a:r>
                      <a:endParaRPr lang="en-ZA" sz="1600" dirty="0">
                        <a:effectLst/>
                        <a:latin typeface="+mn-lt"/>
                        <a:ea typeface="Times New Roman" panose="02020603050405020304" pitchFamily="18" charset="0"/>
                      </a:endParaRPr>
                    </a:p>
                  </a:txBody>
                  <a:tcPr marL="68580" marR="68580" marT="0" marB="0"/>
                </a:tc>
                <a:tc>
                  <a:txBody>
                    <a:bodyPr/>
                    <a:lstStyle/>
                    <a:p>
                      <a:pPr marL="177800" indent="0" algn="l">
                        <a:lnSpc>
                          <a:spcPct val="150000"/>
                        </a:lnSpc>
                        <a:buNone/>
                      </a:pPr>
                      <a:r>
                        <a:rPr lang="en-GB" sz="1600" dirty="0">
                          <a:effectLst/>
                          <a:latin typeface="+mn-lt"/>
                          <a:ea typeface="Times New Roman" panose="02020603050405020304" pitchFamily="18" charset="0"/>
                        </a:rPr>
                        <a:t>Time for Bidders Conference (14H00 – 15H30)</a:t>
                      </a:r>
                      <a:endParaRPr lang="en-ZA" sz="1600" dirty="0">
                        <a:effectLst/>
                        <a:latin typeface="+mn-lt"/>
                        <a:ea typeface="Times New Roman" panose="02020603050405020304" pitchFamily="18" charset="0"/>
                      </a:endParaRPr>
                    </a:p>
                  </a:txBody>
                  <a:tcPr marL="68580" marR="68580" marT="0" marB="0"/>
                </a:tc>
                <a:tc>
                  <a:txBody>
                    <a:bodyPr/>
                    <a:lstStyle/>
                    <a:p>
                      <a:pPr marL="93663" marR="0" lvl="0" indent="0" algn="l" defTabSz="457200" rtl="0" eaLnBrk="1" fontAlgn="auto" latinLnBrk="0" hangingPunct="1">
                        <a:lnSpc>
                          <a:spcPct val="15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entury Gothic" panose="020B0502020202020204"/>
                          <a:ea typeface="Times New Roman" panose="02020603050405020304" pitchFamily="18" charset="0"/>
                          <a:cs typeface="+mn-cs"/>
                        </a:rPr>
                        <a:t>Project Officer</a:t>
                      </a:r>
                      <a:endParaRPr kumimoji="0" lang="en-ZA" sz="1600" b="0" i="0" u="none" strike="noStrike" kern="1200" cap="none" spc="0" normalizeH="0" baseline="0" noProof="0" dirty="0">
                        <a:ln>
                          <a:noFill/>
                        </a:ln>
                        <a:solidFill>
                          <a:prstClr val="black"/>
                        </a:solidFill>
                        <a:effectLst/>
                        <a:uLnTx/>
                        <a:uFillTx/>
                        <a:latin typeface="Century Gothic" panose="020B0502020202020204"/>
                        <a:ea typeface="Times New Roman" panose="02020603050405020304" pitchFamily="18" charset="0"/>
                        <a:cs typeface="+mn-cs"/>
                      </a:endParaRPr>
                    </a:p>
                  </a:txBody>
                  <a:tcPr marL="68580" marR="68580" marT="0" marB="0"/>
                </a:tc>
                <a:extLst>
                  <a:ext uri="{0D108BD9-81ED-4DB2-BD59-A6C34878D82A}">
                    <a16:rowId xmlns:a16="http://schemas.microsoft.com/office/drawing/2014/main" val="809488558"/>
                  </a:ext>
                </a:extLst>
              </a:tr>
              <a:tr h="369721">
                <a:tc>
                  <a:txBody>
                    <a:bodyPr/>
                    <a:lstStyle/>
                    <a:p>
                      <a:pPr marL="177800" indent="0" algn="l">
                        <a:lnSpc>
                          <a:spcPct val="150000"/>
                        </a:lnSpc>
                        <a:buNone/>
                      </a:pPr>
                      <a:r>
                        <a:rPr lang="en-GB" sz="1600" dirty="0">
                          <a:effectLst/>
                          <a:latin typeface="+mn-lt"/>
                          <a:ea typeface="Times New Roman" panose="02020603050405020304" pitchFamily="18" charset="0"/>
                        </a:rPr>
                        <a:t>3.</a:t>
                      </a:r>
                      <a:endParaRPr lang="en-ZA" sz="1600" dirty="0">
                        <a:effectLst/>
                        <a:latin typeface="+mn-lt"/>
                        <a:ea typeface="Times New Roman" panose="02020603050405020304" pitchFamily="18" charset="0"/>
                      </a:endParaRPr>
                    </a:p>
                  </a:txBody>
                  <a:tcPr marL="68580" marR="68580" marT="0" marB="0"/>
                </a:tc>
                <a:tc>
                  <a:txBody>
                    <a:bodyPr/>
                    <a:lstStyle/>
                    <a:p>
                      <a:pPr marL="177800" indent="0" algn="l">
                        <a:lnSpc>
                          <a:spcPct val="150000"/>
                        </a:lnSpc>
                        <a:buNone/>
                      </a:pPr>
                      <a:r>
                        <a:rPr lang="en-GB" sz="1600" dirty="0">
                          <a:effectLst/>
                          <a:latin typeface="+mn-lt"/>
                          <a:ea typeface="Times New Roman" panose="02020603050405020304" pitchFamily="18" charset="0"/>
                        </a:rPr>
                        <a:t>Introduction of iSimangaliso Team</a:t>
                      </a:r>
                      <a:endParaRPr lang="en-ZA" sz="1600" dirty="0">
                        <a:effectLst/>
                        <a:latin typeface="+mn-lt"/>
                        <a:ea typeface="Times New Roman" panose="02020603050405020304" pitchFamily="18" charset="0"/>
                      </a:endParaRPr>
                    </a:p>
                  </a:txBody>
                  <a:tcPr marL="68580" marR="68580" marT="0" marB="0"/>
                </a:tc>
                <a:tc>
                  <a:txBody>
                    <a:bodyPr/>
                    <a:lstStyle/>
                    <a:p>
                      <a:pPr marL="93663" marR="0" lvl="0" indent="0" algn="l" defTabSz="457200" rtl="0" eaLnBrk="1" fontAlgn="auto" latinLnBrk="0" hangingPunct="1">
                        <a:lnSpc>
                          <a:spcPct val="15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entury Gothic" panose="020B0502020202020204"/>
                          <a:ea typeface="Times New Roman" panose="02020603050405020304" pitchFamily="18" charset="0"/>
                          <a:cs typeface="+mn-cs"/>
                        </a:rPr>
                        <a:t>Project Officer</a:t>
                      </a:r>
                      <a:endParaRPr kumimoji="0" lang="en-ZA" sz="1600" b="0" i="0" u="none" strike="noStrike" kern="1200" cap="none" spc="0" normalizeH="0" baseline="0" noProof="0" dirty="0">
                        <a:ln>
                          <a:noFill/>
                        </a:ln>
                        <a:solidFill>
                          <a:prstClr val="black"/>
                        </a:solidFill>
                        <a:effectLst/>
                        <a:uLnTx/>
                        <a:uFillTx/>
                        <a:latin typeface="Century Gothic" panose="020B0502020202020204"/>
                        <a:ea typeface="Times New Roman" panose="02020603050405020304" pitchFamily="18" charset="0"/>
                        <a:cs typeface="+mn-cs"/>
                      </a:endParaRPr>
                    </a:p>
                  </a:txBody>
                  <a:tcPr marL="68580" marR="68580" marT="0" marB="0"/>
                </a:tc>
                <a:extLst>
                  <a:ext uri="{0D108BD9-81ED-4DB2-BD59-A6C34878D82A}">
                    <a16:rowId xmlns:a16="http://schemas.microsoft.com/office/drawing/2014/main" val="2697486016"/>
                  </a:ext>
                </a:extLst>
              </a:tr>
              <a:tr h="369721">
                <a:tc>
                  <a:txBody>
                    <a:bodyPr/>
                    <a:lstStyle/>
                    <a:p>
                      <a:pPr marL="177800" indent="0" algn="l">
                        <a:lnSpc>
                          <a:spcPct val="150000"/>
                        </a:lnSpc>
                        <a:buNone/>
                      </a:pPr>
                      <a:r>
                        <a:rPr lang="en-GB" sz="1600" dirty="0">
                          <a:effectLst/>
                          <a:latin typeface="+mn-lt"/>
                          <a:ea typeface="Times New Roman" panose="02020603050405020304" pitchFamily="18" charset="0"/>
                        </a:rPr>
                        <a:t>4.</a:t>
                      </a:r>
                      <a:endParaRPr lang="en-ZA" sz="1600" dirty="0">
                        <a:effectLst/>
                        <a:latin typeface="+mn-lt"/>
                        <a:ea typeface="Times New Roman" panose="02020603050405020304" pitchFamily="18" charset="0"/>
                      </a:endParaRPr>
                    </a:p>
                  </a:txBody>
                  <a:tcPr marL="68580" marR="68580" marT="0" marB="0"/>
                </a:tc>
                <a:tc>
                  <a:txBody>
                    <a:bodyPr/>
                    <a:lstStyle/>
                    <a:p>
                      <a:pPr marL="177800" indent="0" algn="l">
                        <a:lnSpc>
                          <a:spcPct val="150000"/>
                        </a:lnSpc>
                        <a:buNone/>
                      </a:pPr>
                      <a:r>
                        <a:rPr lang="en-GB" sz="1600" dirty="0">
                          <a:effectLst/>
                          <a:latin typeface="+mn-lt"/>
                          <a:ea typeface="Times New Roman" panose="02020603050405020304" pitchFamily="18" charset="0"/>
                        </a:rPr>
                        <a:t>Purpose of the Bidders Conference </a:t>
                      </a:r>
                      <a:endParaRPr lang="en-ZA" sz="1600" dirty="0">
                        <a:effectLst/>
                        <a:latin typeface="+mn-lt"/>
                        <a:ea typeface="Times New Roman" panose="02020603050405020304" pitchFamily="18" charset="0"/>
                      </a:endParaRPr>
                    </a:p>
                  </a:txBody>
                  <a:tcPr marL="68580" marR="68580" marT="0" marB="0"/>
                </a:tc>
                <a:tc>
                  <a:txBody>
                    <a:bodyPr/>
                    <a:lstStyle/>
                    <a:p>
                      <a:pPr marL="93663" marR="0" lvl="0" indent="0" algn="l" defTabSz="457200" rtl="0" eaLnBrk="1" fontAlgn="auto" latinLnBrk="0" hangingPunct="1">
                        <a:lnSpc>
                          <a:spcPct val="15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entury Gothic" panose="020B0502020202020204"/>
                          <a:ea typeface="Times New Roman" panose="02020603050405020304" pitchFamily="18" charset="0"/>
                          <a:cs typeface="+mn-cs"/>
                        </a:rPr>
                        <a:t>Project Officer</a:t>
                      </a:r>
                      <a:endParaRPr kumimoji="0" lang="en-ZA" sz="1600" b="0" i="0" u="none" strike="noStrike" kern="1200" cap="none" spc="0" normalizeH="0" baseline="0" noProof="0" dirty="0">
                        <a:ln>
                          <a:noFill/>
                        </a:ln>
                        <a:solidFill>
                          <a:prstClr val="black"/>
                        </a:solidFill>
                        <a:effectLst/>
                        <a:uLnTx/>
                        <a:uFillTx/>
                        <a:latin typeface="Century Gothic" panose="020B0502020202020204"/>
                        <a:ea typeface="Times New Roman" panose="02020603050405020304" pitchFamily="18" charset="0"/>
                        <a:cs typeface="+mn-cs"/>
                      </a:endParaRPr>
                    </a:p>
                  </a:txBody>
                  <a:tcPr marL="68580" marR="68580" marT="0" marB="0"/>
                </a:tc>
                <a:extLst>
                  <a:ext uri="{0D108BD9-81ED-4DB2-BD59-A6C34878D82A}">
                    <a16:rowId xmlns:a16="http://schemas.microsoft.com/office/drawing/2014/main" val="267043305"/>
                  </a:ext>
                </a:extLst>
              </a:tr>
              <a:tr h="369721">
                <a:tc>
                  <a:txBody>
                    <a:bodyPr/>
                    <a:lstStyle/>
                    <a:p>
                      <a:pPr marL="177800" indent="0" algn="l">
                        <a:lnSpc>
                          <a:spcPct val="150000"/>
                        </a:lnSpc>
                        <a:buNone/>
                      </a:pPr>
                      <a:r>
                        <a:rPr lang="en-GB" sz="1600" dirty="0">
                          <a:effectLst/>
                          <a:latin typeface="+mn-lt"/>
                          <a:ea typeface="Times New Roman" panose="02020603050405020304" pitchFamily="18" charset="0"/>
                        </a:rPr>
                        <a:t>5.</a:t>
                      </a:r>
                      <a:endParaRPr lang="en-ZA" sz="1600" dirty="0">
                        <a:effectLst/>
                        <a:latin typeface="+mn-lt"/>
                        <a:ea typeface="Times New Roman" panose="02020603050405020304" pitchFamily="18" charset="0"/>
                      </a:endParaRPr>
                    </a:p>
                  </a:txBody>
                  <a:tcPr marL="68580" marR="68580" marT="0" marB="0"/>
                </a:tc>
                <a:tc>
                  <a:txBody>
                    <a:bodyPr/>
                    <a:lstStyle/>
                    <a:p>
                      <a:pPr marL="177800" indent="0" algn="l">
                        <a:lnSpc>
                          <a:spcPct val="150000"/>
                        </a:lnSpc>
                        <a:buNone/>
                      </a:pPr>
                      <a:r>
                        <a:rPr lang="en-ZA" sz="1600" dirty="0">
                          <a:effectLst/>
                          <a:latin typeface="+mn-lt"/>
                          <a:ea typeface="Times New Roman" panose="02020603050405020304" pitchFamily="18" charset="0"/>
                        </a:rPr>
                        <a:t>Rules of Engagement </a:t>
                      </a:r>
                    </a:p>
                  </a:txBody>
                  <a:tcPr marL="68580" marR="68580" marT="0" marB="0"/>
                </a:tc>
                <a:tc>
                  <a:txBody>
                    <a:bodyPr/>
                    <a:lstStyle/>
                    <a:p>
                      <a:pPr marL="93663" marR="0" lvl="0" indent="0" algn="l" defTabSz="457200" rtl="0" eaLnBrk="1" fontAlgn="auto" latinLnBrk="0" hangingPunct="1">
                        <a:lnSpc>
                          <a:spcPct val="15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entury Gothic" panose="020B0502020202020204"/>
                          <a:ea typeface="Times New Roman" panose="02020603050405020304" pitchFamily="18" charset="0"/>
                          <a:cs typeface="+mn-cs"/>
                        </a:rPr>
                        <a:t>Project Officer</a:t>
                      </a:r>
                      <a:endParaRPr kumimoji="0" lang="en-ZA" sz="1600" b="0" i="0" u="none" strike="noStrike" kern="1200" cap="none" spc="0" normalizeH="0" baseline="0" noProof="0" dirty="0">
                        <a:ln>
                          <a:noFill/>
                        </a:ln>
                        <a:solidFill>
                          <a:prstClr val="black"/>
                        </a:solidFill>
                        <a:effectLst/>
                        <a:uLnTx/>
                        <a:uFillTx/>
                        <a:latin typeface="Century Gothic" panose="020B0502020202020204"/>
                        <a:ea typeface="Times New Roman" panose="02020603050405020304" pitchFamily="18" charset="0"/>
                        <a:cs typeface="+mn-cs"/>
                      </a:endParaRPr>
                    </a:p>
                  </a:txBody>
                  <a:tcPr marL="68580" marR="68580" marT="0" marB="0"/>
                </a:tc>
                <a:extLst>
                  <a:ext uri="{0D108BD9-81ED-4DB2-BD59-A6C34878D82A}">
                    <a16:rowId xmlns:a16="http://schemas.microsoft.com/office/drawing/2014/main" val="2233859777"/>
                  </a:ext>
                </a:extLst>
              </a:tr>
              <a:tr h="369721">
                <a:tc>
                  <a:txBody>
                    <a:bodyPr/>
                    <a:lstStyle/>
                    <a:p>
                      <a:pPr marL="177800" indent="0" algn="l">
                        <a:lnSpc>
                          <a:spcPct val="150000"/>
                        </a:lnSpc>
                        <a:buNone/>
                      </a:pPr>
                      <a:r>
                        <a:rPr lang="en-GB" sz="1600" dirty="0">
                          <a:effectLst/>
                          <a:latin typeface="+mn-lt"/>
                          <a:ea typeface="Times New Roman" panose="02020603050405020304" pitchFamily="18" charset="0"/>
                        </a:rPr>
                        <a:t>6.</a:t>
                      </a:r>
                      <a:endParaRPr lang="en-ZA" sz="1600" dirty="0">
                        <a:effectLst/>
                        <a:latin typeface="+mn-lt"/>
                        <a:ea typeface="Times New Roman" panose="02020603050405020304" pitchFamily="18" charset="0"/>
                      </a:endParaRPr>
                    </a:p>
                  </a:txBody>
                  <a:tcPr marL="68580" marR="68580" marT="0" marB="0"/>
                </a:tc>
                <a:tc>
                  <a:txBody>
                    <a:bodyPr/>
                    <a:lstStyle/>
                    <a:p>
                      <a:pPr marL="177800" indent="0" algn="l">
                        <a:lnSpc>
                          <a:spcPct val="150000"/>
                        </a:lnSpc>
                        <a:buNone/>
                      </a:pPr>
                      <a:r>
                        <a:rPr lang="en-GB" sz="1600" b="0" dirty="0">
                          <a:effectLst/>
                          <a:latin typeface="+mn-lt"/>
                          <a:ea typeface="Times New Roman" panose="02020603050405020304" pitchFamily="18" charset="0"/>
                        </a:rPr>
                        <a:t>Overview of iSimangaliso Wetland Park </a:t>
                      </a:r>
                      <a:endParaRPr lang="en-ZA" sz="1600" b="0" dirty="0">
                        <a:effectLst/>
                        <a:latin typeface="+mn-lt"/>
                        <a:ea typeface="Times New Roman" panose="02020603050405020304" pitchFamily="18" charset="0"/>
                      </a:endParaRPr>
                    </a:p>
                  </a:txBody>
                  <a:tcPr marL="68580" marR="68580" marT="0" marB="0"/>
                </a:tc>
                <a:tc>
                  <a:txBody>
                    <a:bodyPr/>
                    <a:lstStyle/>
                    <a:p>
                      <a:pPr marL="93663" marR="0" lvl="0" indent="0" algn="l" defTabSz="457200" rtl="0" eaLnBrk="1" fontAlgn="auto" latinLnBrk="0" hangingPunct="1">
                        <a:lnSpc>
                          <a:spcPct val="15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entury Gothic" panose="020B0502020202020204"/>
                          <a:ea typeface="Times New Roman" panose="02020603050405020304" pitchFamily="18" charset="0"/>
                          <a:cs typeface="+mn-cs"/>
                        </a:rPr>
                        <a:t>Project Officer</a:t>
                      </a:r>
                      <a:endParaRPr kumimoji="0" lang="en-ZA" sz="1600" b="0" i="0" u="none" strike="noStrike" kern="1200" cap="none" spc="0" normalizeH="0" baseline="0" noProof="0" dirty="0">
                        <a:ln>
                          <a:noFill/>
                        </a:ln>
                        <a:solidFill>
                          <a:prstClr val="black"/>
                        </a:solidFill>
                        <a:effectLst/>
                        <a:uLnTx/>
                        <a:uFillTx/>
                        <a:latin typeface="Century Gothic" panose="020B0502020202020204"/>
                        <a:ea typeface="Times New Roman" panose="02020603050405020304" pitchFamily="18" charset="0"/>
                        <a:cs typeface="+mn-cs"/>
                      </a:endParaRPr>
                    </a:p>
                  </a:txBody>
                  <a:tcPr marL="68580" marR="68580" marT="0" marB="0"/>
                </a:tc>
                <a:extLst>
                  <a:ext uri="{0D108BD9-81ED-4DB2-BD59-A6C34878D82A}">
                    <a16:rowId xmlns:a16="http://schemas.microsoft.com/office/drawing/2014/main" val="535119545"/>
                  </a:ext>
                </a:extLst>
              </a:tr>
              <a:tr h="369721">
                <a:tc>
                  <a:txBody>
                    <a:bodyPr/>
                    <a:lstStyle/>
                    <a:p>
                      <a:pPr marL="177800" indent="0" algn="l">
                        <a:lnSpc>
                          <a:spcPct val="150000"/>
                        </a:lnSpc>
                        <a:buNone/>
                      </a:pPr>
                      <a:r>
                        <a:rPr lang="en-GB" sz="1600" dirty="0">
                          <a:effectLst/>
                          <a:latin typeface="+mn-lt"/>
                          <a:ea typeface="Times New Roman" panose="02020603050405020304" pitchFamily="18" charset="0"/>
                        </a:rPr>
                        <a:t>7.</a:t>
                      </a:r>
                      <a:endParaRPr lang="en-ZA" sz="1600" dirty="0">
                        <a:effectLst/>
                        <a:latin typeface="+mn-lt"/>
                        <a:ea typeface="Times New Roman" panose="02020603050405020304" pitchFamily="18" charset="0"/>
                      </a:endParaRPr>
                    </a:p>
                  </a:txBody>
                  <a:tcPr marL="68580" marR="68580" marT="0" marB="0"/>
                </a:tc>
                <a:tc>
                  <a:txBody>
                    <a:bodyPr/>
                    <a:lstStyle/>
                    <a:p>
                      <a:pPr marL="177800" indent="0" algn="l">
                        <a:lnSpc>
                          <a:spcPct val="150000"/>
                        </a:lnSpc>
                        <a:buNone/>
                      </a:pPr>
                      <a:r>
                        <a:rPr lang="en-ZA" sz="1600" b="0" dirty="0">
                          <a:effectLst/>
                          <a:latin typeface="+mn-lt"/>
                          <a:ea typeface="Times New Roman" panose="02020603050405020304" pitchFamily="18" charset="0"/>
                        </a:rPr>
                        <a:t>Vision ,Mission and Objective</a:t>
                      </a:r>
                    </a:p>
                  </a:txBody>
                  <a:tcPr marL="68580" marR="68580" marT="0" marB="0"/>
                </a:tc>
                <a:tc>
                  <a:txBody>
                    <a:bodyPr/>
                    <a:lstStyle/>
                    <a:p>
                      <a:pPr marL="93663" marR="0" lvl="0" indent="0" algn="l" defTabSz="457200" rtl="0" eaLnBrk="1" fontAlgn="auto" latinLnBrk="0" hangingPunct="1">
                        <a:lnSpc>
                          <a:spcPct val="15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entury Gothic" panose="020B0502020202020204"/>
                          <a:ea typeface="Times New Roman" panose="02020603050405020304" pitchFamily="18" charset="0"/>
                          <a:cs typeface="+mn-cs"/>
                        </a:rPr>
                        <a:t>Project Officer</a:t>
                      </a:r>
                      <a:endParaRPr kumimoji="0" lang="en-ZA" sz="1600" b="0" i="0" u="none" strike="noStrike" kern="1200" cap="none" spc="0" normalizeH="0" baseline="0" noProof="0" dirty="0">
                        <a:ln>
                          <a:noFill/>
                        </a:ln>
                        <a:solidFill>
                          <a:prstClr val="black"/>
                        </a:solidFill>
                        <a:effectLst/>
                        <a:uLnTx/>
                        <a:uFillTx/>
                        <a:latin typeface="Century Gothic" panose="020B0502020202020204"/>
                        <a:ea typeface="Times New Roman" panose="02020603050405020304" pitchFamily="18" charset="0"/>
                        <a:cs typeface="+mn-cs"/>
                      </a:endParaRPr>
                    </a:p>
                  </a:txBody>
                  <a:tcPr marL="68580" marR="68580" marT="0" marB="0"/>
                </a:tc>
                <a:extLst>
                  <a:ext uri="{0D108BD9-81ED-4DB2-BD59-A6C34878D82A}">
                    <a16:rowId xmlns:a16="http://schemas.microsoft.com/office/drawing/2014/main" val="4169489652"/>
                  </a:ext>
                </a:extLst>
              </a:tr>
              <a:tr h="369721">
                <a:tc>
                  <a:txBody>
                    <a:bodyPr/>
                    <a:lstStyle/>
                    <a:p>
                      <a:pPr marL="177800" indent="0" algn="l">
                        <a:lnSpc>
                          <a:spcPct val="150000"/>
                        </a:lnSpc>
                        <a:buNone/>
                      </a:pPr>
                      <a:r>
                        <a:rPr lang="en-GB" sz="1600" dirty="0">
                          <a:effectLst/>
                          <a:latin typeface="+mn-lt"/>
                          <a:ea typeface="Times New Roman" panose="02020603050405020304" pitchFamily="18" charset="0"/>
                        </a:rPr>
                        <a:t>8.</a:t>
                      </a:r>
                      <a:endParaRPr lang="en-ZA" sz="1600" dirty="0">
                        <a:effectLst/>
                        <a:latin typeface="+mn-lt"/>
                        <a:ea typeface="Times New Roman" panose="02020603050405020304" pitchFamily="18" charset="0"/>
                      </a:endParaRPr>
                    </a:p>
                  </a:txBody>
                  <a:tcPr marL="68580" marR="68580" marT="0" marB="0"/>
                </a:tc>
                <a:tc>
                  <a:txBody>
                    <a:bodyPr/>
                    <a:lstStyle/>
                    <a:p>
                      <a:pPr marL="177800" indent="0" algn="l">
                        <a:lnSpc>
                          <a:spcPct val="150000"/>
                        </a:lnSpc>
                        <a:buNone/>
                      </a:pPr>
                      <a:r>
                        <a:rPr lang="en-ZA" sz="1600" b="0" dirty="0">
                          <a:effectLst/>
                          <a:latin typeface="+mn-lt"/>
                          <a:ea typeface="Times New Roman" panose="02020603050405020304" pitchFamily="18" charset="0"/>
                        </a:rPr>
                        <a:t>Commercialisation Strategy Objectives of iSimangaliso </a:t>
                      </a:r>
                    </a:p>
                  </a:txBody>
                  <a:tcPr marL="68580" marR="68580" marT="0" marB="0"/>
                </a:tc>
                <a:tc>
                  <a:txBody>
                    <a:bodyPr/>
                    <a:lstStyle/>
                    <a:p>
                      <a:pPr marL="93663" marR="0" lvl="0" indent="0" algn="l" defTabSz="457200" rtl="0" eaLnBrk="1" fontAlgn="auto" latinLnBrk="0" hangingPunct="1">
                        <a:lnSpc>
                          <a:spcPct val="15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entury Gothic" panose="020B0502020202020204"/>
                          <a:ea typeface="Times New Roman" panose="02020603050405020304" pitchFamily="18" charset="0"/>
                          <a:cs typeface="+mn-cs"/>
                        </a:rPr>
                        <a:t>Project Officer</a:t>
                      </a:r>
                      <a:endParaRPr kumimoji="0" lang="en-ZA" sz="1600" b="0" i="0" u="none" strike="noStrike" kern="1200" cap="none" spc="0" normalizeH="0" baseline="0" noProof="0" dirty="0">
                        <a:ln>
                          <a:noFill/>
                        </a:ln>
                        <a:solidFill>
                          <a:prstClr val="black"/>
                        </a:solidFill>
                        <a:effectLst/>
                        <a:uLnTx/>
                        <a:uFillTx/>
                        <a:latin typeface="Century Gothic" panose="020B0502020202020204"/>
                        <a:ea typeface="Times New Roman" panose="02020603050405020304" pitchFamily="18" charset="0"/>
                        <a:cs typeface="+mn-cs"/>
                      </a:endParaRPr>
                    </a:p>
                  </a:txBody>
                  <a:tcPr marL="68580" marR="68580" marT="0" marB="0"/>
                </a:tc>
                <a:extLst>
                  <a:ext uri="{0D108BD9-81ED-4DB2-BD59-A6C34878D82A}">
                    <a16:rowId xmlns:a16="http://schemas.microsoft.com/office/drawing/2014/main" val="1936664866"/>
                  </a:ext>
                </a:extLst>
              </a:tr>
              <a:tr h="369721">
                <a:tc>
                  <a:txBody>
                    <a:bodyPr/>
                    <a:lstStyle/>
                    <a:p>
                      <a:pPr marL="177800" indent="0" algn="l">
                        <a:lnSpc>
                          <a:spcPct val="150000"/>
                        </a:lnSpc>
                        <a:buNone/>
                      </a:pPr>
                      <a:r>
                        <a:rPr lang="en-GB" sz="1600" dirty="0">
                          <a:effectLst/>
                          <a:latin typeface="+mn-lt"/>
                          <a:ea typeface="Times New Roman" panose="02020603050405020304" pitchFamily="18" charset="0"/>
                        </a:rPr>
                        <a:t>9.</a:t>
                      </a:r>
                      <a:endParaRPr lang="en-ZA" sz="1600" dirty="0">
                        <a:effectLst/>
                        <a:latin typeface="+mn-lt"/>
                        <a:ea typeface="Times New Roman" panose="02020603050405020304" pitchFamily="18" charset="0"/>
                      </a:endParaRPr>
                    </a:p>
                  </a:txBody>
                  <a:tcPr marL="68580" marR="68580" marT="0" marB="0"/>
                </a:tc>
                <a:tc>
                  <a:txBody>
                    <a:bodyPr/>
                    <a:lstStyle/>
                    <a:p>
                      <a:pPr marL="177800" indent="0" algn="l">
                        <a:lnSpc>
                          <a:spcPct val="150000"/>
                        </a:lnSpc>
                        <a:buNone/>
                      </a:pPr>
                      <a:r>
                        <a:rPr lang="en-ZA" sz="1600" b="0" dirty="0">
                          <a:effectLst/>
                          <a:latin typeface="+mn-lt"/>
                          <a:ea typeface="Times New Roman" panose="02020603050405020304" pitchFamily="18" charset="0"/>
                        </a:rPr>
                        <a:t>PPP Opportunity Presentation </a:t>
                      </a:r>
                    </a:p>
                  </a:txBody>
                  <a:tcPr marL="68580" marR="68580" marT="0" marB="0"/>
                </a:tc>
                <a:tc>
                  <a:txBody>
                    <a:bodyPr/>
                    <a:lstStyle/>
                    <a:p>
                      <a:pPr marL="93663" indent="0" algn="l">
                        <a:lnSpc>
                          <a:spcPct val="150000"/>
                        </a:lnSpc>
                        <a:buNone/>
                      </a:pPr>
                      <a:r>
                        <a:rPr lang="en-GB" sz="1600" b="0" dirty="0">
                          <a:effectLst/>
                          <a:latin typeface="+mn-lt"/>
                          <a:ea typeface="Times New Roman" panose="02020603050405020304" pitchFamily="18" charset="0"/>
                        </a:rPr>
                        <a:t>Transaction Advisor</a:t>
                      </a:r>
                    </a:p>
                  </a:txBody>
                  <a:tcPr marL="68580" marR="68580" marT="0" marB="0"/>
                </a:tc>
                <a:extLst>
                  <a:ext uri="{0D108BD9-81ED-4DB2-BD59-A6C34878D82A}">
                    <a16:rowId xmlns:a16="http://schemas.microsoft.com/office/drawing/2014/main" val="1461059349"/>
                  </a:ext>
                </a:extLst>
              </a:tr>
              <a:tr h="369721">
                <a:tc>
                  <a:txBody>
                    <a:bodyPr/>
                    <a:lstStyle/>
                    <a:p>
                      <a:pPr marL="177800" indent="0" algn="l">
                        <a:lnSpc>
                          <a:spcPct val="150000"/>
                        </a:lnSpc>
                        <a:buNone/>
                      </a:pPr>
                      <a:r>
                        <a:rPr lang="en-GB" sz="1600" dirty="0">
                          <a:effectLst/>
                          <a:latin typeface="+mn-lt"/>
                          <a:ea typeface="Times New Roman" panose="02020603050405020304" pitchFamily="18" charset="0"/>
                        </a:rPr>
                        <a:t>10.</a:t>
                      </a:r>
                      <a:endParaRPr lang="en-ZA" sz="1600" dirty="0">
                        <a:effectLst/>
                        <a:latin typeface="+mn-lt"/>
                        <a:ea typeface="Times New Roman" panose="02020603050405020304" pitchFamily="18" charset="0"/>
                      </a:endParaRPr>
                    </a:p>
                  </a:txBody>
                  <a:tcPr marL="68580" marR="68580" marT="0" marB="0"/>
                </a:tc>
                <a:tc>
                  <a:txBody>
                    <a:bodyPr/>
                    <a:lstStyle/>
                    <a:p>
                      <a:pPr marL="177800" indent="0" algn="l">
                        <a:lnSpc>
                          <a:spcPct val="150000"/>
                        </a:lnSpc>
                        <a:buNone/>
                      </a:pPr>
                      <a:r>
                        <a:rPr lang="en-ZA" sz="1600" b="0" dirty="0">
                          <a:effectLst/>
                          <a:latin typeface="+mn-lt"/>
                          <a:ea typeface="Times New Roman" panose="02020603050405020304" pitchFamily="18" charset="0"/>
                        </a:rPr>
                        <a:t>Bidding Process Presentation </a:t>
                      </a:r>
                    </a:p>
                  </a:txBody>
                  <a:tcPr marL="68580" marR="68580" marT="0" marB="0"/>
                </a:tc>
                <a:tc>
                  <a:txBody>
                    <a:bodyPr/>
                    <a:lstStyle/>
                    <a:p>
                      <a:pPr marL="93663" marR="0" lvl="0" indent="0" algn="l" defTabSz="457200" rtl="0" eaLnBrk="1" fontAlgn="auto" latinLnBrk="0" hangingPunct="1">
                        <a:lnSpc>
                          <a:spcPct val="15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Century Gothic" panose="020B0502020202020204"/>
                          <a:ea typeface="Times New Roman" panose="02020603050405020304" pitchFamily="18" charset="0"/>
                          <a:cs typeface="+mn-cs"/>
                        </a:rPr>
                        <a:t>Transaction Advisor</a:t>
                      </a:r>
                      <a:endParaRPr kumimoji="0" lang="en-GB" sz="1600" b="0" i="0" u="none" strike="noStrike" kern="1200" cap="none" spc="0" normalizeH="0" baseline="0" noProof="0" dirty="0">
                        <a:ln>
                          <a:noFill/>
                        </a:ln>
                        <a:solidFill>
                          <a:prstClr val="black"/>
                        </a:solidFill>
                        <a:effectLst/>
                        <a:uLnTx/>
                        <a:uFillTx/>
                        <a:latin typeface="Century Gothic" panose="020B0502020202020204"/>
                        <a:ea typeface="Times New Roman" panose="02020603050405020304" pitchFamily="18" charset="0"/>
                        <a:cs typeface="+mn-cs"/>
                      </a:endParaRPr>
                    </a:p>
                  </a:txBody>
                  <a:tcPr marL="68580" marR="68580" marT="0" marB="0"/>
                </a:tc>
                <a:extLst>
                  <a:ext uri="{0D108BD9-81ED-4DB2-BD59-A6C34878D82A}">
                    <a16:rowId xmlns:a16="http://schemas.microsoft.com/office/drawing/2014/main" val="51111566"/>
                  </a:ext>
                </a:extLst>
              </a:tr>
              <a:tr h="369721">
                <a:tc>
                  <a:txBody>
                    <a:bodyPr/>
                    <a:lstStyle/>
                    <a:p>
                      <a:pPr marL="177800" indent="0" algn="l">
                        <a:lnSpc>
                          <a:spcPct val="150000"/>
                        </a:lnSpc>
                        <a:buNone/>
                      </a:pPr>
                      <a:r>
                        <a:rPr lang="en-GB" sz="1600" dirty="0">
                          <a:effectLst/>
                          <a:latin typeface="+mn-lt"/>
                          <a:ea typeface="Times New Roman" panose="02020603050405020304" pitchFamily="18" charset="0"/>
                        </a:rPr>
                        <a:t>11.</a:t>
                      </a:r>
                      <a:endParaRPr lang="en-ZA" sz="1600" dirty="0">
                        <a:effectLst/>
                        <a:latin typeface="+mn-lt"/>
                        <a:ea typeface="Times New Roman" panose="02020603050405020304" pitchFamily="18" charset="0"/>
                      </a:endParaRPr>
                    </a:p>
                  </a:txBody>
                  <a:tcPr marL="68580" marR="68580" marT="0" marB="0"/>
                </a:tc>
                <a:tc>
                  <a:txBody>
                    <a:bodyPr/>
                    <a:lstStyle/>
                    <a:p>
                      <a:pPr marL="177800" indent="0" algn="l">
                        <a:lnSpc>
                          <a:spcPct val="150000"/>
                        </a:lnSpc>
                        <a:buNone/>
                      </a:pPr>
                      <a:r>
                        <a:rPr lang="en-ZA" sz="1600" b="0" dirty="0">
                          <a:effectLst/>
                          <a:latin typeface="+mn-lt"/>
                          <a:ea typeface="Times New Roman" panose="02020603050405020304" pitchFamily="18" charset="0"/>
                        </a:rPr>
                        <a:t>Bidding Time Table </a:t>
                      </a:r>
                    </a:p>
                  </a:txBody>
                  <a:tcPr marL="68580" marR="68580" marT="0" marB="0"/>
                </a:tc>
                <a:tc>
                  <a:txBody>
                    <a:bodyPr/>
                    <a:lstStyle/>
                    <a:p>
                      <a:pPr marL="93663" marR="0" lvl="0" indent="0" algn="l" defTabSz="457200" rtl="0" eaLnBrk="1" fontAlgn="auto" latinLnBrk="0" hangingPunct="1">
                        <a:lnSpc>
                          <a:spcPct val="15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entury Gothic" panose="020B0502020202020204"/>
                          <a:ea typeface="Times New Roman" panose="02020603050405020304" pitchFamily="18" charset="0"/>
                          <a:cs typeface="+mn-cs"/>
                        </a:rPr>
                        <a:t>Transaction Advisor</a:t>
                      </a:r>
                    </a:p>
                  </a:txBody>
                  <a:tcPr marL="68580" marR="68580" marT="0" marB="0"/>
                </a:tc>
                <a:extLst>
                  <a:ext uri="{0D108BD9-81ED-4DB2-BD59-A6C34878D82A}">
                    <a16:rowId xmlns:a16="http://schemas.microsoft.com/office/drawing/2014/main" val="3458711559"/>
                  </a:ext>
                </a:extLst>
              </a:tr>
              <a:tr h="369721">
                <a:tc>
                  <a:txBody>
                    <a:bodyPr/>
                    <a:lstStyle/>
                    <a:p>
                      <a:pPr marL="177800" indent="0" algn="l">
                        <a:lnSpc>
                          <a:spcPct val="150000"/>
                        </a:lnSpc>
                        <a:buNone/>
                      </a:pPr>
                      <a:r>
                        <a:rPr lang="en-GB" sz="1600" dirty="0">
                          <a:effectLst/>
                          <a:latin typeface="+mn-lt"/>
                          <a:ea typeface="Times New Roman" panose="02020603050405020304" pitchFamily="18" charset="0"/>
                        </a:rPr>
                        <a:t>12.</a:t>
                      </a:r>
                      <a:endParaRPr lang="en-ZA" sz="1600" dirty="0">
                        <a:effectLst/>
                        <a:latin typeface="+mn-lt"/>
                        <a:ea typeface="Times New Roman" panose="02020603050405020304" pitchFamily="18" charset="0"/>
                      </a:endParaRPr>
                    </a:p>
                  </a:txBody>
                  <a:tcPr marL="68580" marR="68580" marT="0" marB="0"/>
                </a:tc>
                <a:tc>
                  <a:txBody>
                    <a:bodyPr/>
                    <a:lstStyle/>
                    <a:p>
                      <a:pPr marL="177800" indent="0" algn="l">
                        <a:lnSpc>
                          <a:spcPct val="150000"/>
                        </a:lnSpc>
                        <a:buNone/>
                      </a:pPr>
                      <a:r>
                        <a:rPr lang="en-ZA" sz="1600" b="0" dirty="0">
                          <a:effectLst/>
                          <a:latin typeface="+mn-lt"/>
                          <a:ea typeface="Times New Roman" panose="02020603050405020304" pitchFamily="18" charset="0"/>
                        </a:rPr>
                        <a:t>Question &amp; Answer Session </a:t>
                      </a:r>
                    </a:p>
                  </a:txBody>
                  <a:tcPr marL="68580" marR="68580" marT="0" marB="0"/>
                </a:tc>
                <a:tc>
                  <a:txBody>
                    <a:bodyPr/>
                    <a:lstStyle/>
                    <a:p>
                      <a:pPr marL="93663" marR="0" lvl="0" indent="0" algn="l" defTabSz="457200" rtl="0" eaLnBrk="1" fontAlgn="auto" latinLnBrk="0" hangingPunct="1">
                        <a:lnSpc>
                          <a:spcPct val="15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Century Gothic" panose="020B0502020202020204"/>
                          <a:ea typeface="Times New Roman" panose="02020603050405020304" pitchFamily="18" charset="0"/>
                          <a:cs typeface="+mn-cs"/>
                        </a:rPr>
                        <a:t>Project Officer</a:t>
                      </a:r>
                      <a:endParaRPr kumimoji="0" lang="en-ZA" sz="1600" b="0" i="0" u="none" strike="noStrike" kern="1200" cap="none" spc="0" normalizeH="0" baseline="0" noProof="0" dirty="0">
                        <a:ln>
                          <a:noFill/>
                        </a:ln>
                        <a:solidFill>
                          <a:prstClr val="black"/>
                        </a:solidFill>
                        <a:effectLst/>
                        <a:uLnTx/>
                        <a:uFillTx/>
                        <a:latin typeface="Century Gothic" panose="020B0502020202020204"/>
                        <a:ea typeface="Times New Roman" panose="02020603050405020304" pitchFamily="18" charset="0"/>
                        <a:cs typeface="+mn-cs"/>
                      </a:endParaRPr>
                    </a:p>
                  </a:txBody>
                  <a:tcPr marL="68580" marR="68580" marT="0" marB="0"/>
                </a:tc>
                <a:extLst>
                  <a:ext uri="{0D108BD9-81ED-4DB2-BD59-A6C34878D82A}">
                    <a16:rowId xmlns:a16="http://schemas.microsoft.com/office/drawing/2014/main" val="3193888709"/>
                  </a:ext>
                </a:extLst>
              </a:tr>
              <a:tr h="369721">
                <a:tc>
                  <a:txBody>
                    <a:bodyPr/>
                    <a:lstStyle/>
                    <a:p>
                      <a:pPr marL="177800" indent="0" algn="l">
                        <a:lnSpc>
                          <a:spcPct val="150000"/>
                        </a:lnSpc>
                        <a:buNone/>
                      </a:pPr>
                      <a:r>
                        <a:rPr lang="en-GB" sz="1600" dirty="0">
                          <a:effectLst/>
                          <a:latin typeface="+mn-lt"/>
                          <a:ea typeface="Times New Roman" panose="02020603050405020304" pitchFamily="18" charset="0"/>
                        </a:rPr>
                        <a:t>13.</a:t>
                      </a:r>
                      <a:endParaRPr lang="en-ZA" sz="1600" dirty="0">
                        <a:effectLst/>
                        <a:latin typeface="+mn-lt"/>
                        <a:ea typeface="Times New Roman" panose="02020603050405020304" pitchFamily="18" charset="0"/>
                      </a:endParaRPr>
                    </a:p>
                  </a:txBody>
                  <a:tcPr marL="68580" marR="68580" marT="0" marB="0"/>
                </a:tc>
                <a:tc>
                  <a:txBody>
                    <a:bodyPr/>
                    <a:lstStyle/>
                    <a:p>
                      <a:pPr marL="177800" indent="0" algn="l">
                        <a:lnSpc>
                          <a:spcPct val="150000"/>
                        </a:lnSpc>
                        <a:buNone/>
                      </a:pPr>
                      <a:r>
                        <a:rPr lang="en-ZA" sz="1600" b="0" dirty="0">
                          <a:effectLst/>
                          <a:latin typeface="+mn-lt"/>
                          <a:ea typeface="Times New Roman" panose="02020603050405020304" pitchFamily="18" charset="0"/>
                        </a:rPr>
                        <a:t>Closure</a:t>
                      </a:r>
                    </a:p>
                  </a:txBody>
                  <a:tcPr marL="68580" marR="68580" marT="0" marB="0"/>
                </a:tc>
                <a:tc>
                  <a:txBody>
                    <a:bodyPr/>
                    <a:lstStyle/>
                    <a:p>
                      <a:pPr marL="93663" marR="0" lvl="0" indent="0" algn="l" defTabSz="457200" rtl="0" eaLnBrk="1" fontAlgn="auto" latinLnBrk="0" hangingPunct="1">
                        <a:lnSpc>
                          <a:spcPct val="15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entury Gothic" panose="020B0502020202020204"/>
                          <a:ea typeface="Times New Roman" panose="02020603050405020304" pitchFamily="18" charset="0"/>
                          <a:cs typeface="+mn-cs"/>
                        </a:rPr>
                        <a:t>Project Officer</a:t>
                      </a:r>
                      <a:endParaRPr kumimoji="0" lang="en-ZA" sz="1600" b="0" i="0" u="none" strike="noStrike" kern="1200" cap="none" spc="0" normalizeH="0" baseline="0" noProof="0" dirty="0">
                        <a:ln>
                          <a:noFill/>
                        </a:ln>
                        <a:solidFill>
                          <a:prstClr val="black"/>
                        </a:solidFill>
                        <a:effectLst/>
                        <a:uLnTx/>
                        <a:uFillTx/>
                        <a:latin typeface="Century Gothic" panose="020B0502020202020204"/>
                        <a:ea typeface="Times New Roman" panose="02020603050405020304" pitchFamily="18" charset="0"/>
                        <a:cs typeface="+mn-cs"/>
                      </a:endParaRPr>
                    </a:p>
                  </a:txBody>
                  <a:tcPr marL="68580" marR="68580" marT="0" marB="0"/>
                </a:tc>
                <a:extLst>
                  <a:ext uri="{0D108BD9-81ED-4DB2-BD59-A6C34878D82A}">
                    <a16:rowId xmlns:a16="http://schemas.microsoft.com/office/drawing/2014/main" val="3858944095"/>
                  </a:ext>
                </a:extLst>
              </a:tr>
            </a:tbl>
          </a:graphicData>
        </a:graphic>
      </p:graphicFrame>
    </p:spTree>
    <p:extLst>
      <p:ext uri="{BB962C8B-B14F-4D97-AF65-F5344CB8AC3E}">
        <p14:creationId xmlns:p14="http://schemas.microsoft.com/office/powerpoint/2010/main" val="362697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05E1191-7999-40D4-B189-A6B43C0EA522}"/>
              </a:ext>
            </a:extLst>
          </p:cNvPr>
          <p:cNvSpPr>
            <a:spLocks noGrp="1"/>
          </p:cNvSpPr>
          <p:nvPr>
            <p:ph type="title"/>
          </p:nvPr>
        </p:nvSpPr>
        <p:spPr>
          <a:xfrm>
            <a:off x="179109" y="147461"/>
            <a:ext cx="10249161" cy="808304"/>
          </a:xfrm>
          <a:solidFill>
            <a:schemeClr val="tx2">
              <a:lumMod val="50000"/>
            </a:schemeClr>
          </a:solidFill>
          <a:ln>
            <a:solidFill>
              <a:schemeClr val="accent1"/>
            </a:solidFill>
          </a:ln>
        </p:spPr>
        <p:txBody>
          <a:bodyPr/>
          <a:lstStyle/>
          <a:p>
            <a:r>
              <a:rPr lang="en-US" sz="2800" b="1" dirty="0">
                <a:solidFill>
                  <a:schemeClr val="tx1"/>
                </a:solidFill>
              </a:rPr>
              <a:t>Bidding Time-Table</a:t>
            </a:r>
            <a:endParaRPr lang="en-ZA" sz="2800" b="1" dirty="0">
              <a:solidFill>
                <a:schemeClr val="tx1"/>
              </a:solidFill>
            </a:endParaRPr>
          </a:p>
        </p:txBody>
      </p:sp>
      <p:sp>
        <p:nvSpPr>
          <p:cNvPr id="2" name="Slide Number Placeholder 1"/>
          <p:cNvSpPr>
            <a:spLocks noGrp="1"/>
          </p:cNvSpPr>
          <p:nvPr>
            <p:ph type="sldNum" sz="quarter" idx="12"/>
          </p:nvPr>
        </p:nvSpPr>
        <p:spPr>
          <a:xfrm>
            <a:off x="10352540" y="295729"/>
            <a:ext cx="838199" cy="45841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34CBC24-1614-497D-88B1-3F4BA274FF76}" type="slidenum">
              <a:rPr kumimoji="0" lang="en-ZA" sz="280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20</a:t>
            </a:fld>
            <a:endParaRPr kumimoji="0" lang="en-ZA" sz="280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graphicFrame>
        <p:nvGraphicFramePr>
          <p:cNvPr id="5" name="Table 4">
            <a:extLst>
              <a:ext uri="{FF2B5EF4-FFF2-40B4-BE49-F238E27FC236}">
                <a16:creationId xmlns:a16="http://schemas.microsoft.com/office/drawing/2014/main" id="{DE361DE4-B034-464D-BEC4-CB9AC8B816F4}"/>
              </a:ext>
            </a:extLst>
          </p:cNvPr>
          <p:cNvGraphicFramePr>
            <a:graphicFrameLocks noGrp="1"/>
          </p:cNvGraphicFramePr>
          <p:nvPr>
            <p:extLst>
              <p:ext uri="{D42A27DB-BD31-4B8C-83A1-F6EECF244321}">
                <p14:modId xmlns:p14="http://schemas.microsoft.com/office/powerpoint/2010/main" val="2493317459"/>
              </p:ext>
            </p:extLst>
          </p:nvPr>
        </p:nvGraphicFramePr>
        <p:xfrm>
          <a:off x="179109" y="1156996"/>
          <a:ext cx="10075234" cy="5383762"/>
        </p:xfrm>
        <a:graphic>
          <a:graphicData uri="http://schemas.openxmlformats.org/drawingml/2006/table">
            <a:tbl>
              <a:tblPr firstRow="1" firstCol="1" lastRow="1" lastCol="1" bandRow="1" bandCol="1">
                <a:tableStyleId>{B301B821-A1FF-4177-AEE7-76D212191A09}</a:tableStyleId>
              </a:tblPr>
              <a:tblGrid>
                <a:gridCol w="7205539">
                  <a:extLst>
                    <a:ext uri="{9D8B030D-6E8A-4147-A177-3AD203B41FA5}">
                      <a16:colId xmlns:a16="http://schemas.microsoft.com/office/drawing/2014/main" val="1117517041"/>
                    </a:ext>
                  </a:extLst>
                </a:gridCol>
                <a:gridCol w="2869695">
                  <a:extLst>
                    <a:ext uri="{9D8B030D-6E8A-4147-A177-3AD203B41FA5}">
                      <a16:colId xmlns:a16="http://schemas.microsoft.com/office/drawing/2014/main" val="4280259240"/>
                    </a:ext>
                  </a:extLst>
                </a:gridCol>
              </a:tblGrid>
              <a:tr h="611083">
                <a:tc>
                  <a:txBody>
                    <a:bodyPr/>
                    <a:lstStyle/>
                    <a:p>
                      <a:pPr marL="150495" marR="171450">
                        <a:lnSpc>
                          <a:spcPct val="115000"/>
                        </a:lnSpc>
                        <a:spcBef>
                          <a:spcPts val="1200"/>
                        </a:spcBef>
                        <a:spcAft>
                          <a:spcPts val="800"/>
                        </a:spcAft>
                      </a:pPr>
                      <a:r>
                        <a:rPr lang="en-ZA" sz="1800" b="1" dirty="0">
                          <a:solidFill>
                            <a:schemeClr val="tx1"/>
                          </a:solidFill>
                          <a:effectLst/>
                        </a:rPr>
                        <a:t>Event</a:t>
                      </a:r>
                      <a:endParaRPr lang="en-ZA" sz="1800" dirty="0">
                        <a:solidFill>
                          <a:schemeClr val="tx1"/>
                        </a:solidFill>
                        <a:effectLst/>
                        <a:latin typeface="+mn-lt"/>
                        <a:ea typeface="Calibri" panose="020F0502020204030204" pitchFamily="34" charset="0"/>
                        <a:cs typeface="Arial" panose="020B0604020202020204" pitchFamily="34" charset="0"/>
                      </a:endParaRPr>
                    </a:p>
                  </a:txBody>
                  <a:tcPr marL="0" marR="0" marT="0" marB="0"/>
                </a:tc>
                <a:tc>
                  <a:txBody>
                    <a:bodyPr/>
                    <a:lstStyle/>
                    <a:p>
                      <a:pPr marL="91440" marR="160020">
                        <a:lnSpc>
                          <a:spcPct val="115000"/>
                        </a:lnSpc>
                        <a:spcBef>
                          <a:spcPts val="1200"/>
                        </a:spcBef>
                        <a:spcAft>
                          <a:spcPts val="800"/>
                        </a:spcAft>
                        <a:tabLst>
                          <a:tab pos="91440" algn="l"/>
                        </a:tabLst>
                      </a:pPr>
                      <a:r>
                        <a:rPr lang="en-ZA" sz="1800" b="1" dirty="0">
                          <a:solidFill>
                            <a:schemeClr val="tx1"/>
                          </a:solidFill>
                          <a:effectLst/>
                        </a:rPr>
                        <a:t>Date</a:t>
                      </a:r>
                      <a:endParaRPr lang="en-ZA" sz="1800" dirty="0">
                        <a:solidFill>
                          <a:schemeClr val="tx1"/>
                        </a:solidFill>
                        <a:effectLst/>
                        <a:latin typeface="+mn-lt"/>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3605532129"/>
                  </a:ext>
                </a:extLst>
              </a:tr>
              <a:tr h="441282">
                <a:tc>
                  <a:txBody>
                    <a:bodyPr/>
                    <a:lstStyle/>
                    <a:p>
                      <a:pPr marL="150495" marR="171450">
                        <a:lnSpc>
                          <a:spcPct val="115000"/>
                        </a:lnSpc>
                        <a:spcBef>
                          <a:spcPts val="1200"/>
                        </a:spcBef>
                        <a:spcAft>
                          <a:spcPts val="800"/>
                        </a:spcAft>
                      </a:pPr>
                      <a:r>
                        <a:rPr lang="en-ZA" sz="1800" dirty="0">
                          <a:effectLst/>
                        </a:rPr>
                        <a:t>Advertising and RFP issued</a:t>
                      </a:r>
                      <a:endParaRPr lang="en-ZA" sz="1800" dirty="0">
                        <a:effectLst/>
                        <a:latin typeface="+mn-lt"/>
                        <a:ea typeface="Calibri" panose="020F0502020204030204" pitchFamily="34" charset="0"/>
                        <a:cs typeface="Arial" panose="020B0604020202020204" pitchFamily="34" charset="0"/>
                      </a:endParaRPr>
                    </a:p>
                  </a:txBody>
                  <a:tcPr marL="0" marR="0" marT="0" marB="0"/>
                </a:tc>
                <a:tc>
                  <a:txBody>
                    <a:bodyPr/>
                    <a:lstStyle/>
                    <a:p>
                      <a:pPr marL="91440" marR="160020">
                        <a:lnSpc>
                          <a:spcPct val="115000"/>
                        </a:lnSpc>
                        <a:spcBef>
                          <a:spcPts val="1200"/>
                        </a:spcBef>
                        <a:spcAft>
                          <a:spcPts val="800"/>
                        </a:spcAft>
                        <a:tabLst>
                          <a:tab pos="91440" algn="l"/>
                        </a:tabLst>
                      </a:pPr>
                      <a:r>
                        <a:rPr lang="en-GB" sz="1800" dirty="0">
                          <a:effectLst/>
                        </a:rPr>
                        <a:t>28 Mar 2025</a:t>
                      </a:r>
                      <a:endParaRPr lang="en-ZA" sz="1800" dirty="0">
                        <a:effectLst/>
                        <a:latin typeface="+mn-lt"/>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2128312711"/>
                  </a:ext>
                </a:extLst>
              </a:tr>
              <a:tr h="882819">
                <a:tc>
                  <a:txBody>
                    <a:bodyPr/>
                    <a:lstStyle/>
                    <a:p>
                      <a:pPr marL="150495" marR="171450">
                        <a:lnSpc>
                          <a:spcPct val="115000"/>
                        </a:lnSpc>
                        <a:spcBef>
                          <a:spcPts val="1200"/>
                        </a:spcBef>
                        <a:spcAft>
                          <a:spcPts val="800"/>
                        </a:spcAft>
                      </a:pPr>
                      <a:r>
                        <a:rPr lang="en-ZA" sz="1800" dirty="0">
                          <a:effectLst/>
                        </a:rPr>
                        <a:t>Registration for Due Diligence Site Visits. RSVPs to be emailed to: </a:t>
                      </a:r>
                      <a:r>
                        <a:rPr lang="en-ZA" sz="1800" u="sng" dirty="0">
                          <a:solidFill>
                            <a:srgbClr val="0563C1"/>
                          </a:solidFill>
                          <a:effectLst/>
                          <a:hlinkClick r:id="rId3"/>
                        </a:rPr>
                        <a:t>ppp@isimangaliso.com</a:t>
                      </a:r>
                      <a:endParaRPr lang="en-ZA" sz="1800" dirty="0">
                        <a:effectLst/>
                        <a:latin typeface="+mn-lt"/>
                        <a:ea typeface="Calibri" panose="020F0502020204030204" pitchFamily="34" charset="0"/>
                        <a:cs typeface="Arial" panose="020B0604020202020204" pitchFamily="34" charset="0"/>
                      </a:endParaRPr>
                    </a:p>
                  </a:txBody>
                  <a:tcPr marL="0" marR="0" marT="0" marB="0"/>
                </a:tc>
                <a:tc>
                  <a:txBody>
                    <a:bodyPr/>
                    <a:lstStyle/>
                    <a:p>
                      <a:pPr marL="91440" marR="160020">
                        <a:lnSpc>
                          <a:spcPct val="115000"/>
                        </a:lnSpc>
                        <a:spcBef>
                          <a:spcPts val="1200"/>
                        </a:spcBef>
                        <a:spcAft>
                          <a:spcPts val="800"/>
                        </a:spcAft>
                        <a:tabLst>
                          <a:tab pos="91440" algn="l"/>
                        </a:tabLst>
                      </a:pPr>
                      <a:r>
                        <a:rPr lang="en-GB" sz="1800">
                          <a:effectLst/>
                        </a:rPr>
                        <a:t>3 Apr to 17 Apr 2025</a:t>
                      </a:r>
                      <a:endParaRPr lang="en-ZA" sz="1800">
                        <a:effectLst/>
                        <a:latin typeface="+mn-lt"/>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606441563"/>
                  </a:ext>
                </a:extLst>
              </a:tr>
              <a:tr h="582089">
                <a:tc>
                  <a:txBody>
                    <a:bodyPr/>
                    <a:lstStyle/>
                    <a:p>
                      <a:pPr marL="150495" marR="171450">
                        <a:lnSpc>
                          <a:spcPct val="115000"/>
                        </a:lnSpc>
                        <a:spcBef>
                          <a:spcPts val="1200"/>
                        </a:spcBef>
                        <a:spcAft>
                          <a:spcPts val="800"/>
                        </a:spcAft>
                      </a:pPr>
                      <a:r>
                        <a:rPr lang="en-ZA" sz="1800" dirty="0">
                          <a:effectLst/>
                        </a:rPr>
                        <a:t>Due Diligence Site Visits</a:t>
                      </a:r>
                      <a:endParaRPr lang="en-ZA" sz="1800" dirty="0">
                        <a:effectLst/>
                        <a:latin typeface="+mn-lt"/>
                        <a:ea typeface="Calibri" panose="020F0502020204030204" pitchFamily="34" charset="0"/>
                        <a:cs typeface="Arial" panose="020B0604020202020204" pitchFamily="34" charset="0"/>
                      </a:endParaRPr>
                    </a:p>
                  </a:txBody>
                  <a:tcPr marL="0" marR="0" marT="0" marB="0"/>
                </a:tc>
                <a:tc>
                  <a:txBody>
                    <a:bodyPr/>
                    <a:lstStyle/>
                    <a:p>
                      <a:pPr marL="91440" marR="160020">
                        <a:lnSpc>
                          <a:spcPct val="115000"/>
                        </a:lnSpc>
                        <a:spcBef>
                          <a:spcPts val="1200"/>
                        </a:spcBef>
                        <a:spcAft>
                          <a:spcPts val="800"/>
                        </a:spcAft>
                        <a:tabLst>
                          <a:tab pos="91440" algn="l"/>
                        </a:tabLst>
                      </a:pPr>
                      <a:r>
                        <a:rPr lang="en-GB" sz="1800">
                          <a:effectLst/>
                        </a:rPr>
                        <a:t>24 Apr to 09 May 2025</a:t>
                      </a:r>
                      <a:endParaRPr lang="en-ZA" sz="1800">
                        <a:effectLst/>
                        <a:latin typeface="+mn-lt"/>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2703387535"/>
                  </a:ext>
                </a:extLst>
              </a:tr>
              <a:tr h="744355">
                <a:tc>
                  <a:txBody>
                    <a:bodyPr/>
                    <a:lstStyle/>
                    <a:p>
                      <a:pPr marL="150495" marR="171450">
                        <a:lnSpc>
                          <a:spcPct val="115000"/>
                        </a:lnSpc>
                        <a:spcBef>
                          <a:spcPts val="1200"/>
                        </a:spcBef>
                        <a:spcAft>
                          <a:spcPts val="800"/>
                        </a:spcAft>
                      </a:pPr>
                      <a:r>
                        <a:rPr lang="en-ZA" sz="1800" dirty="0">
                          <a:effectLst/>
                        </a:rPr>
                        <a:t>Registration for Bidders Conference. RSVPs to be emailed to: </a:t>
                      </a:r>
                      <a:r>
                        <a:rPr lang="en-ZA" sz="1800" u="sng" dirty="0">
                          <a:solidFill>
                            <a:srgbClr val="0563C1"/>
                          </a:solidFill>
                          <a:effectLst/>
                          <a:hlinkClick r:id="rId3"/>
                        </a:rPr>
                        <a:t>ppp@isimangaliso.com</a:t>
                      </a:r>
                      <a:r>
                        <a:rPr lang="en-ZA" sz="1800" u="sng" dirty="0">
                          <a:effectLst/>
                        </a:rPr>
                        <a:t>  </a:t>
                      </a:r>
                      <a:endParaRPr lang="en-ZA" sz="1800" dirty="0">
                        <a:effectLst/>
                        <a:latin typeface="+mn-lt"/>
                        <a:ea typeface="Calibri" panose="020F0502020204030204" pitchFamily="34" charset="0"/>
                        <a:cs typeface="Arial" panose="020B0604020202020204" pitchFamily="34" charset="0"/>
                      </a:endParaRPr>
                    </a:p>
                  </a:txBody>
                  <a:tcPr marL="0" marR="0" marT="0" marB="0"/>
                </a:tc>
                <a:tc>
                  <a:txBody>
                    <a:bodyPr/>
                    <a:lstStyle/>
                    <a:p>
                      <a:pPr marL="91440" marR="160020">
                        <a:lnSpc>
                          <a:spcPct val="115000"/>
                        </a:lnSpc>
                        <a:spcBef>
                          <a:spcPts val="1200"/>
                        </a:spcBef>
                        <a:spcAft>
                          <a:spcPts val="800"/>
                        </a:spcAft>
                        <a:tabLst>
                          <a:tab pos="91440" algn="l"/>
                        </a:tabLst>
                      </a:pPr>
                      <a:r>
                        <a:rPr lang="en-GB" sz="1800">
                          <a:effectLst/>
                        </a:rPr>
                        <a:t>05 May to 09 May2025</a:t>
                      </a:r>
                      <a:endParaRPr lang="en-ZA" sz="1800">
                        <a:effectLst/>
                        <a:latin typeface="+mn-lt"/>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1520723374"/>
                  </a:ext>
                </a:extLst>
              </a:tr>
              <a:tr h="483732">
                <a:tc>
                  <a:txBody>
                    <a:bodyPr/>
                    <a:lstStyle/>
                    <a:p>
                      <a:pPr marL="150495" marR="171450">
                        <a:lnSpc>
                          <a:spcPct val="115000"/>
                        </a:lnSpc>
                        <a:spcBef>
                          <a:spcPts val="1200"/>
                        </a:spcBef>
                        <a:spcAft>
                          <a:spcPts val="800"/>
                        </a:spcAft>
                      </a:pPr>
                      <a:r>
                        <a:rPr lang="en-ZA" sz="1800" dirty="0">
                          <a:effectLst/>
                        </a:rPr>
                        <a:t>Bidders Conference (Platform to be advised)</a:t>
                      </a:r>
                      <a:endParaRPr lang="en-ZA" sz="1800" dirty="0">
                        <a:effectLst/>
                        <a:latin typeface="+mn-lt"/>
                        <a:ea typeface="Calibri" panose="020F0502020204030204" pitchFamily="34" charset="0"/>
                        <a:cs typeface="Arial" panose="020B0604020202020204" pitchFamily="34" charset="0"/>
                      </a:endParaRPr>
                    </a:p>
                  </a:txBody>
                  <a:tcPr marL="0" marR="0" marT="0" marB="0"/>
                </a:tc>
                <a:tc>
                  <a:txBody>
                    <a:bodyPr/>
                    <a:lstStyle/>
                    <a:p>
                      <a:pPr marL="91440" marR="160020">
                        <a:lnSpc>
                          <a:spcPct val="115000"/>
                        </a:lnSpc>
                        <a:spcBef>
                          <a:spcPts val="1200"/>
                        </a:spcBef>
                        <a:spcAft>
                          <a:spcPts val="800"/>
                        </a:spcAft>
                        <a:tabLst>
                          <a:tab pos="91440" algn="l"/>
                        </a:tabLst>
                      </a:pPr>
                      <a:r>
                        <a:rPr lang="en-GB" sz="1800">
                          <a:effectLst/>
                        </a:rPr>
                        <a:t>09 May 2025</a:t>
                      </a:r>
                      <a:endParaRPr lang="en-ZA" sz="1800">
                        <a:effectLst/>
                        <a:latin typeface="+mn-lt"/>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971023019"/>
                  </a:ext>
                </a:extLst>
              </a:tr>
              <a:tr h="483732">
                <a:tc>
                  <a:txBody>
                    <a:bodyPr/>
                    <a:lstStyle/>
                    <a:p>
                      <a:pPr marL="150495" marR="171450">
                        <a:lnSpc>
                          <a:spcPct val="115000"/>
                        </a:lnSpc>
                        <a:spcBef>
                          <a:spcPts val="1200"/>
                        </a:spcBef>
                        <a:spcAft>
                          <a:spcPts val="800"/>
                        </a:spcAft>
                      </a:pPr>
                      <a:r>
                        <a:rPr lang="en-ZA" sz="1800" dirty="0">
                          <a:effectLst/>
                        </a:rPr>
                        <a:t>Questions of clarification - closing date</a:t>
                      </a:r>
                      <a:endParaRPr lang="en-ZA" sz="1800" dirty="0">
                        <a:effectLst/>
                        <a:latin typeface="+mn-lt"/>
                        <a:ea typeface="Calibri" panose="020F0502020204030204" pitchFamily="34" charset="0"/>
                        <a:cs typeface="Arial" panose="020B0604020202020204" pitchFamily="34" charset="0"/>
                      </a:endParaRPr>
                    </a:p>
                  </a:txBody>
                  <a:tcPr marL="0" marR="0" marT="0" marB="0"/>
                </a:tc>
                <a:tc>
                  <a:txBody>
                    <a:bodyPr/>
                    <a:lstStyle/>
                    <a:p>
                      <a:pPr marL="91440" marR="160020">
                        <a:lnSpc>
                          <a:spcPct val="115000"/>
                        </a:lnSpc>
                        <a:spcBef>
                          <a:spcPts val="1200"/>
                        </a:spcBef>
                        <a:spcAft>
                          <a:spcPts val="800"/>
                        </a:spcAft>
                        <a:tabLst>
                          <a:tab pos="91440" algn="l"/>
                        </a:tabLst>
                      </a:pPr>
                      <a:r>
                        <a:rPr lang="en-GB" sz="1800">
                          <a:effectLst/>
                        </a:rPr>
                        <a:t>30 May 2025</a:t>
                      </a:r>
                      <a:endParaRPr lang="en-ZA" sz="1800">
                        <a:effectLst/>
                        <a:latin typeface="+mn-lt"/>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3709465235"/>
                  </a:ext>
                </a:extLst>
              </a:tr>
              <a:tr h="572581">
                <a:tc>
                  <a:txBody>
                    <a:bodyPr/>
                    <a:lstStyle/>
                    <a:p>
                      <a:pPr marL="150495" marR="171450">
                        <a:lnSpc>
                          <a:spcPct val="115000"/>
                        </a:lnSpc>
                        <a:spcBef>
                          <a:spcPts val="1200"/>
                        </a:spcBef>
                        <a:spcAft>
                          <a:spcPts val="800"/>
                        </a:spcAft>
                      </a:pPr>
                      <a:r>
                        <a:rPr lang="en-ZA" sz="1800" dirty="0">
                          <a:effectLst/>
                        </a:rPr>
                        <a:t>Feedback of Questions of clarification</a:t>
                      </a:r>
                      <a:endParaRPr lang="en-ZA" sz="1800" dirty="0">
                        <a:effectLst/>
                        <a:latin typeface="+mn-lt"/>
                        <a:ea typeface="Calibri" panose="020F0502020204030204" pitchFamily="34" charset="0"/>
                        <a:cs typeface="Arial" panose="020B0604020202020204" pitchFamily="34" charset="0"/>
                      </a:endParaRPr>
                    </a:p>
                  </a:txBody>
                  <a:tcPr marL="0" marR="0" marT="0" marB="0"/>
                </a:tc>
                <a:tc>
                  <a:txBody>
                    <a:bodyPr/>
                    <a:lstStyle/>
                    <a:p>
                      <a:pPr marL="91440" marR="160020">
                        <a:lnSpc>
                          <a:spcPct val="115000"/>
                        </a:lnSpc>
                        <a:spcBef>
                          <a:spcPts val="1200"/>
                        </a:spcBef>
                        <a:spcAft>
                          <a:spcPts val="800"/>
                        </a:spcAft>
                        <a:tabLst>
                          <a:tab pos="91440" algn="l"/>
                        </a:tabLst>
                      </a:pPr>
                      <a:r>
                        <a:rPr lang="en-GB" sz="1800" dirty="0">
                          <a:effectLst/>
                        </a:rPr>
                        <a:t>06 June 2025</a:t>
                      </a:r>
                      <a:endParaRPr lang="en-ZA" sz="1800" dirty="0">
                        <a:effectLst/>
                        <a:latin typeface="+mn-lt"/>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1400754707"/>
                  </a:ext>
                </a:extLst>
              </a:tr>
              <a:tr h="582089">
                <a:tc>
                  <a:txBody>
                    <a:bodyPr/>
                    <a:lstStyle/>
                    <a:p>
                      <a:pPr marL="150495" marR="171450">
                        <a:lnSpc>
                          <a:spcPct val="115000"/>
                        </a:lnSpc>
                        <a:spcBef>
                          <a:spcPts val="1200"/>
                        </a:spcBef>
                        <a:spcAft>
                          <a:spcPts val="800"/>
                        </a:spcAft>
                      </a:pPr>
                      <a:r>
                        <a:rPr lang="en-ZA" sz="1800" dirty="0">
                          <a:effectLst/>
                        </a:rPr>
                        <a:t>Bid submission closing date</a:t>
                      </a:r>
                      <a:endParaRPr lang="en-ZA" sz="1800" dirty="0">
                        <a:effectLst/>
                        <a:latin typeface="+mn-lt"/>
                        <a:ea typeface="Calibri" panose="020F0502020204030204" pitchFamily="34" charset="0"/>
                        <a:cs typeface="Arial" panose="020B0604020202020204" pitchFamily="34" charset="0"/>
                      </a:endParaRPr>
                    </a:p>
                  </a:txBody>
                  <a:tcPr marL="0" marR="0" marT="0" marB="0"/>
                </a:tc>
                <a:tc>
                  <a:txBody>
                    <a:bodyPr/>
                    <a:lstStyle/>
                    <a:p>
                      <a:pPr marL="91440" marR="160020">
                        <a:lnSpc>
                          <a:spcPct val="115000"/>
                        </a:lnSpc>
                        <a:spcBef>
                          <a:spcPts val="1200"/>
                        </a:spcBef>
                        <a:spcAft>
                          <a:spcPts val="800"/>
                        </a:spcAft>
                        <a:tabLst>
                          <a:tab pos="91440" algn="l"/>
                        </a:tabLst>
                      </a:pPr>
                      <a:r>
                        <a:rPr lang="en-GB" sz="1800" dirty="0">
                          <a:effectLst/>
                        </a:rPr>
                        <a:t>23 June 2025 (12H00)</a:t>
                      </a:r>
                      <a:endParaRPr lang="en-ZA" sz="1800" dirty="0">
                        <a:effectLst/>
                        <a:latin typeface="+mn-lt"/>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638505577"/>
                  </a:ext>
                </a:extLst>
              </a:tr>
            </a:tbl>
          </a:graphicData>
        </a:graphic>
      </p:graphicFrame>
    </p:spTree>
    <p:extLst>
      <p:ext uri="{BB962C8B-B14F-4D97-AF65-F5344CB8AC3E}">
        <p14:creationId xmlns:p14="http://schemas.microsoft.com/office/powerpoint/2010/main" val="2755816477"/>
      </p:ext>
    </p:extLst>
  </p:cSld>
  <p:clrMapOvr>
    <a:masterClrMapping/>
  </p:clrMapOvr>
  <mc:AlternateContent xmlns:mc="http://schemas.openxmlformats.org/markup-compatibility/2006" xmlns:p14="http://schemas.microsoft.com/office/powerpoint/2010/main">
    <mc:Choice Requires="p14">
      <p:transition p14:dur="0" advTm="6064"/>
    </mc:Choice>
    <mc:Fallback xmlns="">
      <p:transition advTm="6064"/>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05E1191-7999-40D4-B189-A6B43C0EA522}"/>
              </a:ext>
            </a:extLst>
          </p:cNvPr>
          <p:cNvSpPr>
            <a:spLocks noGrp="1"/>
          </p:cNvSpPr>
          <p:nvPr>
            <p:ph type="title"/>
          </p:nvPr>
        </p:nvSpPr>
        <p:spPr>
          <a:xfrm>
            <a:off x="179109" y="147461"/>
            <a:ext cx="10249161" cy="808304"/>
          </a:xfrm>
          <a:solidFill>
            <a:schemeClr val="tx2">
              <a:lumMod val="50000"/>
            </a:schemeClr>
          </a:solidFill>
          <a:ln>
            <a:solidFill>
              <a:schemeClr val="accent1"/>
            </a:solidFill>
          </a:ln>
        </p:spPr>
        <p:txBody>
          <a:bodyPr/>
          <a:lstStyle/>
          <a:p>
            <a:r>
              <a:rPr lang="en-US" sz="2800" b="1" dirty="0">
                <a:solidFill>
                  <a:schemeClr val="tx1"/>
                </a:solidFill>
              </a:rPr>
              <a:t>Evaluation Criteria</a:t>
            </a:r>
            <a:endParaRPr lang="en-ZA" sz="2800" b="1" dirty="0">
              <a:solidFill>
                <a:schemeClr val="tx1"/>
              </a:solidFill>
            </a:endParaRPr>
          </a:p>
        </p:txBody>
      </p:sp>
      <p:sp>
        <p:nvSpPr>
          <p:cNvPr id="2" name="Slide Number Placeholder 1"/>
          <p:cNvSpPr>
            <a:spLocks noGrp="1"/>
          </p:cNvSpPr>
          <p:nvPr>
            <p:ph type="sldNum" sz="quarter" idx="12"/>
          </p:nvPr>
        </p:nvSpPr>
        <p:spPr>
          <a:xfrm>
            <a:off x="10352540" y="295729"/>
            <a:ext cx="838199" cy="45841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34CBC24-1614-497D-88B1-3F4BA274FF76}" type="slidenum">
              <a:rPr kumimoji="0" lang="en-ZA" sz="280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21</a:t>
            </a:fld>
            <a:endParaRPr kumimoji="0" lang="en-ZA" sz="280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
        <p:nvSpPr>
          <p:cNvPr id="4" name="TextBox 3">
            <a:extLst>
              <a:ext uri="{FF2B5EF4-FFF2-40B4-BE49-F238E27FC236}">
                <a16:creationId xmlns:a16="http://schemas.microsoft.com/office/drawing/2014/main" id="{2C6A1CA6-3CE0-31F3-143A-862DCD070E93}"/>
              </a:ext>
            </a:extLst>
          </p:cNvPr>
          <p:cNvSpPr txBox="1"/>
          <p:nvPr/>
        </p:nvSpPr>
        <p:spPr>
          <a:xfrm>
            <a:off x="179109" y="1114260"/>
            <a:ext cx="11250891" cy="5016758"/>
          </a:xfrm>
          <a:prstGeom prst="rect">
            <a:avLst/>
          </a:prstGeom>
          <a:noFill/>
        </p:spPr>
        <p:txBody>
          <a:bodyPr wrap="square">
            <a:spAutoFit/>
          </a:bodyPr>
          <a:lstStyle/>
          <a:p>
            <a:pPr marL="342900" lvl="0" indent="-342900" algn="just" fontAlgn="base" hangingPunct="0">
              <a:spcAft>
                <a:spcPts val="1200"/>
              </a:spcAft>
              <a:buSzPts val="1100"/>
              <a:buFont typeface="Wingdings" panose="05000000000000000000" pitchFamily="2" charset="2"/>
              <a:buChar char="q"/>
              <a:tabLst>
                <a:tab pos="457200" algn="l"/>
                <a:tab pos="540385" algn="l"/>
              </a:tabLst>
            </a:pPr>
            <a:r>
              <a:rPr lang="en-GB" sz="2000" dirty="0">
                <a:ea typeface="Times New Roman" panose="02020603050405020304" pitchFamily="18" charset="0"/>
                <a:cs typeface="Arial" panose="020B0604020202020204" pitchFamily="34" charset="0"/>
              </a:rPr>
              <a:t>Tender is based on 90/10 system</a:t>
            </a:r>
          </a:p>
          <a:p>
            <a:pPr marL="342900" lvl="0" indent="-342900" algn="just" fontAlgn="base" hangingPunct="0">
              <a:spcAft>
                <a:spcPts val="1200"/>
              </a:spcAft>
              <a:buSzPts val="1100"/>
              <a:buFont typeface="Wingdings" panose="05000000000000000000" pitchFamily="2" charset="2"/>
              <a:buChar char="q"/>
              <a:tabLst>
                <a:tab pos="457200" algn="l"/>
                <a:tab pos="540385" algn="l"/>
              </a:tabLst>
            </a:pPr>
            <a:r>
              <a:rPr lang="en-GB" sz="2000" dirty="0">
                <a:ea typeface="Times New Roman" panose="02020603050405020304" pitchFamily="18" charset="0"/>
                <a:cs typeface="Arial" panose="020B0604020202020204" pitchFamily="34" charset="0"/>
              </a:rPr>
              <a:t>Evaluation criteria will be conducted on the following:</a:t>
            </a:r>
          </a:p>
          <a:p>
            <a:pPr marL="800100" lvl="1" indent="-342900" algn="just" fontAlgn="base" hangingPunct="0">
              <a:spcAft>
                <a:spcPts val="1200"/>
              </a:spcAft>
              <a:buSzPts val="1100"/>
              <a:buFont typeface="Wingdings" panose="05000000000000000000" pitchFamily="2" charset="2"/>
              <a:buChar char="v"/>
              <a:tabLst>
                <a:tab pos="457200" algn="l"/>
                <a:tab pos="540385" algn="l"/>
              </a:tabLst>
            </a:pPr>
            <a:r>
              <a:rPr lang="en-GB" sz="2000" dirty="0">
                <a:ea typeface="Times New Roman" panose="02020603050405020304" pitchFamily="18" charset="0"/>
                <a:cs typeface="Arial" panose="020B0604020202020204" pitchFamily="34" charset="0"/>
              </a:rPr>
              <a:t>Prequalification – Compliance documentation for the SPV</a:t>
            </a:r>
          </a:p>
          <a:p>
            <a:pPr marL="800100" lvl="1" indent="-342900" algn="just" fontAlgn="base" hangingPunct="0">
              <a:spcAft>
                <a:spcPts val="1200"/>
              </a:spcAft>
              <a:buSzPts val="1100"/>
              <a:buFont typeface="Wingdings" panose="05000000000000000000" pitchFamily="2" charset="2"/>
              <a:buChar char="v"/>
              <a:tabLst>
                <a:tab pos="457200" algn="l"/>
                <a:tab pos="540385" algn="l"/>
              </a:tabLst>
            </a:pPr>
            <a:r>
              <a:rPr lang="en-GB" sz="2000" dirty="0">
                <a:ea typeface="Times New Roman" panose="02020603050405020304" pitchFamily="18" charset="0"/>
                <a:cs typeface="Arial" panose="020B0604020202020204" pitchFamily="34" charset="0"/>
              </a:rPr>
              <a:t>Functionality – Minimum threshold is 70%</a:t>
            </a:r>
          </a:p>
          <a:p>
            <a:pPr marL="342900" lvl="0" indent="-342900" algn="just" fontAlgn="base" hangingPunct="0">
              <a:spcAft>
                <a:spcPts val="1200"/>
              </a:spcAft>
              <a:buSzPts val="1100"/>
              <a:buFont typeface="Wingdings" panose="05000000000000000000" pitchFamily="2" charset="2"/>
              <a:buChar char="q"/>
              <a:tabLst>
                <a:tab pos="457200" algn="l"/>
                <a:tab pos="540385" algn="l"/>
              </a:tabLst>
            </a:pPr>
            <a:endParaRPr lang="en-GB" sz="2000" dirty="0">
              <a:ea typeface="Times New Roman" panose="02020603050405020304" pitchFamily="18" charset="0"/>
              <a:cs typeface="Arial" panose="020B0604020202020204" pitchFamily="34" charset="0"/>
            </a:endParaRPr>
          </a:p>
          <a:p>
            <a:pPr marL="342900" lvl="0" indent="-342900" algn="just" fontAlgn="base" hangingPunct="0">
              <a:spcAft>
                <a:spcPts val="1200"/>
              </a:spcAft>
              <a:buSzPts val="1100"/>
              <a:buFont typeface="Wingdings" panose="05000000000000000000" pitchFamily="2" charset="2"/>
              <a:buChar char="q"/>
              <a:tabLst>
                <a:tab pos="457200" algn="l"/>
                <a:tab pos="540385" algn="l"/>
              </a:tabLst>
            </a:pPr>
            <a:endParaRPr lang="en-GB" sz="2000" dirty="0">
              <a:ea typeface="Times New Roman" panose="02020603050405020304" pitchFamily="18" charset="0"/>
              <a:cs typeface="Arial" panose="020B0604020202020204" pitchFamily="34" charset="0"/>
            </a:endParaRPr>
          </a:p>
          <a:p>
            <a:pPr marL="342900" lvl="0" indent="-342900" algn="just" fontAlgn="base" hangingPunct="0">
              <a:spcAft>
                <a:spcPts val="1200"/>
              </a:spcAft>
              <a:buSzPts val="1100"/>
              <a:buFont typeface="Wingdings" panose="05000000000000000000" pitchFamily="2" charset="2"/>
              <a:buChar char="q"/>
              <a:tabLst>
                <a:tab pos="457200" algn="l"/>
                <a:tab pos="540385" algn="l"/>
              </a:tabLst>
            </a:pPr>
            <a:endParaRPr lang="en-GB" sz="2000" dirty="0">
              <a:ea typeface="Times New Roman" panose="02020603050405020304" pitchFamily="18" charset="0"/>
              <a:cs typeface="Arial" panose="020B0604020202020204" pitchFamily="34" charset="0"/>
            </a:endParaRPr>
          </a:p>
          <a:p>
            <a:pPr marL="800100" lvl="1" indent="-342900" algn="just" fontAlgn="base" hangingPunct="0">
              <a:spcAft>
                <a:spcPts val="1200"/>
              </a:spcAft>
              <a:buSzPts val="1100"/>
              <a:buFont typeface="Wingdings" panose="05000000000000000000" pitchFamily="2" charset="2"/>
              <a:buChar char="v"/>
              <a:tabLst>
                <a:tab pos="457200" algn="l"/>
                <a:tab pos="540385" algn="l"/>
              </a:tabLst>
            </a:pPr>
            <a:r>
              <a:rPr lang="en-GB" sz="2000" dirty="0">
                <a:ea typeface="Times New Roman" panose="02020603050405020304" pitchFamily="18" charset="0"/>
                <a:cs typeface="Arial" panose="020B0604020202020204" pitchFamily="34" charset="0"/>
              </a:rPr>
              <a:t>PPP Fee Offer and B-BBEE commitments/Specific goals</a:t>
            </a:r>
          </a:p>
          <a:p>
            <a:pPr marL="342900" lvl="0" indent="-342900" algn="just" fontAlgn="base" hangingPunct="0">
              <a:spcAft>
                <a:spcPts val="1200"/>
              </a:spcAft>
              <a:buSzPts val="1100"/>
              <a:buFont typeface="Wingdings" panose="05000000000000000000" pitchFamily="2" charset="2"/>
              <a:buChar char="q"/>
              <a:tabLst>
                <a:tab pos="457200" algn="l"/>
                <a:tab pos="540385" algn="l"/>
              </a:tabLst>
            </a:pPr>
            <a:endParaRPr lang="en-GB" sz="2000" dirty="0">
              <a:ea typeface="Times New Roman" panose="02020603050405020304" pitchFamily="18" charset="0"/>
              <a:cs typeface="Arial" panose="020B0604020202020204" pitchFamily="34" charset="0"/>
            </a:endParaRPr>
          </a:p>
          <a:p>
            <a:pPr marL="342900" lvl="0" indent="-342900" algn="just" fontAlgn="base" hangingPunct="0">
              <a:spcAft>
                <a:spcPts val="1200"/>
              </a:spcAft>
              <a:buSzPts val="1100"/>
              <a:buFont typeface="Wingdings" panose="05000000000000000000" pitchFamily="2" charset="2"/>
              <a:buChar char="q"/>
              <a:tabLst>
                <a:tab pos="457200" algn="l"/>
                <a:tab pos="540385" algn="l"/>
              </a:tabLst>
            </a:pPr>
            <a:endParaRPr lang="en-GB" sz="2000" dirty="0">
              <a:ea typeface="Times New Roman" panose="02020603050405020304" pitchFamily="18" charset="0"/>
              <a:cs typeface="Arial" panose="020B0604020202020204" pitchFamily="34" charset="0"/>
            </a:endParaRPr>
          </a:p>
          <a:p>
            <a:pPr marL="800100" lvl="1" indent="-342900" algn="just" fontAlgn="base" hangingPunct="0">
              <a:spcAft>
                <a:spcPts val="1200"/>
              </a:spcAft>
              <a:buSzPts val="1100"/>
              <a:buFont typeface="Wingdings" panose="05000000000000000000" pitchFamily="2" charset="2"/>
              <a:buChar char="v"/>
              <a:tabLst>
                <a:tab pos="457200" algn="l"/>
                <a:tab pos="540385" algn="l"/>
              </a:tabLst>
            </a:pPr>
            <a:r>
              <a:rPr lang="en-GB" sz="2000" dirty="0">
                <a:ea typeface="Times New Roman" panose="02020603050405020304" pitchFamily="18" charset="0"/>
                <a:cs typeface="Arial" panose="020B0604020202020204" pitchFamily="34" charset="0"/>
              </a:rPr>
              <a:t>Marked-up PPP Agreement</a:t>
            </a:r>
          </a:p>
        </p:txBody>
      </p:sp>
      <p:graphicFrame>
        <p:nvGraphicFramePr>
          <p:cNvPr id="5" name="Table 4">
            <a:extLst>
              <a:ext uri="{FF2B5EF4-FFF2-40B4-BE49-F238E27FC236}">
                <a16:creationId xmlns:a16="http://schemas.microsoft.com/office/drawing/2014/main" id="{0ACD4350-8D2A-4A11-9710-C42A2864CB66}"/>
              </a:ext>
            </a:extLst>
          </p:cNvPr>
          <p:cNvGraphicFramePr>
            <a:graphicFrameLocks noGrp="1"/>
          </p:cNvGraphicFramePr>
          <p:nvPr>
            <p:extLst>
              <p:ext uri="{D42A27DB-BD31-4B8C-83A1-F6EECF244321}">
                <p14:modId xmlns:p14="http://schemas.microsoft.com/office/powerpoint/2010/main" val="1978138517"/>
              </p:ext>
            </p:extLst>
          </p:nvPr>
        </p:nvGraphicFramePr>
        <p:xfrm>
          <a:off x="1034351" y="2947557"/>
          <a:ext cx="9985103" cy="1129736"/>
        </p:xfrm>
        <a:graphic>
          <a:graphicData uri="http://schemas.openxmlformats.org/drawingml/2006/table">
            <a:tbl>
              <a:tblPr firstRow="1" firstCol="1" lastRow="1" lastCol="1" bandRow="1" bandCol="1">
                <a:tableStyleId>{B301B821-A1FF-4177-AEE7-76D212191A09}</a:tableStyleId>
              </a:tblPr>
              <a:tblGrid>
                <a:gridCol w="2179252">
                  <a:extLst>
                    <a:ext uri="{9D8B030D-6E8A-4147-A177-3AD203B41FA5}">
                      <a16:colId xmlns:a16="http://schemas.microsoft.com/office/drawing/2014/main" val="3591750519"/>
                    </a:ext>
                  </a:extLst>
                </a:gridCol>
                <a:gridCol w="2248238">
                  <a:extLst>
                    <a:ext uri="{9D8B030D-6E8A-4147-A177-3AD203B41FA5}">
                      <a16:colId xmlns:a16="http://schemas.microsoft.com/office/drawing/2014/main" val="4035214517"/>
                    </a:ext>
                  </a:extLst>
                </a:gridCol>
                <a:gridCol w="1823373">
                  <a:extLst>
                    <a:ext uri="{9D8B030D-6E8A-4147-A177-3AD203B41FA5}">
                      <a16:colId xmlns:a16="http://schemas.microsoft.com/office/drawing/2014/main" val="3152307407"/>
                    </a:ext>
                  </a:extLst>
                </a:gridCol>
                <a:gridCol w="2222070">
                  <a:extLst>
                    <a:ext uri="{9D8B030D-6E8A-4147-A177-3AD203B41FA5}">
                      <a16:colId xmlns:a16="http://schemas.microsoft.com/office/drawing/2014/main" val="3648442442"/>
                    </a:ext>
                  </a:extLst>
                </a:gridCol>
                <a:gridCol w="1512170">
                  <a:extLst>
                    <a:ext uri="{9D8B030D-6E8A-4147-A177-3AD203B41FA5}">
                      <a16:colId xmlns:a16="http://schemas.microsoft.com/office/drawing/2014/main" val="3049686598"/>
                    </a:ext>
                  </a:extLst>
                </a:gridCol>
              </a:tblGrid>
              <a:tr h="376678">
                <a:tc>
                  <a:txBody>
                    <a:bodyPr/>
                    <a:lstStyle/>
                    <a:p>
                      <a:pPr marL="180975"/>
                      <a:r>
                        <a:rPr lang="en-US" sz="1600" b="1" dirty="0">
                          <a:solidFill>
                            <a:schemeClr val="tx1"/>
                          </a:solidFill>
                          <a:effectLst/>
                        </a:rPr>
                        <a:t>Elements</a:t>
                      </a:r>
                      <a:endParaRPr lang="en-ZA" sz="160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L="0" marR="0" marT="0" marB="0"/>
                </a:tc>
                <a:tc>
                  <a:txBody>
                    <a:bodyPr/>
                    <a:lstStyle/>
                    <a:p>
                      <a:pPr marL="67945" marR="92710" algn="ctr">
                        <a:spcAft>
                          <a:spcPts val="0"/>
                        </a:spcAft>
                      </a:pPr>
                      <a:r>
                        <a:rPr lang="en-US" sz="1600" b="1" dirty="0">
                          <a:solidFill>
                            <a:schemeClr val="tx1"/>
                          </a:solidFill>
                          <a:effectLst/>
                        </a:rPr>
                        <a:t>Financing &amp; Capital Plan</a:t>
                      </a:r>
                      <a:endParaRPr lang="en-ZA" sz="160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L="0" marR="0" marT="0" marB="0"/>
                </a:tc>
                <a:tc>
                  <a:txBody>
                    <a:bodyPr/>
                    <a:lstStyle/>
                    <a:p>
                      <a:pPr marL="67945" marR="83185" algn="ctr">
                        <a:spcAft>
                          <a:spcPts val="0"/>
                        </a:spcAft>
                      </a:pPr>
                      <a:r>
                        <a:rPr lang="en-US" sz="1600" b="1" dirty="0">
                          <a:solidFill>
                            <a:schemeClr val="tx1"/>
                          </a:solidFill>
                          <a:effectLst/>
                        </a:rPr>
                        <a:t>Business &amp; Operational Plan</a:t>
                      </a:r>
                      <a:endParaRPr lang="en-ZA" sz="160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L="0" marR="0" marT="0" marB="0"/>
                </a:tc>
                <a:tc>
                  <a:txBody>
                    <a:bodyPr/>
                    <a:lstStyle/>
                    <a:p>
                      <a:pPr marL="67945" marR="107950" algn="ctr">
                        <a:spcAft>
                          <a:spcPts val="0"/>
                        </a:spcAft>
                      </a:pPr>
                      <a:r>
                        <a:rPr lang="en-US" sz="1600" b="1" dirty="0">
                          <a:solidFill>
                            <a:schemeClr val="tx1"/>
                          </a:solidFill>
                          <a:effectLst/>
                        </a:rPr>
                        <a:t>Environmental &amp; Green Proposal</a:t>
                      </a:r>
                      <a:endParaRPr lang="en-ZA" sz="160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L="0" marR="0" marT="0" marB="0"/>
                </a:tc>
                <a:tc>
                  <a:txBody>
                    <a:bodyPr/>
                    <a:lstStyle/>
                    <a:p>
                      <a:pPr marL="55880" marR="111125" algn="ctr">
                        <a:spcAft>
                          <a:spcPts val="0"/>
                        </a:spcAft>
                      </a:pPr>
                      <a:r>
                        <a:rPr lang="en-US" sz="1600" b="1" dirty="0">
                          <a:solidFill>
                            <a:schemeClr val="tx1"/>
                          </a:solidFill>
                          <a:effectLst/>
                        </a:rPr>
                        <a:t>Risk Matrix</a:t>
                      </a:r>
                      <a:endParaRPr lang="en-ZA" sz="160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L="0" marR="0" marT="0" marB="0"/>
                </a:tc>
                <a:extLst>
                  <a:ext uri="{0D108BD9-81ED-4DB2-BD59-A6C34878D82A}">
                    <a16:rowId xmlns:a16="http://schemas.microsoft.com/office/drawing/2014/main" val="3010714820"/>
                  </a:ext>
                </a:extLst>
              </a:tr>
              <a:tr h="255312">
                <a:tc>
                  <a:txBody>
                    <a:bodyPr/>
                    <a:lstStyle/>
                    <a:p>
                      <a:pPr marL="180975">
                        <a:spcBef>
                          <a:spcPts val="10"/>
                        </a:spcBef>
                        <a:spcAft>
                          <a:spcPts val="0"/>
                        </a:spcAft>
                      </a:pPr>
                      <a:r>
                        <a:rPr lang="en-US" sz="1600" b="1" dirty="0">
                          <a:effectLst/>
                        </a:rPr>
                        <a:t>Weight</a:t>
                      </a:r>
                      <a:endParaRPr lang="en-ZA" sz="1600" dirty="0">
                        <a:effectLst/>
                        <a:latin typeface="Arial" panose="020B0604020202020204" pitchFamily="34" charset="0"/>
                        <a:ea typeface="Tahoma" panose="020B0604030504040204" pitchFamily="34" charset="0"/>
                        <a:cs typeface="Arial" panose="020B0604020202020204" pitchFamily="34" charset="0"/>
                      </a:endParaRPr>
                    </a:p>
                  </a:txBody>
                  <a:tcPr marL="0" marR="0" marT="0" marB="0" anchor="ctr"/>
                </a:tc>
                <a:tc>
                  <a:txBody>
                    <a:bodyPr/>
                    <a:lstStyle/>
                    <a:p>
                      <a:pPr marL="290195" marR="283210" algn="ctr">
                        <a:spcBef>
                          <a:spcPts val="10"/>
                        </a:spcBef>
                        <a:spcAft>
                          <a:spcPts val="0"/>
                        </a:spcAft>
                      </a:pPr>
                      <a:r>
                        <a:rPr lang="en-US" sz="1600" b="0" dirty="0">
                          <a:effectLst/>
                        </a:rPr>
                        <a:t>30%</a:t>
                      </a:r>
                      <a:endParaRPr lang="en-ZA" sz="1600" b="0" dirty="0">
                        <a:effectLst/>
                        <a:latin typeface="Arial" panose="020B0604020202020204" pitchFamily="34" charset="0"/>
                        <a:ea typeface="Tahoma" panose="020B0604030504040204" pitchFamily="34" charset="0"/>
                        <a:cs typeface="Arial" panose="020B0604020202020204" pitchFamily="34" charset="0"/>
                      </a:endParaRPr>
                    </a:p>
                  </a:txBody>
                  <a:tcPr marL="0" marR="0" marT="0" marB="0" anchor="ctr"/>
                </a:tc>
                <a:tc>
                  <a:txBody>
                    <a:bodyPr/>
                    <a:lstStyle/>
                    <a:p>
                      <a:pPr marR="417830" algn="r">
                        <a:spcBef>
                          <a:spcPts val="10"/>
                        </a:spcBef>
                        <a:spcAft>
                          <a:spcPts val="0"/>
                        </a:spcAft>
                      </a:pPr>
                      <a:r>
                        <a:rPr lang="en-US" sz="1600" b="0" dirty="0">
                          <a:effectLst/>
                        </a:rPr>
                        <a:t>40%</a:t>
                      </a:r>
                      <a:endParaRPr lang="en-ZA" sz="1600" b="0" dirty="0">
                        <a:effectLst/>
                        <a:latin typeface="Arial" panose="020B0604020202020204" pitchFamily="34" charset="0"/>
                        <a:ea typeface="Tahoma" panose="020B0604030504040204" pitchFamily="34" charset="0"/>
                        <a:cs typeface="Arial" panose="020B0604020202020204" pitchFamily="34" charset="0"/>
                      </a:endParaRPr>
                    </a:p>
                  </a:txBody>
                  <a:tcPr marL="0" marR="0" marT="0" marB="0" anchor="ctr"/>
                </a:tc>
                <a:tc>
                  <a:txBody>
                    <a:bodyPr/>
                    <a:lstStyle/>
                    <a:p>
                      <a:pPr marR="372745" algn="r">
                        <a:spcBef>
                          <a:spcPts val="10"/>
                        </a:spcBef>
                        <a:spcAft>
                          <a:spcPts val="0"/>
                        </a:spcAft>
                      </a:pPr>
                      <a:r>
                        <a:rPr lang="en-US" sz="1600" b="0">
                          <a:effectLst/>
                        </a:rPr>
                        <a:t>20%</a:t>
                      </a:r>
                      <a:endParaRPr lang="en-ZA" sz="1600" b="0">
                        <a:effectLst/>
                        <a:latin typeface="Arial" panose="020B0604020202020204" pitchFamily="34" charset="0"/>
                        <a:ea typeface="Tahoma" panose="020B0604030504040204" pitchFamily="34" charset="0"/>
                        <a:cs typeface="Arial" panose="020B0604020202020204" pitchFamily="34" charset="0"/>
                      </a:endParaRPr>
                    </a:p>
                  </a:txBody>
                  <a:tcPr marL="0" marR="0" marT="0" marB="0" anchor="ctr"/>
                </a:tc>
                <a:tc>
                  <a:txBody>
                    <a:bodyPr/>
                    <a:lstStyle/>
                    <a:p>
                      <a:pPr marL="55880" marR="50165" algn="ctr">
                        <a:spcBef>
                          <a:spcPts val="10"/>
                        </a:spcBef>
                        <a:spcAft>
                          <a:spcPts val="0"/>
                        </a:spcAft>
                      </a:pPr>
                      <a:r>
                        <a:rPr lang="en-US" sz="1600" b="0" dirty="0">
                          <a:effectLst/>
                        </a:rPr>
                        <a:t>10%</a:t>
                      </a:r>
                      <a:endParaRPr lang="en-ZA" sz="1600" b="0" dirty="0">
                        <a:effectLst/>
                        <a:latin typeface="Arial" panose="020B0604020202020204" pitchFamily="34" charset="0"/>
                        <a:ea typeface="Tahoma" panose="020B0604030504040204" pitchFamily="34" charset="0"/>
                        <a:cs typeface="Arial" panose="020B0604020202020204" pitchFamily="34" charset="0"/>
                      </a:endParaRPr>
                    </a:p>
                  </a:txBody>
                  <a:tcPr marL="0" marR="0" marT="0" marB="0" anchor="ctr"/>
                </a:tc>
                <a:extLst>
                  <a:ext uri="{0D108BD9-81ED-4DB2-BD59-A6C34878D82A}">
                    <a16:rowId xmlns:a16="http://schemas.microsoft.com/office/drawing/2014/main" val="1431730676"/>
                  </a:ext>
                </a:extLst>
              </a:tr>
              <a:tr h="386744">
                <a:tc>
                  <a:txBody>
                    <a:bodyPr/>
                    <a:lstStyle/>
                    <a:p>
                      <a:pPr marL="180975" marR="90170">
                        <a:spcAft>
                          <a:spcPts val="0"/>
                        </a:spcAft>
                      </a:pPr>
                      <a:r>
                        <a:rPr lang="en-US" sz="1600" b="1" dirty="0">
                          <a:effectLst/>
                        </a:rPr>
                        <a:t>Minimum Threshold</a:t>
                      </a:r>
                      <a:endParaRPr lang="en-ZA" sz="1600" dirty="0">
                        <a:effectLst/>
                        <a:latin typeface="Arial" panose="020B0604020202020204" pitchFamily="34" charset="0"/>
                        <a:ea typeface="Tahoma" panose="020B0604030504040204" pitchFamily="34" charset="0"/>
                        <a:cs typeface="Arial" panose="020B0604020202020204" pitchFamily="34" charset="0"/>
                      </a:endParaRPr>
                    </a:p>
                  </a:txBody>
                  <a:tcPr marL="0" marR="0" marT="0" marB="0" anchor="ctr"/>
                </a:tc>
                <a:tc>
                  <a:txBody>
                    <a:bodyPr/>
                    <a:lstStyle/>
                    <a:p>
                      <a:pPr marL="289560" marR="283210" algn="ctr">
                        <a:spcAft>
                          <a:spcPts val="0"/>
                        </a:spcAft>
                      </a:pPr>
                      <a:r>
                        <a:rPr lang="en-US" sz="1600" b="0" dirty="0">
                          <a:effectLst/>
                        </a:rPr>
                        <a:t>50%</a:t>
                      </a:r>
                      <a:endParaRPr lang="en-ZA" sz="1600" b="0" dirty="0">
                        <a:effectLst/>
                        <a:latin typeface="Arial" panose="020B0604020202020204" pitchFamily="34" charset="0"/>
                        <a:ea typeface="Tahoma" panose="020B0604030504040204" pitchFamily="34" charset="0"/>
                        <a:cs typeface="Arial" panose="020B0604020202020204" pitchFamily="34" charset="0"/>
                      </a:endParaRPr>
                    </a:p>
                  </a:txBody>
                  <a:tcPr marL="0" marR="0" marT="0" marB="0" anchor="ctr"/>
                </a:tc>
                <a:tc>
                  <a:txBody>
                    <a:bodyPr/>
                    <a:lstStyle/>
                    <a:p>
                      <a:pPr marR="417830" algn="r"/>
                      <a:r>
                        <a:rPr lang="en-US" sz="1600" b="0" dirty="0">
                          <a:effectLst/>
                        </a:rPr>
                        <a:t>50%</a:t>
                      </a:r>
                      <a:endParaRPr lang="en-ZA" sz="1600" b="0" dirty="0">
                        <a:effectLst/>
                        <a:latin typeface="Arial" panose="020B0604020202020204" pitchFamily="34" charset="0"/>
                        <a:ea typeface="Tahoma" panose="020B0604030504040204" pitchFamily="34" charset="0"/>
                        <a:cs typeface="Arial" panose="020B0604020202020204" pitchFamily="34" charset="0"/>
                      </a:endParaRPr>
                    </a:p>
                  </a:txBody>
                  <a:tcPr marL="0" marR="0" marT="0" marB="0" anchor="ctr"/>
                </a:tc>
                <a:tc>
                  <a:txBody>
                    <a:bodyPr/>
                    <a:lstStyle/>
                    <a:p>
                      <a:pPr marR="372745" algn="r"/>
                      <a:r>
                        <a:rPr lang="en-US" sz="1600" b="0" dirty="0">
                          <a:effectLst/>
                        </a:rPr>
                        <a:t>50%</a:t>
                      </a:r>
                      <a:endParaRPr lang="en-ZA" sz="1600" b="0" dirty="0">
                        <a:effectLst/>
                        <a:latin typeface="Arial" panose="020B0604020202020204" pitchFamily="34" charset="0"/>
                        <a:ea typeface="Tahoma" panose="020B0604030504040204" pitchFamily="34" charset="0"/>
                        <a:cs typeface="Arial" panose="020B0604020202020204" pitchFamily="34" charset="0"/>
                      </a:endParaRPr>
                    </a:p>
                  </a:txBody>
                  <a:tcPr marL="0" marR="0" marT="0" marB="0" anchor="ctr"/>
                </a:tc>
                <a:tc>
                  <a:txBody>
                    <a:bodyPr/>
                    <a:lstStyle/>
                    <a:p>
                      <a:pPr marL="55880" marR="50165" algn="ctr">
                        <a:spcAft>
                          <a:spcPts val="0"/>
                        </a:spcAft>
                      </a:pPr>
                      <a:r>
                        <a:rPr lang="en-US" sz="1600" b="0" dirty="0">
                          <a:effectLst/>
                        </a:rPr>
                        <a:t>50%</a:t>
                      </a:r>
                      <a:endParaRPr lang="en-ZA" sz="1600" b="0" dirty="0">
                        <a:effectLst/>
                        <a:latin typeface="Arial" panose="020B0604020202020204" pitchFamily="34" charset="0"/>
                        <a:ea typeface="Tahoma" panose="020B0604030504040204" pitchFamily="34" charset="0"/>
                        <a:cs typeface="Arial" panose="020B0604020202020204" pitchFamily="34" charset="0"/>
                      </a:endParaRPr>
                    </a:p>
                  </a:txBody>
                  <a:tcPr marL="0" marR="0" marT="0" marB="0" anchor="ctr"/>
                </a:tc>
                <a:extLst>
                  <a:ext uri="{0D108BD9-81ED-4DB2-BD59-A6C34878D82A}">
                    <a16:rowId xmlns:a16="http://schemas.microsoft.com/office/drawing/2014/main" val="2346205852"/>
                  </a:ext>
                </a:extLst>
              </a:tr>
            </a:tbl>
          </a:graphicData>
        </a:graphic>
      </p:graphicFrame>
      <p:graphicFrame>
        <p:nvGraphicFramePr>
          <p:cNvPr id="7" name="Table 6">
            <a:extLst>
              <a:ext uri="{FF2B5EF4-FFF2-40B4-BE49-F238E27FC236}">
                <a16:creationId xmlns:a16="http://schemas.microsoft.com/office/drawing/2014/main" id="{C522183D-5404-4917-8597-A981B883F81B}"/>
              </a:ext>
            </a:extLst>
          </p:cNvPr>
          <p:cNvGraphicFramePr>
            <a:graphicFrameLocks noGrp="1"/>
          </p:cNvGraphicFramePr>
          <p:nvPr>
            <p:extLst>
              <p:ext uri="{D42A27DB-BD31-4B8C-83A1-F6EECF244321}">
                <p14:modId xmlns:p14="http://schemas.microsoft.com/office/powerpoint/2010/main" val="2269725816"/>
              </p:ext>
            </p:extLst>
          </p:nvPr>
        </p:nvGraphicFramePr>
        <p:xfrm>
          <a:off x="1034351" y="4785268"/>
          <a:ext cx="6054468" cy="761852"/>
        </p:xfrm>
        <a:graphic>
          <a:graphicData uri="http://schemas.openxmlformats.org/drawingml/2006/table">
            <a:tbl>
              <a:tblPr firstRow="1" firstCol="1" lastRow="1" lastCol="1" bandRow="1" bandCol="1">
                <a:tableStyleId>{B301B821-A1FF-4177-AEE7-76D212191A09}</a:tableStyleId>
              </a:tblPr>
              <a:tblGrid>
                <a:gridCol w="2977166">
                  <a:extLst>
                    <a:ext uri="{9D8B030D-6E8A-4147-A177-3AD203B41FA5}">
                      <a16:colId xmlns:a16="http://schemas.microsoft.com/office/drawing/2014/main" val="3035577899"/>
                    </a:ext>
                  </a:extLst>
                </a:gridCol>
                <a:gridCol w="3077302">
                  <a:extLst>
                    <a:ext uri="{9D8B030D-6E8A-4147-A177-3AD203B41FA5}">
                      <a16:colId xmlns:a16="http://schemas.microsoft.com/office/drawing/2014/main" val="1849559789"/>
                    </a:ext>
                  </a:extLst>
                </a:gridCol>
              </a:tblGrid>
              <a:tr h="363603">
                <a:tc>
                  <a:txBody>
                    <a:bodyPr/>
                    <a:lstStyle/>
                    <a:p>
                      <a:pPr marL="0" marR="1061085" indent="0" algn="ctr">
                        <a:spcAft>
                          <a:spcPts val="0"/>
                        </a:spcAft>
                      </a:pPr>
                      <a:r>
                        <a:rPr lang="en-US" sz="1600" b="1" dirty="0">
                          <a:solidFill>
                            <a:schemeClr val="tx1"/>
                          </a:solidFill>
                          <a:effectLst/>
                        </a:rPr>
                        <a:t>PPP Offer</a:t>
                      </a:r>
                      <a:endParaRPr lang="en-ZA" sz="160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L="0" marR="0" marT="0" marB="0"/>
                </a:tc>
                <a:tc>
                  <a:txBody>
                    <a:bodyPr/>
                    <a:lstStyle/>
                    <a:p>
                      <a:pPr marL="0" marR="701675" indent="0" algn="ctr">
                        <a:spcAft>
                          <a:spcPts val="0"/>
                        </a:spcAft>
                      </a:pPr>
                      <a:r>
                        <a:rPr lang="en-US" sz="1600" b="1" dirty="0">
                          <a:solidFill>
                            <a:schemeClr val="tx1"/>
                          </a:solidFill>
                          <a:effectLst/>
                        </a:rPr>
                        <a:t>B-BBEE Commitment/ Specific Goals</a:t>
                      </a:r>
                      <a:endParaRPr lang="en-ZA" sz="160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L="0" marR="0" marT="0" marB="0"/>
                </a:tc>
                <a:extLst>
                  <a:ext uri="{0D108BD9-81ED-4DB2-BD59-A6C34878D82A}">
                    <a16:rowId xmlns:a16="http://schemas.microsoft.com/office/drawing/2014/main" val="2117854545"/>
                  </a:ext>
                </a:extLst>
              </a:tr>
              <a:tr h="274172">
                <a:tc>
                  <a:txBody>
                    <a:bodyPr/>
                    <a:lstStyle/>
                    <a:p>
                      <a:pPr marL="0" marR="1058545" indent="0" algn="ctr">
                        <a:spcAft>
                          <a:spcPts val="0"/>
                        </a:spcAft>
                      </a:pPr>
                      <a:r>
                        <a:rPr lang="en-US" sz="1600" dirty="0">
                          <a:effectLst/>
                        </a:rPr>
                        <a:t>90%</a:t>
                      </a:r>
                      <a:endParaRPr lang="en-ZA" sz="1600" dirty="0">
                        <a:effectLst/>
                        <a:latin typeface="Arial" panose="020B0604020202020204" pitchFamily="34" charset="0"/>
                        <a:ea typeface="Tahoma" panose="020B0604030504040204" pitchFamily="34" charset="0"/>
                        <a:cs typeface="Arial" panose="020B0604020202020204" pitchFamily="34" charset="0"/>
                      </a:endParaRPr>
                    </a:p>
                  </a:txBody>
                  <a:tcPr marL="0" marR="0" marT="0" marB="0"/>
                </a:tc>
                <a:tc>
                  <a:txBody>
                    <a:bodyPr/>
                    <a:lstStyle/>
                    <a:p>
                      <a:pPr marL="0" marR="701675" indent="0" algn="ctr">
                        <a:spcAft>
                          <a:spcPts val="0"/>
                        </a:spcAft>
                      </a:pPr>
                      <a:r>
                        <a:rPr lang="en-US" sz="1600" dirty="0">
                          <a:effectLst/>
                        </a:rPr>
                        <a:t>10%</a:t>
                      </a:r>
                      <a:endParaRPr lang="en-ZA" sz="1600" dirty="0">
                        <a:effectLst/>
                        <a:latin typeface="Arial" panose="020B0604020202020204" pitchFamily="34" charset="0"/>
                        <a:ea typeface="Tahoma" panose="020B0604030504040204" pitchFamily="34" charset="0"/>
                        <a:cs typeface="Arial" panose="020B0604020202020204" pitchFamily="34" charset="0"/>
                      </a:endParaRPr>
                    </a:p>
                  </a:txBody>
                  <a:tcPr marL="0" marR="0" marT="0" marB="0"/>
                </a:tc>
                <a:extLst>
                  <a:ext uri="{0D108BD9-81ED-4DB2-BD59-A6C34878D82A}">
                    <a16:rowId xmlns:a16="http://schemas.microsoft.com/office/drawing/2014/main" val="3176995182"/>
                  </a:ext>
                </a:extLst>
              </a:tr>
            </a:tbl>
          </a:graphicData>
        </a:graphic>
      </p:graphicFrame>
    </p:spTree>
    <p:extLst>
      <p:ext uri="{BB962C8B-B14F-4D97-AF65-F5344CB8AC3E}">
        <p14:creationId xmlns:p14="http://schemas.microsoft.com/office/powerpoint/2010/main" val="3360772167"/>
      </p:ext>
    </p:extLst>
  </p:cSld>
  <p:clrMapOvr>
    <a:masterClrMapping/>
  </p:clrMapOvr>
  <mc:AlternateContent xmlns:mc="http://schemas.openxmlformats.org/markup-compatibility/2006" xmlns:p14="http://schemas.microsoft.com/office/powerpoint/2010/main">
    <mc:Choice Requires="p14">
      <p:transition p14:dur="0" advTm="6064"/>
    </mc:Choice>
    <mc:Fallback xmlns="">
      <p:transition advTm="6064"/>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05E1191-7999-40D4-B189-A6B43C0EA522}"/>
              </a:ext>
            </a:extLst>
          </p:cNvPr>
          <p:cNvSpPr>
            <a:spLocks noGrp="1"/>
          </p:cNvSpPr>
          <p:nvPr>
            <p:ph type="title"/>
          </p:nvPr>
        </p:nvSpPr>
        <p:spPr>
          <a:xfrm>
            <a:off x="179109" y="147461"/>
            <a:ext cx="10249161" cy="808304"/>
          </a:xfrm>
          <a:solidFill>
            <a:schemeClr val="tx2">
              <a:lumMod val="50000"/>
            </a:schemeClr>
          </a:solidFill>
          <a:ln>
            <a:solidFill>
              <a:schemeClr val="accent1"/>
            </a:solidFill>
          </a:ln>
        </p:spPr>
        <p:txBody>
          <a:bodyPr/>
          <a:lstStyle/>
          <a:p>
            <a:r>
              <a:rPr lang="en-US" sz="2800" b="1" dirty="0">
                <a:solidFill>
                  <a:schemeClr val="tx1"/>
                </a:solidFill>
              </a:rPr>
              <a:t>Bid Submission </a:t>
            </a:r>
            <a:endParaRPr lang="en-ZA" sz="2800" b="1" dirty="0">
              <a:solidFill>
                <a:schemeClr val="tx1"/>
              </a:solidFill>
            </a:endParaRPr>
          </a:p>
        </p:txBody>
      </p:sp>
      <p:sp>
        <p:nvSpPr>
          <p:cNvPr id="2" name="Slide Number Placeholder 1"/>
          <p:cNvSpPr>
            <a:spLocks noGrp="1"/>
          </p:cNvSpPr>
          <p:nvPr>
            <p:ph type="sldNum" sz="quarter" idx="12"/>
          </p:nvPr>
        </p:nvSpPr>
        <p:spPr>
          <a:xfrm>
            <a:off x="10352540" y="295729"/>
            <a:ext cx="838199" cy="45841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34CBC24-1614-497D-88B1-3F4BA274FF76}" type="slidenum">
              <a:rPr kumimoji="0" lang="en-ZA" sz="280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22</a:t>
            </a:fld>
            <a:endParaRPr kumimoji="0" lang="en-ZA" sz="280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
        <p:nvSpPr>
          <p:cNvPr id="4" name="TextBox 3">
            <a:extLst>
              <a:ext uri="{FF2B5EF4-FFF2-40B4-BE49-F238E27FC236}">
                <a16:creationId xmlns:a16="http://schemas.microsoft.com/office/drawing/2014/main" id="{2C6A1CA6-3CE0-31F3-143A-862DCD070E93}"/>
              </a:ext>
            </a:extLst>
          </p:cNvPr>
          <p:cNvSpPr txBox="1"/>
          <p:nvPr/>
        </p:nvSpPr>
        <p:spPr>
          <a:xfrm>
            <a:off x="179109" y="1114260"/>
            <a:ext cx="11250891" cy="5837495"/>
          </a:xfrm>
          <a:prstGeom prst="rect">
            <a:avLst/>
          </a:prstGeom>
          <a:noFill/>
        </p:spPr>
        <p:txBody>
          <a:bodyPr wrap="square">
            <a:spAutoFit/>
          </a:bodyPr>
          <a:lstStyle/>
          <a:p>
            <a:pPr algn="just">
              <a:spcAft>
                <a:spcPts val="800"/>
              </a:spcAft>
            </a:pPr>
            <a:r>
              <a:rPr lang="en-GB" sz="2000" b="1" dirty="0">
                <a:effectLst/>
                <a:ea typeface="Arial Narrow" panose="020B0606020202030204" pitchFamily="34" charset="0"/>
                <a:cs typeface="Arial" panose="020B0604020202020204" pitchFamily="34" charset="0"/>
              </a:rPr>
              <a:t>Bids must be submitted to:</a:t>
            </a:r>
          </a:p>
          <a:p>
            <a:pPr algn="ctr">
              <a:spcAft>
                <a:spcPts val="800"/>
              </a:spcAft>
            </a:pPr>
            <a:r>
              <a:rPr lang="en-GB" sz="2000" b="1" dirty="0">
                <a:solidFill>
                  <a:srgbClr val="FFC000"/>
                </a:solidFill>
                <a:effectLst/>
                <a:ea typeface="Arial Narrow" panose="020B0606020202030204" pitchFamily="34" charset="0"/>
                <a:cs typeface="Arial" panose="020B0604020202020204" pitchFamily="34" charset="0"/>
              </a:rPr>
              <a:t>The Official Bid Representative</a:t>
            </a:r>
          </a:p>
          <a:p>
            <a:pPr algn="ctr">
              <a:spcAft>
                <a:spcPts val="800"/>
              </a:spcAft>
            </a:pPr>
            <a:r>
              <a:rPr lang="en-GB" sz="2000" b="1" dirty="0">
                <a:solidFill>
                  <a:srgbClr val="FFC000"/>
                </a:solidFill>
                <a:effectLst/>
                <a:ea typeface="Arial Narrow" panose="020B0606020202030204" pitchFamily="34" charset="0"/>
                <a:cs typeface="Arial" panose="020B0604020202020204" pitchFamily="34" charset="0"/>
              </a:rPr>
              <a:t>The iSimangaliso Wetland Park Authority </a:t>
            </a:r>
          </a:p>
          <a:p>
            <a:pPr algn="ctr">
              <a:spcAft>
                <a:spcPts val="800"/>
              </a:spcAft>
            </a:pPr>
            <a:r>
              <a:rPr lang="en-GB" sz="2000" b="1" dirty="0">
                <a:solidFill>
                  <a:srgbClr val="FFC000"/>
                </a:solidFill>
                <a:effectLst/>
                <a:ea typeface="Arial Narrow" panose="020B0606020202030204" pitchFamily="34" charset="0"/>
                <a:cs typeface="Arial" panose="020B0604020202020204" pitchFamily="34" charset="0"/>
              </a:rPr>
              <a:t>The Dredger Harbour</a:t>
            </a:r>
          </a:p>
          <a:p>
            <a:pPr algn="ctr">
              <a:spcAft>
                <a:spcPts val="800"/>
              </a:spcAft>
            </a:pPr>
            <a:r>
              <a:rPr lang="en-GB" sz="2000" b="1" dirty="0">
                <a:solidFill>
                  <a:srgbClr val="FFC000"/>
                </a:solidFill>
                <a:effectLst/>
                <a:ea typeface="Arial Narrow" panose="020B0606020202030204" pitchFamily="34" charset="0"/>
                <a:cs typeface="Arial" panose="020B0604020202020204" pitchFamily="34" charset="0"/>
              </a:rPr>
              <a:t>St Lucia 3936</a:t>
            </a:r>
          </a:p>
          <a:p>
            <a:pPr marL="342900" lvl="0" indent="-342900" algn="just" fontAlgn="base" hangingPunct="0">
              <a:spcAft>
                <a:spcPts val="1200"/>
              </a:spcAft>
              <a:buSzPts val="1100"/>
              <a:buFont typeface="Wingdings" panose="05000000000000000000" pitchFamily="2" charset="2"/>
              <a:buChar char="q"/>
              <a:tabLst>
                <a:tab pos="457200" algn="l"/>
                <a:tab pos="540385" algn="l"/>
              </a:tabLst>
            </a:pPr>
            <a:r>
              <a:rPr lang="en-GB" sz="2000" dirty="0">
                <a:ea typeface="Times New Roman" panose="02020603050405020304" pitchFamily="18" charset="0"/>
                <a:cs typeface="Arial" panose="020B0604020202020204" pitchFamily="34" charset="0"/>
              </a:rPr>
              <a:t>Bid Submissions should be made before 12h00 on 23 June 2025 </a:t>
            </a:r>
          </a:p>
          <a:p>
            <a:pPr marL="342900" lvl="0" indent="-342900" algn="just" fontAlgn="base" hangingPunct="0">
              <a:spcAft>
                <a:spcPts val="1200"/>
              </a:spcAft>
              <a:buSzPts val="1100"/>
              <a:buFont typeface="Wingdings" panose="05000000000000000000" pitchFamily="2" charset="2"/>
              <a:buChar char="q"/>
              <a:tabLst>
                <a:tab pos="457200" algn="l"/>
                <a:tab pos="540385" algn="l"/>
              </a:tabLst>
            </a:pPr>
            <a:r>
              <a:rPr lang="en-GB" sz="2000" dirty="0">
                <a:ea typeface="Times New Roman" panose="02020603050405020304" pitchFamily="18" charset="0"/>
                <a:cs typeface="Arial" panose="020B0604020202020204" pitchFamily="34" charset="0"/>
              </a:rPr>
              <a:t>Bidders must submit their bids in two sealed envelopes, clearly marked envelopes 1 and 2.</a:t>
            </a:r>
          </a:p>
          <a:p>
            <a:pPr marL="342900" lvl="0" indent="-342900" algn="just" fontAlgn="base" hangingPunct="0">
              <a:spcAft>
                <a:spcPts val="1200"/>
              </a:spcAft>
              <a:buSzPts val="1100"/>
              <a:buFont typeface="Wingdings" panose="05000000000000000000" pitchFamily="2" charset="2"/>
              <a:buChar char="q"/>
              <a:tabLst>
                <a:tab pos="457200" algn="l"/>
                <a:tab pos="540385" algn="l"/>
              </a:tabLst>
            </a:pPr>
            <a:r>
              <a:rPr lang="en-GB" sz="2000" dirty="0">
                <a:ea typeface="Times New Roman" panose="02020603050405020304" pitchFamily="18" charset="0"/>
                <a:cs typeface="Arial" panose="020B0604020202020204" pitchFamily="34" charset="0"/>
              </a:rPr>
              <a:t>One original and three hard copies, and one electronic copy of the Bid must be submitted</a:t>
            </a:r>
          </a:p>
          <a:p>
            <a:pPr marL="342900" lvl="0" indent="-342900" algn="just" fontAlgn="base" hangingPunct="0">
              <a:spcAft>
                <a:spcPts val="1200"/>
              </a:spcAft>
              <a:buSzPts val="1100"/>
              <a:buFont typeface="Wingdings" panose="05000000000000000000" pitchFamily="2" charset="2"/>
              <a:buChar char="q"/>
              <a:tabLst>
                <a:tab pos="457200" algn="l"/>
                <a:tab pos="540385" algn="l"/>
              </a:tabLst>
            </a:pPr>
            <a:r>
              <a:rPr lang="en-GB" sz="2000" dirty="0">
                <a:ea typeface="Times New Roman" panose="02020603050405020304" pitchFamily="18" charset="0"/>
                <a:cs typeface="Arial" panose="020B0604020202020204" pitchFamily="34" charset="0"/>
              </a:rPr>
              <a:t>Financial model must be in an editable format, preferably Microsoft Excel,</a:t>
            </a:r>
          </a:p>
          <a:p>
            <a:pPr marL="342900" lvl="0" indent="-342900" algn="just" fontAlgn="base" hangingPunct="0">
              <a:spcAft>
                <a:spcPts val="1200"/>
              </a:spcAft>
              <a:buSzPts val="1100"/>
              <a:buFont typeface="Wingdings" panose="05000000000000000000" pitchFamily="2" charset="2"/>
              <a:buChar char="q"/>
              <a:tabLst>
                <a:tab pos="457200" algn="l"/>
                <a:tab pos="540385" algn="l"/>
              </a:tabLst>
            </a:pPr>
            <a:r>
              <a:rPr lang="en-GB" sz="2000" dirty="0">
                <a:ea typeface="Times New Roman" panose="02020603050405020304" pitchFamily="18" charset="0"/>
                <a:cs typeface="Arial" panose="020B0604020202020204" pitchFamily="34" charset="0"/>
              </a:rPr>
              <a:t>The bid validity period for this RFP is 120 days</a:t>
            </a:r>
          </a:p>
          <a:p>
            <a:pPr marL="342900" lvl="0" indent="-342900" algn="just" fontAlgn="base" hangingPunct="0">
              <a:spcAft>
                <a:spcPts val="1200"/>
              </a:spcAft>
              <a:buSzPts val="1100"/>
              <a:buFont typeface="Wingdings" panose="05000000000000000000" pitchFamily="2" charset="2"/>
              <a:buChar char="q"/>
              <a:tabLst>
                <a:tab pos="457200" algn="l"/>
                <a:tab pos="540385" algn="l"/>
              </a:tabLst>
            </a:pPr>
            <a:r>
              <a:rPr lang="en-GB" sz="2000" dirty="0">
                <a:ea typeface="Times New Roman" panose="02020603050405020304" pitchFamily="18" charset="0"/>
                <a:cs typeface="Arial" panose="020B0604020202020204" pitchFamily="34" charset="0"/>
              </a:rPr>
              <a:t>Bidders to continuously check for updates of bid on the website</a:t>
            </a:r>
          </a:p>
          <a:p>
            <a:pPr marL="342900" lvl="0" indent="-342900" algn="just" fontAlgn="base" hangingPunct="0">
              <a:spcAft>
                <a:spcPts val="1200"/>
              </a:spcAft>
              <a:buSzPts val="1100"/>
              <a:buFont typeface="Wingdings" panose="05000000000000000000" pitchFamily="2" charset="2"/>
              <a:buChar char="q"/>
              <a:tabLst>
                <a:tab pos="457200" algn="l"/>
                <a:tab pos="540385" algn="l"/>
              </a:tabLst>
            </a:pPr>
            <a:r>
              <a:rPr lang="en-GB" sz="2000" dirty="0">
                <a:ea typeface="Times New Roman" panose="02020603050405020304" pitchFamily="18" charset="0"/>
                <a:cs typeface="Arial" panose="020B0604020202020204" pitchFamily="34" charset="0"/>
              </a:rPr>
              <a:t>Presentation and answers to the questions will be uploaded on the website</a:t>
            </a:r>
          </a:p>
        </p:txBody>
      </p:sp>
    </p:spTree>
    <p:extLst>
      <p:ext uri="{BB962C8B-B14F-4D97-AF65-F5344CB8AC3E}">
        <p14:creationId xmlns:p14="http://schemas.microsoft.com/office/powerpoint/2010/main" val="321932016"/>
      </p:ext>
    </p:extLst>
  </p:cSld>
  <p:clrMapOvr>
    <a:masterClrMapping/>
  </p:clrMapOvr>
  <mc:AlternateContent xmlns:mc="http://schemas.openxmlformats.org/markup-compatibility/2006" xmlns:p14="http://schemas.microsoft.com/office/powerpoint/2010/main">
    <mc:Choice Requires="p14">
      <p:transition p14:dur="0" advTm="6064"/>
    </mc:Choice>
    <mc:Fallback xmlns="">
      <p:transition advTm="6064"/>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05E1191-7999-40D4-B189-A6B43C0EA522}"/>
              </a:ext>
            </a:extLst>
          </p:cNvPr>
          <p:cNvSpPr>
            <a:spLocks noGrp="1"/>
          </p:cNvSpPr>
          <p:nvPr>
            <p:ph type="title"/>
          </p:nvPr>
        </p:nvSpPr>
        <p:spPr>
          <a:xfrm>
            <a:off x="1910731" y="121582"/>
            <a:ext cx="8517539" cy="808304"/>
          </a:xfrm>
          <a:solidFill>
            <a:schemeClr val="tx2">
              <a:lumMod val="50000"/>
            </a:schemeClr>
          </a:solidFill>
          <a:ln>
            <a:solidFill>
              <a:schemeClr val="accent1"/>
            </a:solidFill>
          </a:ln>
        </p:spPr>
        <p:txBody>
          <a:bodyPr/>
          <a:lstStyle/>
          <a:p>
            <a:r>
              <a:rPr lang="de-DE" sz="2800" b="1" dirty="0">
                <a:solidFill>
                  <a:schemeClr val="tx1"/>
                </a:solidFill>
              </a:rPr>
              <a:t>Procurement Process</a:t>
            </a:r>
          </a:p>
        </p:txBody>
      </p:sp>
      <p:sp>
        <p:nvSpPr>
          <p:cNvPr id="2" name="Slide Number Placeholder 1"/>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34CBC24-1614-497D-88B1-3F4BA274FF76}" type="slidenum">
              <a:rPr kumimoji="0" lang="en-ZA" sz="280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23</a:t>
            </a:fld>
            <a:endParaRPr kumimoji="0" lang="en-ZA" sz="280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endParaRPr>
          </a:p>
        </p:txBody>
      </p:sp>
      <p:grpSp>
        <p:nvGrpSpPr>
          <p:cNvPr id="7" name="Group 6">
            <a:extLst>
              <a:ext uri="{FF2B5EF4-FFF2-40B4-BE49-F238E27FC236}">
                <a16:creationId xmlns:a16="http://schemas.microsoft.com/office/drawing/2014/main" id="{40A7EE9D-3171-43BF-9510-C1BE46BAFC83}"/>
              </a:ext>
            </a:extLst>
          </p:cNvPr>
          <p:cNvGrpSpPr/>
          <p:nvPr/>
        </p:nvGrpSpPr>
        <p:grpSpPr>
          <a:xfrm>
            <a:off x="-6920" y="0"/>
            <a:ext cx="1669860" cy="6858000"/>
            <a:chOff x="-6920" y="0"/>
            <a:chExt cx="1669860" cy="6858000"/>
          </a:xfrm>
        </p:grpSpPr>
        <p:grpSp>
          <p:nvGrpSpPr>
            <p:cNvPr id="8" name="Group 77">
              <a:extLst>
                <a:ext uri="{FF2B5EF4-FFF2-40B4-BE49-F238E27FC236}">
                  <a16:creationId xmlns:a16="http://schemas.microsoft.com/office/drawing/2014/main" id="{850BB1DA-0872-4EFC-B56F-E45450884536}"/>
                </a:ext>
              </a:extLst>
            </p:cNvPr>
            <p:cNvGrpSpPr>
              <a:grpSpLocks/>
            </p:cNvGrpSpPr>
            <p:nvPr/>
          </p:nvGrpSpPr>
          <p:grpSpPr bwMode="auto">
            <a:xfrm>
              <a:off x="1524827" y="0"/>
              <a:ext cx="138113" cy="6858000"/>
              <a:chOff x="1331" y="0"/>
              <a:chExt cx="279" cy="4320"/>
            </a:xfrm>
          </p:grpSpPr>
          <p:sp>
            <p:nvSpPr>
              <p:cNvPr id="15" name="AutoShape 5">
                <a:extLst>
                  <a:ext uri="{FF2B5EF4-FFF2-40B4-BE49-F238E27FC236}">
                    <a16:creationId xmlns:a16="http://schemas.microsoft.com/office/drawing/2014/main" id="{F34BE5AB-329F-4F64-BF03-594909CC2844}"/>
                  </a:ext>
                </a:extLst>
              </p:cNvPr>
              <p:cNvSpPr>
                <a:spLocks noChangeAspect="1" noChangeArrowheads="1" noTextEdit="1"/>
              </p:cNvSpPr>
              <p:nvPr/>
            </p:nvSpPr>
            <p:spPr bwMode="auto">
              <a:xfrm>
                <a:off x="1331" y="0"/>
                <a:ext cx="279" cy="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6" name="Rectangle 6">
                <a:extLst>
                  <a:ext uri="{FF2B5EF4-FFF2-40B4-BE49-F238E27FC236}">
                    <a16:creationId xmlns:a16="http://schemas.microsoft.com/office/drawing/2014/main" id="{99B04144-38F0-43C3-901A-0AA4D3794BB8}"/>
                  </a:ext>
                </a:extLst>
              </p:cNvPr>
              <p:cNvSpPr>
                <a:spLocks noChangeArrowheads="1"/>
              </p:cNvSpPr>
              <p:nvPr/>
            </p:nvSpPr>
            <p:spPr bwMode="auto">
              <a:xfrm>
                <a:off x="1349" y="5"/>
                <a:ext cx="244" cy="2158"/>
              </a:xfrm>
              <a:prstGeom prst="rect">
                <a:avLst/>
              </a:prstGeom>
              <a:solidFill>
                <a:srgbClr val="25221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 name="Freeform 7">
                <a:extLst>
                  <a:ext uri="{FF2B5EF4-FFF2-40B4-BE49-F238E27FC236}">
                    <a16:creationId xmlns:a16="http://schemas.microsoft.com/office/drawing/2014/main" id="{8F55A8C3-264D-4BED-B1C6-BCF2E335FF6F}"/>
                  </a:ext>
                </a:extLst>
              </p:cNvPr>
              <p:cNvSpPr>
                <a:spLocks noEditPoints="1"/>
              </p:cNvSpPr>
              <p:nvPr/>
            </p:nvSpPr>
            <p:spPr bwMode="auto">
              <a:xfrm>
                <a:off x="1346" y="3"/>
                <a:ext cx="250" cy="2162"/>
              </a:xfrm>
              <a:custGeom>
                <a:avLst/>
                <a:gdLst>
                  <a:gd name="T0" fmla="*/ 0 w 82"/>
                  <a:gd name="T1" fmla="*/ 2147483647 h 840"/>
                  <a:gd name="T2" fmla="*/ 0 w 82"/>
                  <a:gd name="T3" fmla="*/ 2147483647 h 840"/>
                  <a:gd name="T4" fmla="*/ 2147483647 w 82"/>
                  <a:gd name="T5" fmla="*/ 2147483647 h 840"/>
                  <a:gd name="T6" fmla="*/ 2147483647 w 82"/>
                  <a:gd name="T7" fmla="*/ 2147483647 h 840"/>
                  <a:gd name="T8" fmla="*/ 0 w 82"/>
                  <a:gd name="T9" fmla="*/ 2147483647 h 840"/>
                  <a:gd name="T10" fmla="*/ 0 w 82"/>
                  <a:gd name="T11" fmla="*/ 2147483647 h 840"/>
                  <a:gd name="T12" fmla="*/ 2147483647 w 82"/>
                  <a:gd name="T13" fmla="*/ 0 h 840"/>
                  <a:gd name="T14" fmla="*/ 2147483647 w 82"/>
                  <a:gd name="T15" fmla="*/ 2147483647 h 840"/>
                  <a:gd name="T16" fmla="*/ 0 w 82"/>
                  <a:gd name="T17" fmla="*/ 2147483647 h 840"/>
                  <a:gd name="T18" fmla="*/ 2147483647 w 82"/>
                  <a:gd name="T19" fmla="*/ 0 h 840"/>
                  <a:gd name="T20" fmla="*/ 2147483647 w 82"/>
                  <a:gd name="T21" fmla="*/ 0 h 840"/>
                  <a:gd name="T22" fmla="*/ 2147483647 w 82"/>
                  <a:gd name="T23" fmla="*/ 2147483647 h 840"/>
                  <a:gd name="T24" fmla="*/ 2147483647 w 82"/>
                  <a:gd name="T25" fmla="*/ 2147483647 h 840"/>
                  <a:gd name="T26" fmla="*/ 2147483647 w 82"/>
                  <a:gd name="T27" fmla="*/ 0 h 840"/>
                  <a:gd name="T28" fmla="*/ 2147483647 w 82"/>
                  <a:gd name="T29" fmla="*/ 0 h 840"/>
                  <a:gd name="T30" fmla="*/ 2147483647 w 82"/>
                  <a:gd name="T31" fmla="*/ 2147483647 h 840"/>
                  <a:gd name="T32" fmla="*/ 2147483647 w 82"/>
                  <a:gd name="T33" fmla="*/ 2147483647 h 840"/>
                  <a:gd name="T34" fmla="*/ 2147483647 w 82"/>
                  <a:gd name="T35" fmla="*/ 0 h 840"/>
                  <a:gd name="T36" fmla="*/ 2147483647 w 82"/>
                  <a:gd name="T37" fmla="*/ 2147483647 h 840"/>
                  <a:gd name="T38" fmla="*/ 2147483647 w 82"/>
                  <a:gd name="T39" fmla="*/ 2147483647 h 840"/>
                  <a:gd name="T40" fmla="*/ 2147483647 w 82"/>
                  <a:gd name="T41" fmla="*/ 2147483647 h 840"/>
                  <a:gd name="T42" fmla="*/ 2147483647 w 82"/>
                  <a:gd name="T43" fmla="*/ 2147483647 h 840"/>
                  <a:gd name="T44" fmla="*/ 2147483647 w 82"/>
                  <a:gd name="T45" fmla="*/ 2147483647 h 840"/>
                  <a:gd name="T46" fmla="*/ 2147483647 w 82"/>
                  <a:gd name="T47" fmla="*/ 2147483647 h 840"/>
                  <a:gd name="T48" fmla="*/ 2147483647 w 82"/>
                  <a:gd name="T49" fmla="*/ 2147483647 h 840"/>
                  <a:gd name="T50" fmla="*/ 2147483647 w 82"/>
                  <a:gd name="T51" fmla="*/ 2147483647 h 840"/>
                  <a:gd name="T52" fmla="*/ 2147483647 w 82"/>
                  <a:gd name="T53" fmla="*/ 2147483647 h 840"/>
                  <a:gd name="T54" fmla="*/ 2147483647 w 82"/>
                  <a:gd name="T55" fmla="*/ 2147483647 h 840"/>
                  <a:gd name="T56" fmla="*/ 2147483647 w 82"/>
                  <a:gd name="T57" fmla="*/ 2147483647 h 840"/>
                  <a:gd name="T58" fmla="*/ 2147483647 w 82"/>
                  <a:gd name="T59" fmla="*/ 2147483647 h 840"/>
                  <a:gd name="T60" fmla="*/ 2147483647 w 82"/>
                  <a:gd name="T61" fmla="*/ 2147483647 h 840"/>
                  <a:gd name="T62" fmla="*/ 2147483647 w 82"/>
                  <a:gd name="T63" fmla="*/ 2147483647 h 840"/>
                  <a:gd name="T64" fmla="*/ 2147483647 w 82"/>
                  <a:gd name="T65" fmla="*/ 2147483647 h 840"/>
                  <a:gd name="T66" fmla="*/ 0 w 82"/>
                  <a:gd name="T67" fmla="*/ 2147483647 h 840"/>
                  <a:gd name="T68" fmla="*/ 2147483647 w 82"/>
                  <a:gd name="T69" fmla="*/ 2147483647 h 840"/>
                  <a:gd name="T70" fmla="*/ 2147483647 w 82"/>
                  <a:gd name="T71" fmla="*/ 2147483647 h 8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840"/>
                  <a:gd name="T110" fmla="*/ 82 w 82"/>
                  <a:gd name="T111" fmla="*/ 840 h 8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840">
                    <a:moveTo>
                      <a:pt x="0" y="839"/>
                    </a:moveTo>
                    <a:lnTo>
                      <a:pt x="0" y="1"/>
                    </a:lnTo>
                    <a:lnTo>
                      <a:pt x="1" y="1"/>
                    </a:lnTo>
                    <a:lnTo>
                      <a:pt x="1" y="839"/>
                    </a:lnTo>
                    <a:lnTo>
                      <a:pt x="0" y="839"/>
                    </a:lnTo>
                    <a:close/>
                    <a:moveTo>
                      <a:pt x="0" y="1"/>
                    </a:moveTo>
                    <a:cubicBezTo>
                      <a:pt x="0" y="1"/>
                      <a:pt x="0" y="0"/>
                      <a:pt x="1" y="0"/>
                    </a:cubicBezTo>
                    <a:lnTo>
                      <a:pt x="1" y="1"/>
                    </a:lnTo>
                    <a:lnTo>
                      <a:pt x="0" y="1"/>
                    </a:lnTo>
                    <a:close/>
                    <a:moveTo>
                      <a:pt x="1" y="0"/>
                    </a:moveTo>
                    <a:lnTo>
                      <a:pt x="81" y="0"/>
                    </a:lnTo>
                    <a:lnTo>
                      <a:pt x="81" y="2"/>
                    </a:lnTo>
                    <a:lnTo>
                      <a:pt x="1" y="2"/>
                    </a:lnTo>
                    <a:lnTo>
                      <a:pt x="1" y="0"/>
                    </a:lnTo>
                    <a:close/>
                    <a:moveTo>
                      <a:pt x="81" y="0"/>
                    </a:moveTo>
                    <a:cubicBezTo>
                      <a:pt x="81" y="0"/>
                      <a:pt x="82" y="1"/>
                      <a:pt x="82" y="1"/>
                    </a:cubicBezTo>
                    <a:lnTo>
                      <a:pt x="81" y="1"/>
                    </a:lnTo>
                    <a:lnTo>
                      <a:pt x="81" y="0"/>
                    </a:lnTo>
                    <a:close/>
                    <a:moveTo>
                      <a:pt x="82" y="1"/>
                    </a:moveTo>
                    <a:lnTo>
                      <a:pt x="82" y="839"/>
                    </a:lnTo>
                    <a:lnTo>
                      <a:pt x="80" y="839"/>
                    </a:lnTo>
                    <a:lnTo>
                      <a:pt x="80" y="1"/>
                    </a:lnTo>
                    <a:lnTo>
                      <a:pt x="82" y="1"/>
                    </a:lnTo>
                    <a:close/>
                    <a:moveTo>
                      <a:pt x="82" y="839"/>
                    </a:moveTo>
                    <a:cubicBezTo>
                      <a:pt x="82" y="839"/>
                      <a:pt x="81" y="840"/>
                      <a:pt x="81" y="840"/>
                    </a:cubicBezTo>
                    <a:lnTo>
                      <a:pt x="81" y="839"/>
                    </a:lnTo>
                    <a:lnTo>
                      <a:pt x="82" y="839"/>
                    </a:lnTo>
                    <a:close/>
                    <a:moveTo>
                      <a:pt x="81" y="840"/>
                    </a:moveTo>
                    <a:lnTo>
                      <a:pt x="1" y="840"/>
                    </a:lnTo>
                    <a:lnTo>
                      <a:pt x="1" y="838"/>
                    </a:lnTo>
                    <a:lnTo>
                      <a:pt x="81" y="838"/>
                    </a:lnTo>
                    <a:lnTo>
                      <a:pt x="81" y="840"/>
                    </a:lnTo>
                    <a:close/>
                    <a:moveTo>
                      <a:pt x="1" y="840"/>
                    </a:moveTo>
                    <a:cubicBezTo>
                      <a:pt x="0" y="840"/>
                      <a:pt x="0" y="839"/>
                      <a:pt x="0" y="839"/>
                    </a:cubicBezTo>
                    <a:lnTo>
                      <a:pt x="1" y="839"/>
                    </a:lnTo>
                    <a:lnTo>
                      <a:pt x="1" y="840"/>
                    </a:lnTo>
                    <a:close/>
                  </a:path>
                </a:pathLst>
              </a:custGeom>
              <a:solidFill>
                <a:srgbClr val="25221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 name="Freeform 8">
                <a:extLst>
                  <a:ext uri="{FF2B5EF4-FFF2-40B4-BE49-F238E27FC236}">
                    <a16:creationId xmlns:a16="http://schemas.microsoft.com/office/drawing/2014/main" id="{7E3C3293-0F3B-4393-B2F0-6A4C7345C387}"/>
                  </a:ext>
                </a:extLst>
              </p:cNvPr>
              <p:cNvSpPr>
                <a:spLocks/>
              </p:cNvSpPr>
              <p:nvPr/>
            </p:nvSpPr>
            <p:spPr bwMode="auto">
              <a:xfrm>
                <a:off x="1368" y="1197"/>
                <a:ext cx="188" cy="232"/>
              </a:xfrm>
              <a:custGeom>
                <a:avLst/>
                <a:gdLst>
                  <a:gd name="T0" fmla="*/ 2147483647 w 62"/>
                  <a:gd name="T1" fmla="*/ 2147483647 h 90"/>
                  <a:gd name="T2" fmla="*/ 2147483647 w 62"/>
                  <a:gd name="T3" fmla="*/ 2147483647 h 90"/>
                  <a:gd name="T4" fmla="*/ 0 w 62"/>
                  <a:gd name="T5" fmla="*/ 2147483647 h 90"/>
                  <a:gd name="T6" fmla="*/ 2147483647 w 62"/>
                  <a:gd name="T7" fmla="*/ 0 h 90"/>
                  <a:gd name="T8" fmla="*/ 2147483647 w 62"/>
                  <a:gd name="T9" fmla="*/ 2147483647 h 90"/>
                  <a:gd name="T10" fmla="*/ 0 60000 65536"/>
                  <a:gd name="T11" fmla="*/ 0 60000 65536"/>
                  <a:gd name="T12" fmla="*/ 0 60000 65536"/>
                  <a:gd name="T13" fmla="*/ 0 60000 65536"/>
                  <a:gd name="T14" fmla="*/ 0 60000 65536"/>
                  <a:gd name="T15" fmla="*/ 0 w 62"/>
                  <a:gd name="T16" fmla="*/ 0 h 90"/>
                  <a:gd name="T17" fmla="*/ 62 w 62"/>
                  <a:gd name="T18" fmla="*/ 90 h 90"/>
                </a:gdLst>
                <a:ahLst/>
                <a:cxnLst>
                  <a:cxn ang="T10">
                    <a:pos x="T0" y="T1"/>
                  </a:cxn>
                  <a:cxn ang="T11">
                    <a:pos x="T2" y="T3"/>
                  </a:cxn>
                  <a:cxn ang="T12">
                    <a:pos x="T4" y="T5"/>
                  </a:cxn>
                  <a:cxn ang="T13">
                    <a:pos x="T6" y="T7"/>
                  </a:cxn>
                  <a:cxn ang="T14">
                    <a:pos x="T8" y="T9"/>
                  </a:cxn>
                </a:cxnLst>
                <a:rect l="T15" t="T16" r="T17" b="T18"/>
                <a:pathLst>
                  <a:path w="62" h="90">
                    <a:moveTo>
                      <a:pt x="62" y="44"/>
                    </a:moveTo>
                    <a:lnTo>
                      <a:pt x="31" y="90"/>
                    </a:lnTo>
                    <a:lnTo>
                      <a:pt x="0" y="50"/>
                    </a:lnTo>
                    <a:lnTo>
                      <a:pt x="33" y="0"/>
                    </a:lnTo>
                    <a:lnTo>
                      <a:pt x="62" y="4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9" name="Freeform 9">
                <a:extLst>
                  <a:ext uri="{FF2B5EF4-FFF2-40B4-BE49-F238E27FC236}">
                    <a16:creationId xmlns:a16="http://schemas.microsoft.com/office/drawing/2014/main" id="{1E1925EB-2462-401C-9BBF-054051A568EC}"/>
                  </a:ext>
                </a:extLst>
              </p:cNvPr>
              <p:cNvSpPr>
                <a:spLocks/>
              </p:cNvSpPr>
              <p:nvPr/>
            </p:nvSpPr>
            <p:spPr bwMode="auto">
              <a:xfrm>
                <a:off x="1368" y="134"/>
                <a:ext cx="188" cy="232"/>
              </a:xfrm>
              <a:custGeom>
                <a:avLst/>
                <a:gdLst>
                  <a:gd name="T0" fmla="*/ 2147483647 w 62"/>
                  <a:gd name="T1" fmla="*/ 2147483647 h 90"/>
                  <a:gd name="T2" fmla="*/ 2147483647 w 62"/>
                  <a:gd name="T3" fmla="*/ 2147483647 h 90"/>
                  <a:gd name="T4" fmla="*/ 0 w 62"/>
                  <a:gd name="T5" fmla="*/ 2147483647 h 90"/>
                  <a:gd name="T6" fmla="*/ 2147483647 w 62"/>
                  <a:gd name="T7" fmla="*/ 0 h 90"/>
                  <a:gd name="T8" fmla="*/ 2147483647 w 62"/>
                  <a:gd name="T9" fmla="*/ 2147483647 h 90"/>
                  <a:gd name="T10" fmla="*/ 0 60000 65536"/>
                  <a:gd name="T11" fmla="*/ 0 60000 65536"/>
                  <a:gd name="T12" fmla="*/ 0 60000 65536"/>
                  <a:gd name="T13" fmla="*/ 0 60000 65536"/>
                  <a:gd name="T14" fmla="*/ 0 60000 65536"/>
                  <a:gd name="T15" fmla="*/ 0 w 62"/>
                  <a:gd name="T16" fmla="*/ 0 h 90"/>
                  <a:gd name="T17" fmla="*/ 62 w 62"/>
                  <a:gd name="T18" fmla="*/ 90 h 90"/>
                </a:gdLst>
                <a:ahLst/>
                <a:cxnLst>
                  <a:cxn ang="T10">
                    <a:pos x="T0" y="T1"/>
                  </a:cxn>
                  <a:cxn ang="T11">
                    <a:pos x="T2" y="T3"/>
                  </a:cxn>
                  <a:cxn ang="T12">
                    <a:pos x="T4" y="T5"/>
                  </a:cxn>
                  <a:cxn ang="T13">
                    <a:pos x="T6" y="T7"/>
                  </a:cxn>
                  <a:cxn ang="T14">
                    <a:pos x="T8" y="T9"/>
                  </a:cxn>
                </a:cxnLst>
                <a:rect l="T15" t="T16" r="T17" b="T18"/>
                <a:pathLst>
                  <a:path w="62" h="90">
                    <a:moveTo>
                      <a:pt x="62" y="44"/>
                    </a:moveTo>
                    <a:lnTo>
                      <a:pt x="31" y="90"/>
                    </a:lnTo>
                    <a:lnTo>
                      <a:pt x="0" y="50"/>
                    </a:lnTo>
                    <a:lnTo>
                      <a:pt x="33" y="0"/>
                    </a:lnTo>
                    <a:lnTo>
                      <a:pt x="62" y="4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0" name="Freeform 10">
                <a:extLst>
                  <a:ext uri="{FF2B5EF4-FFF2-40B4-BE49-F238E27FC236}">
                    <a16:creationId xmlns:a16="http://schemas.microsoft.com/office/drawing/2014/main" id="{3CC2D836-2D51-4C25-96B1-4A790337CFDF}"/>
                  </a:ext>
                </a:extLst>
              </p:cNvPr>
              <p:cNvSpPr>
                <a:spLocks/>
              </p:cNvSpPr>
              <p:nvPr/>
            </p:nvSpPr>
            <p:spPr bwMode="auto">
              <a:xfrm>
                <a:off x="1361" y="1439"/>
                <a:ext cx="204" cy="240"/>
              </a:xfrm>
              <a:custGeom>
                <a:avLst/>
                <a:gdLst>
                  <a:gd name="T0" fmla="*/ 2147483647 w 67"/>
                  <a:gd name="T1" fmla="*/ 2147483647 h 93"/>
                  <a:gd name="T2" fmla="*/ 2147483647 w 67"/>
                  <a:gd name="T3" fmla="*/ 2147483647 h 93"/>
                  <a:gd name="T4" fmla="*/ 0 w 67"/>
                  <a:gd name="T5" fmla="*/ 2147483647 h 93"/>
                  <a:gd name="T6" fmla="*/ 2147483647 w 67"/>
                  <a:gd name="T7" fmla="*/ 0 h 93"/>
                  <a:gd name="T8" fmla="*/ 2147483647 w 67"/>
                  <a:gd name="T9" fmla="*/ 2147483647 h 93"/>
                  <a:gd name="T10" fmla="*/ 0 60000 65536"/>
                  <a:gd name="T11" fmla="*/ 0 60000 65536"/>
                  <a:gd name="T12" fmla="*/ 0 60000 65536"/>
                  <a:gd name="T13" fmla="*/ 0 60000 65536"/>
                  <a:gd name="T14" fmla="*/ 0 60000 65536"/>
                  <a:gd name="T15" fmla="*/ 0 w 67"/>
                  <a:gd name="T16" fmla="*/ 0 h 93"/>
                  <a:gd name="T17" fmla="*/ 67 w 67"/>
                  <a:gd name="T18" fmla="*/ 93 h 93"/>
                </a:gdLst>
                <a:ahLst/>
                <a:cxnLst>
                  <a:cxn ang="T10">
                    <a:pos x="T0" y="T1"/>
                  </a:cxn>
                  <a:cxn ang="T11">
                    <a:pos x="T2" y="T3"/>
                  </a:cxn>
                  <a:cxn ang="T12">
                    <a:pos x="T4" y="T5"/>
                  </a:cxn>
                  <a:cxn ang="T13">
                    <a:pos x="T6" y="T7"/>
                  </a:cxn>
                  <a:cxn ang="T14">
                    <a:pos x="T8" y="T9"/>
                  </a:cxn>
                </a:cxnLst>
                <a:rect l="T15" t="T16" r="T17" b="T18"/>
                <a:pathLst>
                  <a:path w="67" h="93">
                    <a:moveTo>
                      <a:pt x="67" y="44"/>
                    </a:moveTo>
                    <a:lnTo>
                      <a:pt x="35" y="93"/>
                    </a:lnTo>
                    <a:lnTo>
                      <a:pt x="0" y="49"/>
                    </a:lnTo>
                    <a:lnTo>
                      <a:pt x="31" y="0"/>
                    </a:lnTo>
                    <a:lnTo>
                      <a:pt x="67" y="44"/>
                    </a:lnTo>
                    <a:close/>
                  </a:path>
                </a:pathLst>
              </a:custGeom>
              <a:solidFill>
                <a:srgbClr val="9CA0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1" name="Freeform 11">
                <a:extLst>
                  <a:ext uri="{FF2B5EF4-FFF2-40B4-BE49-F238E27FC236}">
                    <a16:creationId xmlns:a16="http://schemas.microsoft.com/office/drawing/2014/main" id="{0987BD13-DB6B-411D-811F-4C906F0EC8E7}"/>
                  </a:ext>
                </a:extLst>
              </p:cNvPr>
              <p:cNvSpPr>
                <a:spLocks/>
              </p:cNvSpPr>
              <p:nvPr/>
            </p:nvSpPr>
            <p:spPr bwMode="auto">
              <a:xfrm>
                <a:off x="1361" y="376"/>
                <a:ext cx="204" cy="239"/>
              </a:xfrm>
              <a:custGeom>
                <a:avLst/>
                <a:gdLst>
                  <a:gd name="T0" fmla="*/ 2147483647 w 67"/>
                  <a:gd name="T1" fmla="*/ 2147483647 h 93"/>
                  <a:gd name="T2" fmla="*/ 2147483647 w 67"/>
                  <a:gd name="T3" fmla="*/ 2147483647 h 93"/>
                  <a:gd name="T4" fmla="*/ 0 w 67"/>
                  <a:gd name="T5" fmla="*/ 2147483647 h 93"/>
                  <a:gd name="T6" fmla="*/ 2147483647 w 67"/>
                  <a:gd name="T7" fmla="*/ 0 h 93"/>
                  <a:gd name="T8" fmla="*/ 2147483647 w 67"/>
                  <a:gd name="T9" fmla="*/ 2147483647 h 93"/>
                  <a:gd name="T10" fmla="*/ 0 60000 65536"/>
                  <a:gd name="T11" fmla="*/ 0 60000 65536"/>
                  <a:gd name="T12" fmla="*/ 0 60000 65536"/>
                  <a:gd name="T13" fmla="*/ 0 60000 65536"/>
                  <a:gd name="T14" fmla="*/ 0 60000 65536"/>
                  <a:gd name="T15" fmla="*/ 0 w 67"/>
                  <a:gd name="T16" fmla="*/ 0 h 93"/>
                  <a:gd name="T17" fmla="*/ 67 w 67"/>
                  <a:gd name="T18" fmla="*/ 93 h 93"/>
                </a:gdLst>
                <a:ahLst/>
                <a:cxnLst>
                  <a:cxn ang="T10">
                    <a:pos x="T0" y="T1"/>
                  </a:cxn>
                  <a:cxn ang="T11">
                    <a:pos x="T2" y="T3"/>
                  </a:cxn>
                  <a:cxn ang="T12">
                    <a:pos x="T4" y="T5"/>
                  </a:cxn>
                  <a:cxn ang="T13">
                    <a:pos x="T6" y="T7"/>
                  </a:cxn>
                  <a:cxn ang="T14">
                    <a:pos x="T8" y="T9"/>
                  </a:cxn>
                </a:cxnLst>
                <a:rect l="T15" t="T16" r="T17" b="T18"/>
                <a:pathLst>
                  <a:path w="67" h="93">
                    <a:moveTo>
                      <a:pt x="67" y="44"/>
                    </a:moveTo>
                    <a:lnTo>
                      <a:pt x="35" y="93"/>
                    </a:lnTo>
                    <a:lnTo>
                      <a:pt x="0" y="48"/>
                    </a:lnTo>
                    <a:lnTo>
                      <a:pt x="31" y="0"/>
                    </a:lnTo>
                    <a:lnTo>
                      <a:pt x="67" y="44"/>
                    </a:lnTo>
                    <a:close/>
                  </a:path>
                </a:pathLst>
              </a:custGeom>
              <a:solidFill>
                <a:srgbClr val="9CA0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Freeform 12">
                <a:extLst>
                  <a:ext uri="{FF2B5EF4-FFF2-40B4-BE49-F238E27FC236}">
                    <a16:creationId xmlns:a16="http://schemas.microsoft.com/office/drawing/2014/main" id="{1E065BF0-538E-4920-AD6A-5F3B8AF19506}"/>
                  </a:ext>
                </a:extLst>
              </p:cNvPr>
              <p:cNvSpPr>
                <a:spLocks/>
              </p:cNvSpPr>
              <p:nvPr/>
            </p:nvSpPr>
            <p:spPr bwMode="auto">
              <a:xfrm>
                <a:off x="1361" y="1692"/>
                <a:ext cx="204" cy="275"/>
              </a:xfrm>
              <a:custGeom>
                <a:avLst/>
                <a:gdLst>
                  <a:gd name="T0" fmla="*/ 2147483647 w 67"/>
                  <a:gd name="T1" fmla="*/ 2147483647 h 107"/>
                  <a:gd name="T2" fmla="*/ 2147483647 w 67"/>
                  <a:gd name="T3" fmla="*/ 2147483647 h 107"/>
                  <a:gd name="T4" fmla="*/ 0 w 67"/>
                  <a:gd name="T5" fmla="*/ 2147483647 h 107"/>
                  <a:gd name="T6" fmla="*/ 2147483647 w 67"/>
                  <a:gd name="T7" fmla="*/ 0 h 107"/>
                  <a:gd name="T8" fmla="*/ 2147483647 w 67"/>
                  <a:gd name="T9" fmla="*/ 2147483647 h 107"/>
                  <a:gd name="T10" fmla="*/ 0 60000 65536"/>
                  <a:gd name="T11" fmla="*/ 0 60000 65536"/>
                  <a:gd name="T12" fmla="*/ 0 60000 65536"/>
                  <a:gd name="T13" fmla="*/ 0 60000 65536"/>
                  <a:gd name="T14" fmla="*/ 0 60000 65536"/>
                  <a:gd name="T15" fmla="*/ 0 w 67"/>
                  <a:gd name="T16" fmla="*/ 0 h 107"/>
                  <a:gd name="T17" fmla="*/ 67 w 67"/>
                  <a:gd name="T18" fmla="*/ 107 h 107"/>
                </a:gdLst>
                <a:ahLst/>
                <a:cxnLst>
                  <a:cxn ang="T10">
                    <a:pos x="T0" y="T1"/>
                  </a:cxn>
                  <a:cxn ang="T11">
                    <a:pos x="T2" y="T3"/>
                  </a:cxn>
                  <a:cxn ang="T12">
                    <a:pos x="T4" y="T5"/>
                  </a:cxn>
                  <a:cxn ang="T13">
                    <a:pos x="T6" y="T7"/>
                  </a:cxn>
                  <a:cxn ang="T14">
                    <a:pos x="T8" y="T9"/>
                  </a:cxn>
                </a:cxnLst>
                <a:rect l="T15" t="T16" r="T17" b="T18"/>
                <a:pathLst>
                  <a:path w="67" h="107">
                    <a:moveTo>
                      <a:pt x="67" y="49"/>
                    </a:moveTo>
                    <a:lnTo>
                      <a:pt x="34" y="107"/>
                    </a:lnTo>
                    <a:lnTo>
                      <a:pt x="0" y="49"/>
                    </a:lnTo>
                    <a:lnTo>
                      <a:pt x="35" y="0"/>
                    </a:lnTo>
                    <a:lnTo>
                      <a:pt x="67" y="4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3" name="Freeform 13">
                <a:extLst>
                  <a:ext uri="{FF2B5EF4-FFF2-40B4-BE49-F238E27FC236}">
                    <a16:creationId xmlns:a16="http://schemas.microsoft.com/office/drawing/2014/main" id="{F8FE38F3-F6B4-4E63-AF5E-3C21745392C0}"/>
                  </a:ext>
                </a:extLst>
              </p:cNvPr>
              <p:cNvSpPr>
                <a:spLocks/>
              </p:cNvSpPr>
              <p:nvPr/>
            </p:nvSpPr>
            <p:spPr bwMode="auto">
              <a:xfrm>
                <a:off x="1361" y="626"/>
                <a:ext cx="204" cy="278"/>
              </a:xfrm>
              <a:custGeom>
                <a:avLst/>
                <a:gdLst>
                  <a:gd name="T0" fmla="*/ 2147483647 w 67"/>
                  <a:gd name="T1" fmla="*/ 2147483647 h 108"/>
                  <a:gd name="T2" fmla="*/ 2147483647 w 67"/>
                  <a:gd name="T3" fmla="*/ 2147483647 h 108"/>
                  <a:gd name="T4" fmla="*/ 0 w 67"/>
                  <a:gd name="T5" fmla="*/ 2147483647 h 108"/>
                  <a:gd name="T6" fmla="*/ 2147483647 w 67"/>
                  <a:gd name="T7" fmla="*/ 0 h 108"/>
                  <a:gd name="T8" fmla="*/ 2147483647 w 67"/>
                  <a:gd name="T9" fmla="*/ 2147483647 h 108"/>
                  <a:gd name="T10" fmla="*/ 0 60000 65536"/>
                  <a:gd name="T11" fmla="*/ 0 60000 65536"/>
                  <a:gd name="T12" fmla="*/ 0 60000 65536"/>
                  <a:gd name="T13" fmla="*/ 0 60000 65536"/>
                  <a:gd name="T14" fmla="*/ 0 60000 65536"/>
                  <a:gd name="T15" fmla="*/ 0 w 67"/>
                  <a:gd name="T16" fmla="*/ 0 h 108"/>
                  <a:gd name="T17" fmla="*/ 67 w 67"/>
                  <a:gd name="T18" fmla="*/ 108 h 108"/>
                </a:gdLst>
                <a:ahLst/>
                <a:cxnLst>
                  <a:cxn ang="T10">
                    <a:pos x="T0" y="T1"/>
                  </a:cxn>
                  <a:cxn ang="T11">
                    <a:pos x="T2" y="T3"/>
                  </a:cxn>
                  <a:cxn ang="T12">
                    <a:pos x="T4" y="T5"/>
                  </a:cxn>
                  <a:cxn ang="T13">
                    <a:pos x="T6" y="T7"/>
                  </a:cxn>
                  <a:cxn ang="T14">
                    <a:pos x="T8" y="T9"/>
                  </a:cxn>
                </a:cxnLst>
                <a:rect l="T15" t="T16" r="T17" b="T18"/>
                <a:pathLst>
                  <a:path w="67" h="108">
                    <a:moveTo>
                      <a:pt x="67" y="49"/>
                    </a:moveTo>
                    <a:lnTo>
                      <a:pt x="34" y="108"/>
                    </a:lnTo>
                    <a:lnTo>
                      <a:pt x="0" y="50"/>
                    </a:lnTo>
                    <a:lnTo>
                      <a:pt x="35" y="0"/>
                    </a:lnTo>
                    <a:lnTo>
                      <a:pt x="67" y="4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4" name="Freeform 14">
                <a:extLst>
                  <a:ext uri="{FF2B5EF4-FFF2-40B4-BE49-F238E27FC236}">
                    <a16:creationId xmlns:a16="http://schemas.microsoft.com/office/drawing/2014/main" id="{E7F44DC5-7BBB-49DA-B097-CA4662332E7A}"/>
                  </a:ext>
                </a:extLst>
              </p:cNvPr>
              <p:cNvSpPr>
                <a:spLocks/>
              </p:cNvSpPr>
              <p:nvPr/>
            </p:nvSpPr>
            <p:spPr bwMode="auto">
              <a:xfrm>
                <a:off x="1480" y="1082"/>
                <a:ext cx="101" cy="228"/>
              </a:xfrm>
              <a:custGeom>
                <a:avLst/>
                <a:gdLst>
                  <a:gd name="T0" fmla="*/ 2147483647 w 33"/>
                  <a:gd name="T1" fmla="*/ 2147483647 h 89"/>
                  <a:gd name="T2" fmla="*/ 0 w 33"/>
                  <a:gd name="T3" fmla="*/ 2147483647 h 89"/>
                  <a:gd name="T4" fmla="*/ 2147483647 w 33"/>
                  <a:gd name="T5" fmla="*/ 0 h 89"/>
                  <a:gd name="T6" fmla="*/ 2147483647 w 33"/>
                  <a:gd name="T7" fmla="*/ 2147483647 h 89"/>
                  <a:gd name="T8" fmla="*/ 0 60000 65536"/>
                  <a:gd name="T9" fmla="*/ 0 60000 65536"/>
                  <a:gd name="T10" fmla="*/ 0 60000 65536"/>
                  <a:gd name="T11" fmla="*/ 0 60000 65536"/>
                  <a:gd name="T12" fmla="*/ 0 w 33"/>
                  <a:gd name="T13" fmla="*/ 0 h 89"/>
                  <a:gd name="T14" fmla="*/ 33 w 33"/>
                  <a:gd name="T15" fmla="*/ 89 h 89"/>
                </a:gdLst>
                <a:ahLst/>
                <a:cxnLst>
                  <a:cxn ang="T8">
                    <a:pos x="T0" y="T1"/>
                  </a:cxn>
                  <a:cxn ang="T9">
                    <a:pos x="T2" y="T3"/>
                  </a:cxn>
                  <a:cxn ang="T10">
                    <a:pos x="T4" y="T5"/>
                  </a:cxn>
                  <a:cxn ang="T11">
                    <a:pos x="T6" y="T7"/>
                  </a:cxn>
                </a:cxnLst>
                <a:rect l="T12" t="T13" r="T14" b="T15"/>
                <a:pathLst>
                  <a:path w="33" h="89">
                    <a:moveTo>
                      <a:pt x="33" y="89"/>
                    </a:moveTo>
                    <a:lnTo>
                      <a:pt x="0" y="45"/>
                    </a:lnTo>
                    <a:lnTo>
                      <a:pt x="33" y="0"/>
                    </a:lnTo>
                    <a:lnTo>
                      <a:pt x="33" y="8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5" name="Freeform 15">
                <a:extLst>
                  <a:ext uri="{FF2B5EF4-FFF2-40B4-BE49-F238E27FC236}">
                    <a16:creationId xmlns:a16="http://schemas.microsoft.com/office/drawing/2014/main" id="{AD905299-FAAF-42FF-9942-DA8FF83D0B52}"/>
                  </a:ext>
                </a:extLst>
              </p:cNvPr>
              <p:cNvSpPr>
                <a:spLocks/>
              </p:cNvSpPr>
              <p:nvPr/>
            </p:nvSpPr>
            <p:spPr bwMode="auto">
              <a:xfrm>
                <a:off x="1480" y="15"/>
                <a:ext cx="101" cy="232"/>
              </a:xfrm>
              <a:custGeom>
                <a:avLst/>
                <a:gdLst>
                  <a:gd name="T0" fmla="*/ 2147483647 w 33"/>
                  <a:gd name="T1" fmla="*/ 2147483647 h 90"/>
                  <a:gd name="T2" fmla="*/ 0 w 33"/>
                  <a:gd name="T3" fmla="*/ 2147483647 h 90"/>
                  <a:gd name="T4" fmla="*/ 2147483647 w 33"/>
                  <a:gd name="T5" fmla="*/ 0 h 90"/>
                  <a:gd name="T6" fmla="*/ 2147483647 w 33"/>
                  <a:gd name="T7" fmla="*/ 2147483647 h 90"/>
                  <a:gd name="T8" fmla="*/ 0 60000 65536"/>
                  <a:gd name="T9" fmla="*/ 0 60000 65536"/>
                  <a:gd name="T10" fmla="*/ 0 60000 65536"/>
                  <a:gd name="T11" fmla="*/ 0 60000 65536"/>
                  <a:gd name="T12" fmla="*/ 0 w 33"/>
                  <a:gd name="T13" fmla="*/ 0 h 90"/>
                  <a:gd name="T14" fmla="*/ 33 w 33"/>
                  <a:gd name="T15" fmla="*/ 90 h 90"/>
                </a:gdLst>
                <a:ahLst/>
                <a:cxnLst>
                  <a:cxn ang="T8">
                    <a:pos x="T0" y="T1"/>
                  </a:cxn>
                  <a:cxn ang="T9">
                    <a:pos x="T2" y="T3"/>
                  </a:cxn>
                  <a:cxn ang="T10">
                    <a:pos x="T4" y="T5"/>
                  </a:cxn>
                  <a:cxn ang="T11">
                    <a:pos x="T6" y="T7"/>
                  </a:cxn>
                </a:cxnLst>
                <a:rect l="T12" t="T13" r="T14" b="T15"/>
                <a:pathLst>
                  <a:path w="33" h="90">
                    <a:moveTo>
                      <a:pt x="33" y="90"/>
                    </a:moveTo>
                    <a:lnTo>
                      <a:pt x="0" y="46"/>
                    </a:lnTo>
                    <a:lnTo>
                      <a:pt x="33" y="0"/>
                    </a:lnTo>
                    <a:lnTo>
                      <a:pt x="33" y="9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6" name="Freeform 16">
                <a:extLst>
                  <a:ext uri="{FF2B5EF4-FFF2-40B4-BE49-F238E27FC236}">
                    <a16:creationId xmlns:a16="http://schemas.microsoft.com/office/drawing/2014/main" id="{AF231AF6-6FA6-4834-9CB8-C1FB9997E980}"/>
                  </a:ext>
                </a:extLst>
              </p:cNvPr>
              <p:cNvSpPr>
                <a:spLocks/>
              </p:cNvSpPr>
              <p:nvPr/>
            </p:nvSpPr>
            <p:spPr bwMode="auto">
              <a:xfrm>
                <a:off x="1361" y="1082"/>
                <a:ext cx="92" cy="228"/>
              </a:xfrm>
              <a:custGeom>
                <a:avLst/>
                <a:gdLst>
                  <a:gd name="T0" fmla="*/ 0 w 30"/>
                  <a:gd name="T1" fmla="*/ 0 h 89"/>
                  <a:gd name="T2" fmla="*/ 2147483647 w 30"/>
                  <a:gd name="T3" fmla="*/ 2147483647 h 89"/>
                  <a:gd name="T4" fmla="*/ 0 w 30"/>
                  <a:gd name="T5" fmla="*/ 2147483647 h 89"/>
                  <a:gd name="T6" fmla="*/ 0 w 30"/>
                  <a:gd name="T7" fmla="*/ 0 h 89"/>
                  <a:gd name="T8" fmla="*/ 0 60000 65536"/>
                  <a:gd name="T9" fmla="*/ 0 60000 65536"/>
                  <a:gd name="T10" fmla="*/ 0 60000 65536"/>
                  <a:gd name="T11" fmla="*/ 0 60000 65536"/>
                  <a:gd name="T12" fmla="*/ 0 w 30"/>
                  <a:gd name="T13" fmla="*/ 0 h 89"/>
                  <a:gd name="T14" fmla="*/ 30 w 30"/>
                  <a:gd name="T15" fmla="*/ 89 h 89"/>
                </a:gdLst>
                <a:ahLst/>
                <a:cxnLst>
                  <a:cxn ang="T8">
                    <a:pos x="T0" y="T1"/>
                  </a:cxn>
                  <a:cxn ang="T9">
                    <a:pos x="T2" y="T3"/>
                  </a:cxn>
                  <a:cxn ang="T10">
                    <a:pos x="T4" y="T5"/>
                  </a:cxn>
                  <a:cxn ang="T11">
                    <a:pos x="T6" y="T7"/>
                  </a:cxn>
                </a:cxnLst>
                <a:rect l="T12" t="T13" r="T14" b="T15"/>
                <a:pathLst>
                  <a:path w="30" h="89">
                    <a:moveTo>
                      <a:pt x="0" y="0"/>
                    </a:moveTo>
                    <a:lnTo>
                      <a:pt x="30" y="44"/>
                    </a:lnTo>
                    <a:lnTo>
                      <a:pt x="0" y="89"/>
                    </a:lnTo>
                    <a:lnTo>
                      <a:pt x="0" y="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7" name="Freeform 17">
                <a:extLst>
                  <a:ext uri="{FF2B5EF4-FFF2-40B4-BE49-F238E27FC236}">
                    <a16:creationId xmlns:a16="http://schemas.microsoft.com/office/drawing/2014/main" id="{002473D0-8F88-43C5-8331-5BA6C8715B82}"/>
                  </a:ext>
                </a:extLst>
              </p:cNvPr>
              <p:cNvSpPr>
                <a:spLocks/>
              </p:cNvSpPr>
              <p:nvPr/>
            </p:nvSpPr>
            <p:spPr bwMode="auto">
              <a:xfrm>
                <a:off x="1361" y="15"/>
                <a:ext cx="92" cy="232"/>
              </a:xfrm>
              <a:custGeom>
                <a:avLst/>
                <a:gdLst>
                  <a:gd name="T0" fmla="*/ 0 w 30"/>
                  <a:gd name="T1" fmla="*/ 0 h 90"/>
                  <a:gd name="T2" fmla="*/ 2147483647 w 30"/>
                  <a:gd name="T3" fmla="*/ 2147483647 h 90"/>
                  <a:gd name="T4" fmla="*/ 0 w 30"/>
                  <a:gd name="T5" fmla="*/ 2147483647 h 90"/>
                  <a:gd name="T6" fmla="*/ 0 w 30"/>
                  <a:gd name="T7" fmla="*/ 0 h 90"/>
                  <a:gd name="T8" fmla="*/ 0 60000 65536"/>
                  <a:gd name="T9" fmla="*/ 0 60000 65536"/>
                  <a:gd name="T10" fmla="*/ 0 60000 65536"/>
                  <a:gd name="T11" fmla="*/ 0 60000 65536"/>
                  <a:gd name="T12" fmla="*/ 0 w 30"/>
                  <a:gd name="T13" fmla="*/ 0 h 90"/>
                  <a:gd name="T14" fmla="*/ 30 w 30"/>
                  <a:gd name="T15" fmla="*/ 90 h 90"/>
                </a:gdLst>
                <a:ahLst/>
                <a:cxnLst>
                  <a:cxn ang="T8">
                    <a:pos x="T0" y="T1"/>
                  </a:cxn>
                  <a:cxn ang="T9">
                    <a:pos x="T2" y="T3"/>
                  </a:cxn>
                  <a:cxn ang="T10">
                    <a:pos x="T4" y="T5"/>
                  </a:cxn>
                  <a:cxn ang="T11">
                    <a:pos x="T6" y="T7"/>
                  </a:cxn>
                </a:cxnLst>
                <a:rect l="T12" t="T13" r="T14" b="T15"/>
                <a:pathLst>
                  <a:path w="30" h="90">
                    <a:moveTo>
                      <a:pt x="0" y="0"/>
                    </a:moveTo>
                    <a:lnTo>
                      <a:pt x="30" y="45"/>
                    </a:lnTo>
                    <a:lnTo>
                      <a:pt x="0" y="90"/>
                    </a:lnTo>
                    <a:lnTo>
                      <a:pt x="0" y="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8" name="Freeform 18">
                <a:extLst>
                  <a:ext uri="{FF2B5EF4-FFF2-40B4-BE49-F238E27FC236}">
                    <a16:creationId xmlns:a16="http://schemas.microsoft.com/office/drawing/2014/main" id="{A6BA5E8A-1813-47DB-83E3-C92B4B26E372}"/>
                  </a:ext>
                </a:extLst>
              </p:cNvPr>
              <p:cNvSpPr>
                <a:spLocks/>
              </p:cNvSpPr>
              <p:nvPr/>
            </p:nvSpPr>
            <p:spPr bwMode="auto">
              <a:xfrm>
                <a:off x="1361" y="1339"/>
                <a:ext cx="86" cy="193"/>
              </a:xfrm>
              <a:custGeom>
                <a:avLst/>
                <a:gdLst>
                  <a:gd name="T0" fmla="*/ 0 w 28"/>
                  <a:gd name="T1" fmla="*/ 2147483647 h 75"/>
                  <a:gd name="T2" fmla="*/ 2147483647 w 28"/>
                  <a:gd name="T3" fmla="*/ 2147483647 h 75"/>
                  <a:gd name="T4" fmla="*/ 0 w 28"/>
                  <a:gd name="T5" fmla="*/ 0 h 75"/>
                  <a:gd name="T6" fmla="*/ 0 w 28"/>
                  <a:gd name="T7" fmla="*/ 2147483647 h 75"/>
                  <a:gd name="T8" fmla="*/ 0 60000 65536"/>
                  <a:gd name="T9" fmla="*/ 0 60000 65536"/>
                  <a:gd name="T10" fmla="*/ 0 60000 65536"/>
                  <a:gd name="T11" fmla="*/ 0 60000 65536"/>
                  <a:gd name="T12" fmla="*/ 0 w 28"/>
                  <a:gd name="T13" fmla="*/ 0 h 75"/>
                  <a:gd name="T14" fmla="*/ 28 w 28"/>
                  <a:gd name="T15" fmla="*/ 75 h 75"/>
                </a:gdLst>
                <a:ahLst/>
                <a:cxnLst>
                  <a:cxn ang="T8">
                    <a:pos x="T0" y="T1"/>
                  </a:cxn>
                  <a:cxn ang="T9">
                    <a:pos x="T2" y="T3"/>
                  </a:cxn>
                  <a:cxn ang="T10">
                    <a:pos x="T4" y="T5"/>
                  </a:cxn>
                  <a:cxn ang="T11">
                    <a:pos x="T6" y="T7"/>
                  </a:cxn>
                </a:cxnLst>
                <a:rect l="T12" t="T13" r="T14" b="T15"/>
                <a:pathLst>
                  <a:path w="28" h="75">
                    <a:moveTo>
                      <a:pt x="0" y="75"/>
                    </a:moveTo>
                    <a:lnTo>
                      <a:pt x="28" y="37"/>
                    </a:lnTo>
                    <a:lnTo>
                      <a:pt x="0" y="0"/>
                    </a:lnTo>
                    <a:lnTo>
                      <a:pt x="0" y="7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9" name="Freeform 19">
                <a:extLst>
                  <a:ext uri="{FF2B5EF4-FFF2-40B4-BE49-F238E27FC236}">
                    <a16:creationId xmlns:a16="http://schemas.microsoft.com/office/drawing/2014/main" id="{022E9FA7-B2D8-4C34-8E8F-FAEFEF998FAB}"/>
                  </a:ext>
                </a:extLst>
              </p:cNvPr>
              <p:cNvSpPr>
                <a:spLocks/>
              </p:cNvSpPr>
              <p:nvPr/>
            </p:nvSpPr>
            <p:spPr bwMode="auto">
              <a:xfrm>
                <a:off x="1361" y="275"/>
                <a:ext cx="86" cy="193"/>
              </a:xfrm>
              <a:custGeom>
                <a:avLst/>
                <a:gdLst>
                  <a:gd name="T0" fmla="*/ 0 w 28"/>
                  <a:gd name="T1" fmla="*/ 2147483647 h 75"/>
                  <a:gd name="T2" fmla="*/ 2147483647 w 28"/>
                  <a:gd name="T3" fmla="*/ 2147483647 h 75"/>
                  <a:gd name="T4" fmla="*/ 0 w 28"/>
                  <a:gd name="T5" fmla="*/ 0 h 75"/>
                  <a:gd name="T6" fmla="*/ 0 w 28"/>
                  <a:gd name="T7" fmla="*/ 2147483647 h 75"/>
                  <a:gd name="T8" fmla="*/ 0 60000 65536"/>
                  <a:gd name="T9" fmla="*/ 0 60000 65536"/>
                  <a:gd name="T10" fmla="*/ 0 60000 65536"/>
                  <a:gd name="T11" fmla="*/ 0 60000 65536"/>
                  <a:gd name="T12" fmla="*/ 0 w 28"/>
                  <a:gd name="T13" fmla="*/ 0 h 75"/>
                  <a:gd name="T14" fmla="*/ 28 w 28"/>
                  <a:gd name="T15" fmla="*/ 75 h 75"/>
                </a:gdLst>
                <a:ahLst/>
                <a:cxnLst>
                  <a:cxn ang="T8">
                    <a:pos x="T0" y="T1"/>
                  </a:cxn>
                  <a:cxn ang="T9">
                    <a:pos x="T2" y="T3"/>
                  </a:cxn>
                  <a:cxn ang="T10">
                    <a:pos x="T4" y="T5"/>
                  </a:cxn>
                  <a:cxn ang="T11">
                    <a:pos x="T6" y="T7"/>
                  </a:cxn>
                </a:cxnLst>
                <a:rect l="T12" t="T13" r="T14" b="T15"/>
                <a:pathLst>
                  <a:path w="28" h="75">
                    <a:moveTo>
                      <a:pt x="0" y="75"/>
                    </a:moveTo>
                    <a:lnTo>
                      <a:pt x="28" y="36"/>
                    </a:lnTo>
                    <a:lnTo>
                      <a:pt x="0" y="0"/>
                    </a:lnTo>
                    <a:lnTo>
                      <a:pt x="0" y="7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0" name="Freeform 20">
                <a:extLst>
                  <a:ext uri="{FF2B5EF4-FFF2-40B4-BE49-F238E27FC236}">
                    <a16:creationId xmlns:a16="http://schemas.microsoft.com/office/drawing/2014/main" id="{647B71B1-D5EE-4159-A17B-FC59CCBF3BD2}"/>
                  </a:ext>
                </a:extLst>
              </p:cNvPr>
              <p:cNvSpPr>
                <a:spLocks/>
              </p:cNvSpPr>
              <p:nvPr/>
            </p:nvSpPr>
            <p:spPr bwMode="auto">
              <a:xfrm>
                <a:off x="1486" y="1321"/>
                <a:ext cx="95" cy="204"/>
              </a:xfrm>
              <a:custGeom>
                <a:avLst/>
                <a:gdLst>
                  <a:gd name="T0" fmla="*/ 2147483647 w 31"/>
                  <a:gd name="T1" fmla="*/ 2147483647 h 79"/>
                  <a:gd name="T2" fmla="*/ 0 w 31"/>
                  <a:gd name="T3" fmla="*/ 2147483647 h 79"/>
                  <a:gd name="T4" fmla="*/ 2147483647 w 31"/>
                  <a:gd name="T5" fmla="*/ 0 h 79"/>
                  <a:gd name="T6" fmla="*/ 2147483647 w 31"/>
                  <a:gd name="T7" fmla="*/ 2147483647 h 79"/>
                  <a:gd name="T8" fmla="*/ 0 60000 65536"/>
                  <a:gd name="T9" fmla="*/ 0 60000 65536"/>
                  <a:gd name="T10" fmla="*/ 0 60000 65536"/>
                  <a:gd name="T11" fmla="*/ 0 60000 65536"/>
                  <a:gd name="T12" fmla="*/ 0 w 31"/>
                  <a:gd name="T13" fmla="*/ 0 h 79"/>
                  <a:gd name="T14" fmla="*/ 31 w 31"/>
                  <a:gd name="T15" fmla="*/ 79 h 79"/>
                </a:gdLst>
                <a:ahLst/>
                <a:cxnLst>
                  <a:cxn ang="T8">
                    <a:pos x="T0" y="T1"/>
                  </a:cxn>
                  <a:cxn ang="T9">
                    <a:pos x="T2" y="T3"/>
                  </a:cxn>
                  <a:cxn ang="T10">
                    <a:pos x="T4" y="T5"/>
                  </a:cxn>
                  <a:cxn ang="T11">
                    <a:pos x="T6" y="T7"/>
                  </a:cxn>
                </a:cxnLst>
                <a:rect l="T12" t="T13" r="T14" b="T15"/>
                <a:pathLst>
                  <a:path w="31" h="79">
                    <a:moveTo>
                      <a:pt x="31" y="79"/>
                    </a:moveTo>
                    <a:lnTo>
                      <a:pt x="0" y="43"/>
                    </a:lnTo>
                    <a:lnTo>
                      <a:pt x="31" y="0"/>
                    </a:lnTo>
                    <a:lnTo>
                      <a:pt x="31" y="7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1" name="Freeform 21">
                <a:extLst>
                  <a:ext uri="{FF2B5EF4-FFF2-40B4-BE49-F238E27FC236}">
                    <a16:creationId xmlns:a16="http://schemas.microsoft.com/office/drawing/2014/main" id="{3799D471-8DA6-4F8D-80D6-AFEC231D1D13}"/>
                  </a:ext>
                </a:extLst>
              </p:cNvPr>
              <p:cNvSpPr>
                <a:spLocks/>
              </p:cNvSpPr>
              <p:nvPr/>
            </p:nvSpPr>
            <p:spPr bwMode="auto">
              <a:xfrm>
                <a:off x="1486" y="258"/>
                <a:ext cx="95" cy="200"/>
              </a:xfrm>
              <a:custGeom>
                <a:avLst/>
                <a:gdLst>
                  <a:gd name="T0" fmla="*/ 2147483647 w 31"/>
                  <a:gd name="T1" fmla="*/ 2147483647 h 78"/>
                  <a:gd name="T2" fmla="*/ 0 w 31"/>
                  <a:gd name="T3" fmla="*/ 2147483647 h 78"/>
                  <a:gd name="T4" fmla="*/ 2147483647 w 31"/>
                  <a:gd name="T5" fmla="*/ 0 h 78"/>
                  <a:gd name="T6" fmla="*/ 2147483647 w 31"/>
                  <a:gd name="T7" fmla="*/ 2147483647 h 78"/>
                  <a:gd name="T8" fmla="*/ 0 60000 65536"/>
                  <a:gd name="T9" fmla="*/ 0 60000 65536"/>
                  <a:gd name="T10" fmla="*/ 0 60000 65536"/>
                  <a:gd name="T11" fmla="*/ 0 60000 65536"/>
                  <a:gd name="T12" fmla="*/ 0 w 31"/>
                  <a:gd name="T13" fmla="*/ 0 h 78"/>
                  <a:gd name="T14" fmla="*/ 31 w 31"/>
                  <a:gd name="T15" fmla="*/ 78 h 78"/>
                </a:gdLst>
                <a:ahLst/>
                <a:cxnLst>
                  <a:cxn ang="T8">
                    <a:pos x="T0" y="T1"/>
                  </a:cxn>
                  <a:cxn ang="T9">
                    <a:pos x="T2" y="T3"/>
                  </a:cxn>
                  <a:cxn ang="T10">
                    <a:pos x="T4" y="T5"/>
                  </a:cxn>
                  <a:cxn ang="T11">
                    <a:pos x="T6" y="T7"/>
                  </a:cxn>
                </a:cxnLst>
                <a:rect l="T12" t="T13" r="T14" b="T15"/>
                <a:pathLst>
                  <a:path w="31" h="78">
                    <a:moveTo>
                      <a:pt x="31" y="78"/>
                    </a:moveTo>
                    <a:lnTo>
                      <a:pt x="0" y="43"/>
                    </a:lnTo>
                    <a:lnTo>
                      <a:pt x="31" y="0"/>
                    </a:lnTo>
                    <a:lnTo>
                      <a:pt x="31" y="78"/>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2" name="Freeform 22">
                <a:extLst>
                  <a:ext uri="{FF2B5EF4-FFF2-40B4-BE49-F238E27FC236}">
                    <a16:creationId xmlns:a16="http://schemas.microsoft.com/office/drawing/2014/main" id="{4B597B25-5F72-475A-928C-F6C757B08B0E}"/>
                  </a:ext>
                </a:extLst>
              </p:cNvPr>
              <p:cNvSpPr>
                <a:spLocks/>
              </p:cNvSpPr>
              <p:nvPr/>
            </p:nvSpPr>
            <p:spPr bwMode="auto">
              <a:xfrm>
                <a:off x="1361" y="1597"/>
                <a:ext cx="89" cy="206"/>
              </a:xfrm>
              <a:custGeom>
                <a:avLst/>
                <a:gdLst>
                  <a:gd name="T0" fmla="*/ 0 w 29"/>
                  <a:gd name="T1" fmla="*/ 2147483647 h 80"/>
                  <a:gd name="T2" fmla="*/ 2147483647 w 29"/>
                  <a:gd name="T3" fmla="*/ 2147483647 h 80"/>
                  <a:gd name="T4" fmla="*/ 0 w 29"/>
                  <a:gd name="T5" fmla="*/ 0 h 80"/>
                  <a:gd name="T6" fmla="*/ 0 w 29"/>
                  <a:gd name="T7" fmla="*/ 2147483647 h 80"/>
                  <a:gd name="T8" fmla="*/ 0 60000 65536"/>
                  <a:gd name="T9" fmla="*/ 0 60000 65536"/>
                  <a:gd name="T10" fmla="*/ 0 60000 65536"/>
                  <a:gd name="T11" fmla="*/ 0 60000 65536"/>
                  <a:gd name="T12" fmla="*/ 0 w 29"/>
                  <a:gd name="T13" fmla="*/ 0 h 80"/>
                  <a:gd name="T14" fmla="*/ 29 w 29"/>
                  <a:gd name="T15" fmla="*/ 80 h 80"/>
                </a:gdLst>
                <a:ahLst/>
                <a:cxnLst>
                  <a:cxn ang="T8">
                    <a:pos x="T0" y="T1"/>
                  </a:cxn>
                  <a:cxn ang="T9">
                    <a:pos x="T2" y="T3"/>
                  </a:cxn>
                  <a:cxn ang="T10">
                    <a:pos x="T4" y="T5"/>
                  </a:cxn>
                  <a:cxn ang="T11">
                    <a:pos x="T6" y="T7"/>
                  </a:cxn>
                </a:cxnLst>
                <a:rect l="T12" t="T13" r="T14" b="T15"/>
                <a:pathLst>
                  <a:path w="29" h="80">
                    <a:moveTo>
                      <a:pt x="0" y="80"/>
                    </a:moveTo>
                    <a:lnTo>
                      <a:pt x="29" y="37"/>
                    </a:lnTo>
                    <a:lnTo>
                      <a:pt x="0" y="0"/>
                    </a:lnTo>
                    <a:lnTo>
                      <a:pt x="0" y="8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3" name="Freeform 23">
                <a:extLst>
                  <a:ext uri="{FF2B5EF4-FFF2-40B4-BE49-F238E27FC236}">
                    <a16:creationId xmlns:a16="http://schemas.microsoft.com/office/drawing/2014/main" id="{DF4BFDDE-ACF9-4A9C-BD08-B6B036835422}"/>
                  </a:ext>
                </a:extLst>
              </p:cNvPr>
              <p:cNvSpPr>
                <a:spLocks/>
              </p:cNvSpPr>
              <p:nvPr/>
            </p:nvSpPr>
            <p:spPr bwMode="auto">
              <a:xfrm>
                <a:off x="1361" y="533"/>
                <a:ext cx="89" cy="206"/>
              </a:xfrm>
              <a:custGeom>
                <a:avLst/>
                <a:gdLst>
                  <a:gd name="T0" fmla="*/ 0 w 29"/>
                  <a:gd name="T1" fmla="*/ 2147483647 h 80"/>
                  <a:gd name="T2" fmla="*/ 2147483647 w 29"/>
                  <a:gd name="T3" fmla="*/ 2147483647 h 80"/>
                  <a:gd name="T4" fmla="*/ 0 w 29"/>
                  <a:gd name="T5" fmla="*/ 0 h 80"/>
                  <a:gd name="T6" fmla="*/ 0 w 29"/>
                  <a:gd name="T7" fmla="*/ 2147483647 h 80"/>
                  <a:gd name="T8" fmla="*/ 0 60000 65536"/>
                  <a:gd name="T9" fmla="*/ 0 60000 65536"/>
                  <a:gd name="T10" fmla="*/ 0 60000 65536"/>
                  <a:gd name="T11" fmla="*/ 0 60000 65536"/>
                  <a:gd name="T12" fmla="*/ 0 w 29"/>
                  <a:gd name="T13" fmla="*/ 0 h 80"/>
                  <a:gd name="T14" fmla="*/ 29 w 29"/>
                  <a:gd name="T15" fmla="*/ 80 h 80"/>
                </a:gdLst>
                <a:ahLst/>
                <a:cxnLst>
                  <a:cxn ang="T8">
                    <a:pos x="T0" y="T1"/>
                  </a:cxn>
                  <a:cxn ang="T9">
                    <a:pos x="T2" y="T3"/>
                  </a:cxn>
                  <a:cxn ang="T10">
                    <a:pos x="T4" y="T5"/>
                  </a:cxn>
                  <a:cxn ang="T11">
                    <a:pos x="T6" y="T7"/>
                  </a:cxn>
                </a:cxnLst>
                <a:rect l="T12" t="T13" r="T14" b="T15"/>
                <a:pathLst>
                  <a:path w="29" h="80">
                    <a:moveTo>
                      <a:pt x="0" y="80"/>
                    </a:moveTo>
                    <a:lnTo>
                      <a:pt x="29" y="37"/>
                    </a:lnTo>
                    <a:lnTo>
                      <a:pt x="0" y="0"/>
                    </a:lnTo>
                    <a:lnTo>
                      <a:pt x="0" y="8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4" name="Freeform 24">
                <a:extLst>
                  <a:ext uri="{FF2B5EF4-FFF2-40B4-BE49-F238E27FC236}">
                    <a16:creationId xmlns:a16="http://schemas.microsoft.com/office/drawing/2014/main" id="{9BD9D715-C812-4258-8BFD-F1BB02ABF9FA}"/>
                  </a:ext>
                </a:extLst>
              </p:cNvPr>
              <p:cNvSpPr>
                <a:spLocks/>
              </p:cNvSpPr>
              <p:nvPr/>
            </p:nvSpPr>
            <p:spPr bwMode="auto">
              <a:xfrm>
                <a:off x="1480" y="1568"/>
                <a:ext cx="101" cy="217"/>
              </a:xfrm>
              <a:custGeom>
                <a:avLst/>
                <a:gdLst>
                  <a:gd name="T0" fmla="*/ 2147483647 w 33"/>
                  <a:gd name="T1" fmla="*/ 2147483647 h 84"/>
                  <a:gd name="T2" fmla="*/ 0 w 33"/>
                  <a:gd name="T3" fmla="*/ 2147483647 h 84"/>
                  <a:gd name="T4" fmla="*/ 2147483647 w 33"/>
                  <a:gd name="T5" fmla="*/ 0 h 84"/>
                  <a:gd name="T6" fmla="*/ 2147483647 w 33"/>
                  <a:gd name="T7" fmla="*/ 2147483647 h 84"/>
                  <a:gd name="T8" fmla="*/ 0 60000 65536"/>
                  <a:gd name="T9" fmla="*/ 0 60000 65536"/>
                  <a:gd name="T10" fmla="*/ 0 60000 65536"/>
                  <a:gd name="T11" fmla="*/ 0 60000 65536"/>
                  <a:gd name="T12" fmla="*/ 0 w 33"/>
                  <a:gd name="T13" fmla="*/ 0 h 84"/>
                  <a:gd name="T14" fmla="*/ 33 w 33"/>
                  <a:gd name="T15" fmla="*/ 84 h 84"/>
                </a:gdLst>
                <a:ahLst/>
                <a:cxnLst>
                  <a:cxn ang="T8">
                    <a:pos x="T0" y="T1"/>
                  </a:cxn>
                  <a:cxn ang="T9">
                    <a:pos x="T2" y="T3"/>
                  </a:cxn>
                  <a:cxn ang="T10">
                    <a:pos x="T4" y="T5"/>
                  </a:cxn>
                  <a:cxn ang="T11">
                    <a:pos x="T6" y="T7"/>
                  </a:cxn>
                </a:cxnLst>
                <a:rect l="T12" t="T13" r="T14" b="T15"/>
                <a:pathLst>
                  <a:path w="33" h="84">
                    <a:moveTo>
                      <a:pt x="33" y="84"/>
                    </a:moveTo>
                    <a:lnTo>
                      <a:pt x="0" y="46"/>
                    </a:lnTo>
                    <a:lnTo>
                      <a:pt x="33" y="0"/>
                    </a:lnTo>
                    <a:lnTo>
                      <a:pt x="33" y="8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5" name="Freeform 25">
                <a:extLst>
                  <a:ext uri="{FF2B5EF4-FFF2-40B4-BE49-F238E27FC236}">
                    <a16:creationId xmlns:a16="http://schemas.microsoft.com/office/drawing/2014/main" id="{A646B775-528F-4929-820A-FDC492FA8F61}"/>
                  </a:ext>
                </a:extLst>
              </p:cNvPr>
              <p:cNvSpPr>
                <a:spLocks/>
              </p:cNvSpPr>
              <p:nvPr/>
            </p:nvSpPr>
            <p:spPr bwMode="auto">
              <a:xfrm>
                <a:off x="1480" y="502"/>
                <a:ext cx="101" cy="216"/>
              </a:xfrm>
              <a:custGeom>
                <a:avLst/>
                <a:gdLst>
                  <a:gd name="T0" fmla="*/ 2147483647 w 33"/>
                  <a:gd name="T1" fmla="*/ 2147483647 h 84"/>
                  <a:gd name="T2" fmla="*/ 0 w 33"/>
                  <a:gd name="T3" fmla="*/ 2147483647 h 84"/>
                  <a:gd name="T4" fmla="*/ 2147483647 w 33"/>
                  <a:gd name="T5" fmla="*/ 0 h 84"/>
                  <a:gd name="T6" fmla="*/ 2147483647 w 33"/>
                  <a:gd name="T7" fmla="*/ 2147483647 h 84"/>
                  <a:gd name="T8" fmla="*/ 0 60000 65536"/>
                  <a:gd name="T9" fmla="*/ 0 60000 65536"/>
                  <a:gd name="T10" fmla="*/ 0 60000 65536"/>
                  <a:gd name="T11" fmla="*/ 0 60000 65536"/>
                  <a:gd name="T12" fmla="*/ 0 w 33"/>
                  <a:gd name="T13" fmla="*/ 0 h 84"/>
                  <a:gd name="T14" fmla="*/ 33 w 33"/>
                  <a:gd name="T15" fmla="*/ 84 h 84"/>
                </a:gdLst>
                <a:ahLst/>
                <a:cxnLst>
                  <a:cxn ang="T8">
                    <a:pos x="T0" y="T1"/>
                  </a:cxn>
                  <a:cxn ang="T9">
                    <a:pos x="T2" y="T3"/>
                  </a:cxn>
                  <a:cxn ang="T10">
                    <a:pos x="T4" y="T5"/>
                  </a:cxn>
                  <a:cxn ang="T11">
                    <a:pos x="T6" y="T7"/>
                  </a:cxn>
                </a:cxnLst>
                <a:rect l="T12" t="T13" r="T14" b="T15"/>
                <a:pathLst>
                  <a:path w="33" h="84">
                    <a:moveTo>
                      <a:pt x="33" y="84"/>
                    </a:moveTo>
                    <a:lnTo>
                      <a:pt x="0" y="47"/>
                    </a:lnTo>
                    <a:lnTo>
                      <a:pt x="33" y="0"/>
                    </a:lnTo>
                    <a:lnTo>
                      <a:pt x="33" y="8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6" name="Freeform 26">
                <a:extLst>
                  <a:ext uri="{FF2B5EF4-FFF2-40B4-BE49-F238E27FC236}">
                    <a16:creationId xmlns:a16="http://schemas.microsoft.com/office/drawing/2014/main" id="{87F5BB6B-1FFE-492A-81AE-354B64DA57F8}"/>
                  </a:ext>
                </a:extLst>
              </p:cNvPr>
              <p:cNvSpPr>
                <a:spLocks/>
              </p:cNvSpPr>
              <p:nvPr/>
            </p:nvSpPr>
            <p:spPr bwMode="auto">
              <a:xfrm>
                <a:off x="1474" y="1797"/>
                <a:ext cx="107" cy="335"/>
              </a:xfrm>
              <a:custGeom>
                <a:avLst/>
                <a:gdLst>
                  <a:gd name="T0" fmla="*/ 2147483647 w 35"/>
                  <a:gd name="T1" fmla="*/ 2147483647 h 130"/>
                  <a:gd name="T2" fmla="*/ 0 w 35"/>
                  <a:gd name="T3" fmla="*/ 2147483647 h 130"/>
                  <a:gd name="T4" fmla="*/ 2147483647 w 35"/>
                  <a:gd name="T5" fmla="*/ 0 h 130"/>
                  <a:gd name="T6" fmla="*/ 2147483647 w 35"/>
                  <a:gd name="T7" fmla="*/ 2147483647 h 130"/>
                  <a:gd name="T8" fmla="*/ 0 60000 65536"/>
                  <a:gd name="T9" fmla="*/ 0 60000 65536"/>
                  <a:gd name="T10" fmla="*/ 0 60000 65536"/>
                  <a:gd name="T11" fmla="*/ 0 60000 65536"/>
                  <a:gd name="T12" fmla="*/ 0 w 35"/>
                  <a:gd name="T13" fmla="*/ 0 h 130"/>
                  <a:gd name="T14" fmla="*/ 35 w 35"/>
                  <a:gd name="T15" fmla="*/ 130 h 130"/>
                </a:gdLst>
                <a:ahLst/>
                <a:cxnLst>
                  <a:cxn ang="T8">
                    <a:pos x="T0" y="T1"/>
                  </a:cxn>
                  <a:cxn ang="T9">
                    <a:pos x="T2" y="T3"/>
                  </a:cxn>
                  <a:cxn ang="T10">
                    <a:pos x="T4" y="T5"/>
                  </a:cxn>
                  <a:cxn ang="T11">
                    <a:pos x="T6" y="T7"/>
                  </a:cxn>
                </a:cxnLst>
                <a:rect l="T12" t="T13" r="T14" b="T15"/>
                <a:pathLst>
                  <a:path w="35" h="130">
                    <a:moveTo>
                      <a:pt x="35" y="130"/>
                    </a:moveTo>
                    <a:lnTo>
                      <a:pt x="0" y="63"/>
                    </a:lnTo>
                    <a:lnTo>
                      <a:pt x="35" y="0"/>
                    </a:lnTo>
                    <a:lnTo>
                      <a:pt x="35" y="13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7" name="Freeform 27">
                <a:extLst>
                  <a:ext uri="{FF2B5EF4-FFF2-40B4-BE49-F238E27FC236}">
                    <a16:creationId xmlns:a16="http://schemas.microsoft.com/office/drawing/2014/main" id="{97679E71-0AAC-4DA1-BBD1-EA4B9EC4A88B}"/>
                  </a:ext>
                </a:extLst>
              </p:cNvPr>
              <p:cNvSpPr>
                <a:spLocks/>
              </p:cNvSpPr>
              <p:nvPr/>
            </p:nvSpPr>
            <p:spPr bwMode="auto">
              <a:xfrm>
                <a:off x="1474" y="734"/>
                <a:ext cx="107" cy="334"/>
              </a:xfrm>
              <a:custGeom>
                <a:avLst/>
                <a:gdLst>
                  <a:gd name="T0" fmla="*/ 2147483647 w 35"/>
                  <a:gd name="T1" fmla="*/ 2147483647 h 130"/>
                  <a:gd name="T2" fmla="*/ 0 w 35"/>
                  <a:gd name="T3" fmla="*/ 2147483647 h 130"/>
                  <a:gd name="T4" fmla="*/ 2147483647 w 35"/>
                  <a:gd name="T5" fmla="*/ 0 h 130"/>
                  <a:gd name="T6" fmla="*/ 2147483647 w 35"/>
                  <a:gd name="T7" fmla="*/ 2147483647 h 130"/>
                  <a:gd name="T8" fmla="*/ 0 60000 65536"/>
                  <a:gd name="T9" fmla="*/ 0 60000 65536"/>
                  <a:gd name="T10" fmla="*/ 0 60000 65536"/>
                  <a:gd name="T11" fmla="*/ 0 60000 65536"/>
                  <a:gd name="T12" fmla="*/ 0 w 35"/>
                  <a:gd name="T13" fmla="*/ 0 h 130"/>
                  <a:gd name="T14" fmla="*/ 35 w 35"/>
                  <a:gd name="T15" fmla="*/ 130 h 130"/>
                </a:gdLst>
                <a:ahLst/>
                <a:cxnLst>
                  <a:cxn ang="T8">
                    <a:pos x="T0" y="T1"/>
                  </a:cxn>
                  <a:cxn ang="T9">
                    <a:pos x="T2" y="T3"/>
                  </a:cxn>
                  <a:cxn ang="T10">
                    <a:pos x="T4" y="T5"/>
                  </a:cxn>
                  <a:cxn ang="T11">
                    <a:pos x="T6" y="T7"/>
                  </a:cxn>
                </a:cxnLst>
                <a:rect l="T12" t="T13" r="T14" b="T15"/>
                <a:pathLst>
                  <a:path w="35" h="130">
                    <a:moveTo>
                      <a:pt x="35" y="130"/>
                    </a:moveTo>
                    <a:lnTo>
                      <a:pt x="0" y="63"/>
                    </a:lnTo>
                    <a:lnTo>
                      <a:pt x="35" y="0"/>
                    </a:lnTo>
                    <a:lnTo>
                      <a:pt x="35" y="13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8" name="Freeform 28">
                <a:extLst>
                  <a:ext uri="{FF2B5EF4-FFF2-40B4-BE49-F238E27FC236}">
                    <a16:creationId xmlns:a16="http://schemas.microsoft.com/office/drawing/2014/main" id="{26AA530C-27C3-403D-920D-2E96B666333D}"/>
                  </a:ext>
                </a:extLst>
              </p:cNvPr>
              <p:cNvSpPr>
                <a:spLocks/>
              </p:cNvSpPr>
              <p:nvPr/>
            </p:nvSpPr>
            <p:spPr bwMode="auto">
              <a:xfrm>
                <a:off x="1361" y="1823"/>
                <a:ext cx="89" cy="307"/>
              </a:xfrm>
              <a:custGeom>
                <a:avLst/>
                <a:gdLst>
                  <a:gd name="T0" fmla="*/ 0 w 29"/>
                  <a:gd name="T1" fmla="*/ 2147483647 h 119"/>
                  <a:gd name="T2" fmla="*/ 2147483647 w 29"/>
                  <a:gd name="T3" fmla="*/ 2147483647 h 119"/>
                  <a:gd name="T4" fmla="*/ 0 w 29"/>
                  <a:gd name="T5" fmla="*/ 0 h 119"/>
                  <a:gd name="T6" fmla="*/ 0 w 29"/>
                  <a:gd name="T7" fmla="*/ 2147483647 h 119"/>
                  <a:gd name="T8" fmla="*/ 0 60000 65536"/>
                  <a:gd name="T9" fmla="*/ 0 60000 65536"/>
                  <a:gd name="T10" fmla="*/ 0 60000 65536"/>
                  <a:gd name="T11" fmla="*/ 0 60000 65536"/>
                  <a:gd name="T12" fmla="*/ 0 w 29"/>
                  <a:gd name="T13" fmla="*/ 0 h 119"/>
                  <a:gd name="T14" fmla="*/ 29 w 29"/>
                  <a:gd name="T15" fmla="*/ 119 h 119"/>
                </a:gdLst>
                <a:ahLst/>
                <a:cxnLst>
                  <a:cxn ang="T8">
                    <a:pos x="T0" y="T1"/>
                  </a:cxn>
                  <a:cxn ang="T9">
                    <a:pos x="T2" y="T3"/>
                  </a:cxn>
                  <a:cxn ang="T10">
                    <a:pos x="T4" y="T5"/>
                  </a:cxn>
                  <a:cxn ang="T11">
                    <a:pos x="T6" y="T7"/>
                  </a:cxn>
                </a:cxnLst>
                <a:rect l="T12" t="T13" r="T14" b="T15"/>
                <a:pathLst>
                  <a:path w="29" h="119">
                    <a:moveTo>
                      <a:pt x="0" y="119"/>
                    </a:moveTo>
                    <a:lnTo>
                      <a:pt x="29" y="54"/>
                    </a:lnTo>
                    <a:lnTo>
                      <a:pt x="0" y="0"/>
                    </a:lnTo>
                    <a:lnTo>
                      <a:pt x="0" y="11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9" name="Freeform 29">
                <a:extLst>
                  <a:ext uri="{FF2B5EF4-FFF2-40B4-BE49-F238E27FC236}">
                    <a16:creationId xmlns:a16="http://schemas.microsoft.com/office/drawing/2014/main" id="{FA72B8AF-5B4C-4726-82C0-AE88A6717EB9}"/>
                  </a:ext>
                </a:extLst>
              </p:cNvPr>
              <p:cNvSpPr>
                <a:spLocks/>
              </p:cNvSpPr>
              <p:nvPr/>
            </p:nvSpPr>
            <p:spPr bwMode="auto">
              <a:xfrm>
                <a:off x="1361" y="760"/>
                <a:ext cx="98" cy="306"/>
              </a:xfrm>
              <a:custGeom>
                <a:avLst/>
                <a:gdLst>
                  <a:gd name="T0" fmla="*/ 0 w 32"/>
                  <a:gd name="T1" fmla="*/ 2147483647 h 119"/>
                  <a:gd name="T2" fmla="*/ 2147483647 w 32"/>
                  <a:gd name="T3" fmla="*/ 2147483647 h 119"/>
                  <a:gd name="T4" fmla="*/ 0 w 32"/>
                  <a:gd name="T5" fmla="*/ 0 h 119"/>
                  <a:gd name="T6" fmla="*/ 0 w 32"/>
                  <a:gd name="T7" fmla="*/ 2147483647 h 119"/>
                  <a:gd name="T8" fmla="*/ 0 60000 65536"/>
                  <a:gd name="T9" fmla="*/ 0 60000 65536"/>
                  <a:gd name="T10" fmla="*/ 0 60000 65536"/>
                  <a:gd name="T11" fmla="*/ 0 60000 65536"/>
                  <a:gd name="T12" fmla="*/ 0 w 32"/>
                  <a:gd name="T13" fmla="*/ 0 h 119"/>
                  <a:gd name="T14" fmla="*/ 32 w 32"/>
                  <a:gd name="T15" fmla="*/ 119 h 119"/>
                </a:gdLst>
                <a:ahLst/>
                <a:cxnLst>
                  <a:cxn ang="T8">
                    <a:pos x="T0" y="T1"/>
                  </a:cxn>
                  <a:cxn ang="T9">
                    <a:pos x="T2" y="T3"/>
                  </a:cxn>
                  <a:cxn ang="T10">
                    <a:pos x="T4" y="T5"/>
                  </a:cxn>
                  <a:cxn ang="T11">
                    <a:pos x="T6" y="T7"/>
                  </a:cxn>
                </a:cxnLst>
                <a:rect l="T12" t="T13" r="T14" b="T15"/>
                <a:pathLst>
                  <a:path w="32" h="119">
                    <a:moveTo>
                      <a:pt x="0" y="119"/>
                    </a:moveTo>
                    <a:lnTo>
                      <a:pt x="32" y="61"/>
                    </a:lnTo>
                    <a:lnTo>
                      <a:pt x="0" y="0"/>
                    </a:lnTo>
                    <a:lnTo>
                      <a:pt x="0" y="11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0" name="Freeform 30">
                <a:extLst>
                  <a:ext uri="{FF2B5EF4-FFF2-40B4-BE49-F238E27FC236}">
                    <a16:creationId xmlns:a16="http://schemas.microsoft.com/office/drawing/2014/main" id="{4447A9B5-067A-48F7-9005-3A51CCBBA3A8}"/>
                  </a:ext>
                </a:extLst>
              </p:cNvPr>
              <p:cNvSpPr>
                <a:spLocks/>
              </p:cNvSpPr>
              <p:nvPr/>
            </p:nvSpPr>
            <p:spPr bwMode="auto">
              <a:xfrm>
                <a:off x="1361" y="1998"/>
                <a:ext cx="220" cy="170"/>
              </a:xfrm>
              <a:custGeom>
                <a:avLst/>
                <a:gdLst>
                  <a:gd name="T0" fmla="*/ 2147483647 w 72"/>
                  <a:gd name="T1" fmla="*/ 2147483647 h 66"/>
                  <a:gd name="T2" fmla="*/ 2147483647 w 72"/>
                  <a:gd name="T3" fmla="*/ 0 h 66"/>
                  <a:gd name="T4" fmla="*/ 0 w 72"/>
                  <a:gd name="T5" fmla="*/ 2147483647 h 66"/>
                  <a:gd name="T6" fmla="*/ 2147483647 w 72"/>
                  <a:gd name="T7" fmla="*/ 2147483647 h 66"/>
                  <a:gd name="T8" fmla="*/ 0 60000 65536"/>
                  <a:gd name="T9" fmla="*/ 0 60000 65536"/>
                  <a:gd name="T10" fmla="*/ 0 60000 65536"/>
                  <a:gd name="T11" fmla="*/ 0 60000 65536"/>
                  <a:gd name="T12" fmla="*/ 0 w 72"/>
                  <a:gd name="T13" fmla="*/ 0 h 66"/>
                  <a:gd name="T14" fmla="*/ 72 w 72"/>
                  <a:gd name="T15" fmla="*/ 66 h 66"/>
                </a:gdLst>
                <a:ahLst/>
                <a:cxnLst>
                  <a:cxn ang="T8">
                    <a:pos x="T0" y="T1"/>
                  </a:cxn>
                  <a:cxn ang="T9">
                    <a:pos x="T2" y="T3"/>
                  </a:cxn>
                  <a:cxn ang="T10">
                    <a:pos x="T4" y="T5"/>
                  </a:cxn>
                  <a:cxn ang="T11">
                    <a:pos x="T6" y="T7"/>
                  </a:cxn>
                </a:cxnLst>
                <a:rect l="T12" t="T13" r="T14" b="T15"/>
                <a:pathLst>
                  <a:path w="72" h="66">
                    <a:moveTo>
                      <a:pt x="72" y="66"/>
                    </a:moveTo>
                    <a:lnTo>
                      <a:pt x="34" y="0"/>
                    </a:lnTo>
                    <a:lnTo>
                      <a:pt x="0" y="66"/>
                    </a:lnTo>
                    <a:lnTo>
                      <a:pt x="72" y="66"/>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1" name="Freeform 31">
                <a:extLst>
                  <a:ext uri="{FF2B5EF4-FFF2-40B4-BE49-F238E27FC236}">
                    <a16:creationId xmlns:a16="http://schemas.microsoft.com/office/drawing/2014/main" id="{BA0DE6DB-8535-410E-9492-AC26F6EC03A5}"/>
                  </a:ext>
                </a:extLst>
              </p:cNvPr>
              <p:cNvSpPr>
                <a:spLocks/>
              </p:cNvSpPr>
              <p:nvPr/>
            </p:nvSpPr>
            <p:spPr bwMode="auto">
              <a:xfrm>
                <a:off x="1368" y="906"/>
                <a:ext cx="203" cy="288"/>
              </a:xfrm>
              <a:custGeom>
                <a:avLst/>
                <a:gdLst>
                  <a:gd name="T0" fmla="*/ 2147483647 w 67"/>
                  <a:gd name="T1" fmla="*/ 2147483647 h 112"/>
                  <a:gd name="T2" fmla="*/ 2147483647 w 67"/>
                  <a:gd name="T3" fmla="*/ 2147483647 h 112"/>
                  <a:gd name="T4" fmla="*/ 0 w 67"/>
                  <a:gd name="T5" fmla="*/ 2147483647 h 112"/>
                  <a:gd name="T6" fmla="*/ 2147483647 w 67"/>
                  <a:gd name="T7" fmla="*/ 0 h 112"/>
                  <a:gd name="T8" fmla="*/ 2147483647 w 67"/>
                  <a:gd name="T9" fmla="*/ 2147483647 h 112"/>
                  <a:gd name="T10" fmla="*/ 0 60000 65536"/>
                  <a:gd name="T11" fmla="*/ 0 60000 65536"/>
                  <a:gd name="T12" fmla="*/ 0 60000 65536"/>
                  <a:gd name="T13" fmla="*/ 0 60000 65536"/>
                  <a:gd name="T14" fmla="*/ 0 60000 65536"/>
                  <a:gd name="T15" fmla="*/ 0 w 67"/>
                  <a:gd name="T16" fmla="*/ 0 h 112"/>
                  <a:gd name="T17" fmla="*/ 67 w 67"/>
                  <a:gd name="T18" fmla="*/ 112 h 112"/>
                </a:gdLst>
                <a:ahLst/>
                <a:cxnLst>
                  <a:cxn ang="T10">
                    <a:pos x="T0" y="T1"/>
                  </a:cxn>
                  <a:cxn ang="T11">
                    <a:pos x="T2" y="T3"/>
                  </a:cxn>
                  <a:cxn ang="T12">
                    <a:pos x="T4" y="T5"/>
                  </a:cxn>
                  <a:cxn ang="T13">
                    <a:pos x="T6" y="T7"/>
                  </a:cxn>
                  <a:cxn ang="T14">
                    <a:pos x="T8" y="T9"/>
                  </a:cxn>
                </a:cxnLst>
                <a:rect l="T15" t="T16" r="T17" b="T18"/>
                <a:pathLst>
                  <a:path w="67" h="112">
                    <a:moveTo>
                      <a:pt x="67" y="65"/>
                    </a:moveTo>
                    <a:lnTo>
                      <a:pt x="32" y="112"/>
                    </a:lnTo>
                    <a:lnTo>
                      <a:pt x="0" y="68"/>
                    </a:lnTo>
                    <a:lnTo>
                      <a:pt x="32" y="0"/>
                    </a:lnTo>
                    <a:lnTo>
                      <a:pt x="67" y="6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2" name="Freeform 32">
                <a:extLst>
                  <a:ext uri="{FF2B5EF4-FFF2-40B4-BE49-F238E27FC236}">
                    <a16:creationId xmlns:a16="http://schemas.microsoft.com/office/drawing/2014/main" id="{8A086FCD-28EE-4690-8320-162EBF78E139}"/>
                  </a:ext>
                </a:extLst>
              </p:cNvPr>
              <p:cNvSpPr>
                <a:spLocks/>
              </p:cNvSpPr>
              <p:nvPr/>
            </p:nvSpPr>
            <p:spPr bwMode="auto">
              <a:xfrm>
                <a:off x="1361" y="15"/>
                <a:ext cx="220" cy="116"/>
              </a:xfrm>
              <a:custGeom>
                <a:avLst/>
                <a:gdLst>
                  <a:gd name="T0" fmla="*/ 2147483647 w 72"/>
                  <a:gd name="T1" fmla="*/ 0 h 45"/>
                  <a:gd name="T2" fmla="*/ 2147483647 w 72"/>
                  <a:gd name="T3" fmla="*/ 2147483647 h 45"/>
                  <a:gd name="T4" fmla="*/ 0 w 72"/>
                  <a:gd name="T5" fmla="*/ 2147483647 h 45"/>
                  <a:gd name="T6" fmla="*/ 2147483647 w 72"/>
                  <a:gd name="T7" fmla="*/ 0 h 45"/>
                  <a:gd name="T8" fmla="*/ 0 60000 65536"/>
                  <a:gd name="T9" fmla="*/ 0 60000 65536"/>
                  <a:gd name="T10" fmla="*/ 0 60000 65536"/>
                  <a:gd name="T11" fmla="*/ 0 60000 65536"/>
                  <a:gd name="T12" fmla="*/ 0 w 72"/>
                  <a:gd name="T13" fmla="*/ 0 h 45"/>
                  <a:gd name="T14" fmla="*/ 72 w 72"/>
                  <a:gd name="T15" fmla="*/ 45 h 45"/>
                </a:gdLst>
                <a:ahLst/>
                <a:cxnLst>
                  <a:cxn ang="T8">
                    <a:pos x="T0" y="T1"/>
                  </a:cxn>
                  <a:cxn ang="T9">
                    <a:pos x="T2" y="T3"/>
                  </a:cxn>
                  <a:cxn ang="T10">
                    <a:pos x="T4" y="T5"/>
                  </a:cxn>
                  <a:cxn ang="T11">
                    <a:pos x="T6" y="T7"/>
                  </a:cxn>
                </a:cxnLst>
                <a:rect l="T12" t="T13" r="T14" b="T15"/>
                <a:pathLst>
                  <a:path w="72" h="45">
                    <a:moveTo>
                      <a:pt x="72" y="0"/>
                    </a:moveTo>
                    <a:lnTo>
                      <a:pt x="34" y="45"/>
                    </a:lnTo>
                    <a:lnTo>
                      <a:pt x="0" y="3"/>
                    </a:lnTo>
                    <a:lnTo>
                      <a:pt x="72" y="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3" name="Freeform 33">
                <a:extLst>
                  <a:ext uri="{FF2B5EF4-FFF2-40B4-BE49-F238E27FC236}">
                    <a16:creationId xmlns:a16="http://schemas.microsoft.com/office/drawing/2014/main" id="{D4E27374-DECB-4513-A876-87EF11B08A09}"/>
                  </a:ext>
                </a:extLst>
              </p:cNvPr>
              <p:cNvSpPr>
                <a:spLocks/>
              </p:cNvSpPr>
              <p:nvPr/>
            </p:nvSpPr>
            <p:spPr bwMode="auto">
              <a:xfrm>
                <a:off x="1352" y="28"/>
                <a:ext cx="229" cy="2119"/>
              </a:xfrm>
              <a:custGeom>
                <a:avLst/>
                <a:gdLst>
                  <a:gd name="T0" fmla="*/ 2147483647 w 75"/>
                  <a:gd name="T1" fmla="*/ 2147483647 h 823"/>
                  <a:gd name="T2" fmla="*/ 2147483647 w 75"/>
                  <a:gd name="T3" fmla="*/ 2147483647 h 823"/>
                  <a:gd name="T4" fmla="*/ 2147483647 w 75"/>
                  <a:gd name="T5" fmla="*/ 2147483647 h 823"/>
                  <a:gd name="T6" fmla="*/ 2147483647 w 75"/>
                  <a:gd name="T7" fmla="*/ 2147483647 h 823"/>
                  <a:gd name="T8" fmla="*/ 2147483647 w 75"/>
                  <a:gd name="T9" fmla="*/ 2147483647 h 823"/>
                  <a:gd name="T10" fmla="*/ 0 w 75"/>
                  <a:gd name="T11" fmla="*/ 2147483647 h 823"/>
                  <a:gd name="T12" fmla="*/ 2147483647 w 75"/>
                  <a:gd name="T13" fmla="*/ 2147483647 h 823"/>
                  <a:gd name="T14" fmla="*/ 2147483647 w 75"/>
                  <a:gd name="T15" fmla="*/ 2147483647 h 823"/>
                  <a:gd name="T16" fmla="*/ 2147483647 w 75"/>
                  <a:gd name="T17" fmla="*/ 2147483647 h 823"/>
                  <a:gd name="T18" fmla="*/ 2147483647 w 75"/>
                  <a:gd name="T19" fmla="*/ 2147483647 h 823"/>
                  <a:gd name="T20" fmla="*/ 2147483647 w 75"/>
                  <a:gd name="T21" fmla="*/ 2147483647 h 823"/>
                  <a:gd name="T22" fmla="*/ 2147483647 w 75"/>
                  <a:gd name="T23" fmla="*/ 2147483647 h 823"/>
                  <a:gd name="T24" fmla="*/ 2147483647 w 75"/>
                  <a:gd name="T25" fmla="*/ 2147483647 h 823"/>
                  <a:gd name="T26" fmla="*/ 2147483647 w 75"/>
                  <a:gd name="T27" fmla="*/ 2147483647 h 823"/>
                  <a:gd name="T28" fmla="*/ 2147483647 w 75"/>
                  <a:gd name="T29" fmla="*/ 2147483647 h 823"/>
                  <a:gd name="T30" fmla="*/ 2147483647 w 75"/>
                  <a:gd name="T31" fmla="*/ 2147483647 h 823"/>
                  <a:gd name="T32" fmla="*/ 2147483647 w 75"/>
                  <a:gd name="T33" fmla="*/ 2147483647 h 823"/>
                  <a:gd name="T34" fmla="*/ 2147483647 w 75"/>
                  <a:gd name="T35" fmla="*/ 2147483647 h 823"/>
                  <a:gd name="T36" fmla="*/ 2147483647 w 75"/>
                  <a:gd name="T37" fmla="*/ 0 h 823"/>
                  <a:gd name="T38" fmla="*/ 2147483647 w 75"/>
                  <a:gd name="T39" fmla="*/ 0 h 823"/>
                  <a:gd name="T40" fmla="*/ 2147483647 w 75"/>
                  <a:gd name="T41" fmla="*/ 2147483647 h 823"/>
                  <a:gd name="T42" fmla="*/ 2147483647 w 75"/>
                  <a:gd name="T43" fmla="*/ 2147483647 h 823"/>
                  <a:gd name="T44" fmla="*/ 2147483647 w 75"/>
                  <a:gd name="T45" fmla="*/ 2147483647 h 823"/>
                  <a:gd name="T46" fmla="*/ 2147483647 w 75"/>
                  <a:gd name="T47" fmla="*/ 2147483647 h 823"/>
                  <a:gd name="T48" fmla="*/ 2147483647 w 75"/>
                  <a:gd name="T49" fmla="*/ 2147483647 h 823"/>
                  <a:gd name="T50" fmla="*/ 2147483647 w 75"/>
                  <a:gd name="T51" fmla="*/ 2147483647 h 8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5"/>
                  <a:gd name="T79" fmla="*/ 0 h 823"/>
                  <a:gd name="T80" fmla="*/ 75 w 75"/>
                  <a:gd name="T81" fmla="*/ 823 h 8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5" h="823">
                    <a:moveTo>
                      <a:pt x="3" y="413"/>
                    </a:moveTo>
                    <a:lnTo>
                      <a:pt x="62" y="497"/>
                    </a:lnTo>
                    <a:lnTo>
                      <a:pt x="2" y="580"/>
                    </a:lnTo>
                    <a:lnTo>
                      <a:pt x="3" y="603"/>
                    </a:lnTo>
                    <a:lnTo>
                      <a:pt x="65" y="698"/>
                    </a:lnTo>
                    <a:lnTo>
                      <a:pt x="0" y="821"/>
                    </a:lnTo>
                    <a:lnTo>
                      <a:pt x="10" y="823"/>
                    </a:lnTo>
                    <a:lnTo>
                      <a:pt x="75" y="706"/>
                    </a:lnTo>
                    <a:lnTo>
                      <a:pt x="75" y="685"/>
                    </a:lnTo>
                    <a:lnTo>
                      <a:pt x="6" y="592"/>
                    </a:lnTo>
                    <a:lnTo>
                      <a:pt x="75" y="503"/>
                    </a:lnTo>
                    <a:lnTo>
                      <a:pt x="75" y="493"/>
                    </a:lnTo>
                    <a:lnTo>
                      <a:pt x="11" y="409"/>
                    </a:lnTo>
                    <a:lnTo>
                      <a:pt x="75" y="292"/>
                    </a:lnTo>
                    <a:lnTo>
                      <a:pt x="75" y="272"/>
                    </a:lnTo>
                    <a:lnTo>
                      <a:pt x="6" y="179"/>
                    </a:lnTo>
                    <a:lnTo>
                      <a:pt x="75" y="90"/>
                    </a:lnTo>
                    <a:lnTo>
                      <a:pt x="75" y="79"/>
                    </a:lnTo>
                    <a:lnTo>
                      <a:pt x="18" y="0"/>
                    </a:lnTo>
                    <a:lnTo>
                      <a:pt x="3" y="0"/>
                    </a:lnTo>
                    <a:lnTo>
                      <a:pt x="62" y="84"/>
                    </a:lnTo>
                    <a:lnTo>
                      <a:pt x="2" y="166"/>
                    </a:lnTo>
                    <a:lnTo>
                      <a:pt x="3" y="190"/>
                    </a:lnTo>
                    <a:lnTo>
                      <a:pt x="65" y="285"/>
                    </a:lnTo>
                    <a:lnTo>
                      <a:pt x="3" y="397"/>
                    </a:lnTo>
                    <a:lnTo>
                      <a:pt x="3" y="413"/>
                    </a:lnTo>
                    <a:close/>
                  </a:path>
                </a:pathLst>
              </a:custGeom>
              <a:solidFill>
                <a:srgbClr val="EA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4" name="Freeform 34">
                <a:extLst>
                  <a:ext uri="{FF2B5EF4-FFF2-40B4-BE49-F238E27FC236}">
                    <a16:creationId xmlns:a16="http://schemas.microsoft.com/office/drawing/2014/main" id="{27EECD68-CC1B-49A6-A4CA-7B74361BD940}"/>
                  </a:ext>
                </a:extLst>
              </p:cNvPr>
              <p:cNvSpPr>
                <a:spLocks noEditPoints="1"/>
              </p:cNvSpPr>
              <p:nvPr/>
            </p:nvSpPr>
            <p:spPr bwMode="auto">
              <a:xfrm>
                <a:off x="1334" y="15"/>
                <a:ext cx="256" cy="2142"/>
              </a:xfrm>
              <a:custGeom>
                <a:avLst/>
                <a:gdLst>
                  <a:gd name="T0" fmla="*/ 2147483647 w 84"/>
                  <a:gd name="T1" fmla="*/ 2147483647 h 832"/>
                  <a:gd name="T2" fmla="*/ 2147483647 w 84"/>
                  <a:gd name="T3" fmla="*/ 2147483647 h 832"/>
                  <a:gd name="T4" fmla="*/ 2147483647 w 84"/>
                  <a:gd name="T5" fmla="*/ 2147483647 h 832"/>
                  <a:gd name="T6" fmla="*/ 2147483647 w 84"/>
                  <a:gd name="T7" fmla="*/ 2147483647 h 832"/>
                  <a:gd name="T8" fmla="*/ 2147483647 w 84"/>
                  <a:gd name="T9" fmla="*/ 2147483647 h 832"/>
                  <a:gd name="T10" fmla="*/ 2147483647 w 84"/>
                  <a:gd name="T11" fmla="*/ 2147483647 h 832"/>
                  <a:gd name="T12" fmla="*/ 2147483647 w 84"/>
                  <a:gd name="T13" fmla="*/ 2147483647 h 832"/>
                  <a:gd name="T14" fmla="*/ 2147483647 w 84"/>
                  <a:gd name="T15" fmla="*/ 2147483647 h 832"/>
                  <a:gd name="T16" fmla="*/ 2147483647 w 84"/>
                  <a:gd name="T17" fmla="*/ 2147483647 h 832"/>
                  <a:gd name="T18" fmla="*/ 2147483647 w 84"/>
                  <a:gd name="T19" fmla="*/ 2147483647 h 832"/>
                  <a:gd name="T20" fmla="*/ 2147483647 w 84"/>
                  <a:gd name="T21" fmla="*/ 2147483647 h 832"/>
                  <a:gd name="T22" fmla="*/ 2147483647 w 84"/>
                  <a:gd name="T23" fmla="*/ 2147483647 h 832"/>
                  <a:gd name="T24" fmla="*/ 2147483647 w 84"/>
                  <a:gd name="T25" fmla="*/ 2147483647 h 832"/>
                  <a:gd name="T26" fmla="*/ 2147483647 w 84"/>
                  <a:gd name="T27" fmla="*/ 2147483647 h 832"/>
                  <a:gd name="T28" fmla="*/ 2147483647 w 84"/>
                  <a:gd name="T29" fmla="*/ 2147483647 h 832"/>
                  <a:gd name="T30" fmla="*/ 2147483647 w 84"/>
                  <a:gd name="T31" fmla="*/ 2147483647 h 832"/>
                  <a:gd name="T32" fmla="*/ 2147483647 w 84"/>
                  <a:gd name="T33" fmla="*/ 2147483647 h 832"/>
                  <a:gd name="T34" fmla="*/ 2147483647 w 84"/>
                  <a:gd name="T35" fmla="*/ 2147483647 h 832"/>
                  <a:gd name="T36" fmla="*/ 2147483647 w 84"/>
                  <a:gd name="T37" fmla="*/ 2147483647 h 832"/>
                  <a:gd name="T38" fmla="*/ 2147483647 w 84"/>
                  <a:gd name="T39" fmla="*/ 2147483647 h 832"/>
                  <a:gd name="T40" fmla="*/ 2147483647 w 84"/>
                  <a:gd name="T41" fmla="*/ 2147483647 h 832"/>
                  <a:gd name="T42" fmla="*/ 2147483647 w 84"/>
                  <a:gd name="T43" fmla="*/ 2147483647 h 832"/>
                  <a:gd name="T44" fmla="*/ 2147483647 w 84"/>
                  <a:gd name="T45" fmla="*/ 2147483647 h 832"/>
                  <a:gd name="T46" fmla="*/ 2147483647 w 84"/>
                  <a:gd name="T47" fmla="*/ 2147483647 h 832"/>
                  <a:gd name="T48" fmla="*/ 2147483647 w 84"/>
                  <a:gd name="T49" fmla="*/ 2147483647 h 832"/>
                  <a:gd name="T50" fmla="*/ 2147483647 w 84"/>
                  <a:gd name="T51" fmla="*/ 2147483647 h 832"/>
                  <a:gd name="T52" fmla="*/ 2147483647 w 84"/>
                  <a:gd name="T53" fmla="*/ 2147483647 h 832"/>
                  <a:gd name="T54" fmla="*/ 2147483647 w 84"/>
                  <a:gd name="T55" fmla="*/ 2147483647 h 832"/>
                  <a:gd name="T56" fmla="*/ 2147483647 w 84"/>
                  <a:gd name="T57" fmla="*/ 2147483647 h 832"/>
                  <a:gd name="T58" fmla="*/ 2147483647 w 84"/>
                  <a:gd name="T59" fmla="*/ 2147483647 h 832"/>
                  <a:gd name="T60" fmla="*/ 2147483647 w 84"/>
                  <a:gd name="T61" fmla="*/ 2147483647 h 832"/>
                  <a:gd name="T62" fmla="*/ 2147483647 w 84"/>
                  <a:gd name="T63" fmla="*/ 2147483647 h 832"/>
                  <a:gd name="T64" fmla="*/ 2147483647 w 84"/>
                  <a:gd name="T65" fmla="*/ 2147483647 h 832"/>
                  <a:gd name="T66" fmla="*/ 2147483647 w 84"/>
                  <a:gd name="T67" fmla="*/ 2147483647 h 832"/>
                  <a:gd name="T68" fmla="*/ 2147483647 w 84"/>
                  <a:gd name="T69" fmla="*/ 2147483647 h 832"/>
                  <a:gd name="T70" fmla="*/ 2147483647 w 84"/>
                  <a:gd name="T71" fmla="*/ 2147483647 h 832"/>
                  <a:gd name="T72" fmla="*/ 2147483647 w 84"/>
                  <a:gd name="T73" fmla="*/ 2147483647 h 832"/>
                  <a:gd name="T74" fmla="*/ 2147483647 w 84"/>
                  <a:gd name="T75" fmla="*/ 2147483647 h 832"/>
                  <a:gd name="T76" fmla="*/ 2147483647 w 84"/>
                  <a:gd name="T77" fmla="*/ 2147483647 h 832"/>
                  <a:gd name="T78" fmla="*/ 2147483647 w 84"/>
                  <a:gd name="T79" fmla="*/ 2147483647 h 832"/>
                  <a:gd name="T80" fmla="*/ 2147483647 w 84"/>
                  <a:gd name="T81" fmla="*/ 2147483647 h 832"/>
                  <a:gd name="T82" fmla="*/ 2147483647 w 84"/>
                  <a:gd name="T83" fmla="*/ 2147483647 h 832"/>
                  <a:gd name="T84" fmla="*/ 2147483647 w 84"/>
                  <a:gd name="T85" fmla="*/ 2147483647 h 832"/>
                  <a:gd name="T86" fmla="*/ 2147483647 w 84"/>
                  <a:gd name="T87" fmla="*/ 0 h 832"/>
                  <a:gd name="T88" fmla="*/ 2147483647 w 84"/>
                  <a:gd name="T89" fmla="*/ 0 h 832"/>
                  <a:gd name="T90" fmla="*/ 2147483647 w 84"/>
                  <a:gd name="T91" fmla="*/ 0 h 832"/>
                  <a:gd name="T92" fmla="*/ 2147483647 w 84"/>
                  <a:gd name="T93" fmla="*/ 2147483647 h 832"/>
                  <a:gd name="T94" fmla="*/ 2147483647 w 84"/>
                  <a:gd name="T95" fmla="*/ 2147483647 h 832"/>
                  <a:gd name="T96" fmla="*/ 2147483647 w 84"/>
                  <a:gd name="T97" fmla="*/ 2147483647 h 832"/>
                  <a:gd name="T98" fmla="*/ 2147483647 w 84"/>
                  <a:gd name="T99" fmla="*/ 2147483647 h 832"/>
                  <a:gd name="T100" fmla="*/ 2147483647 w 84"/>
                  <a:gd name="T101" fmla="*/ 2147483647 h 832"/>
                  <a:gd name="T102" fmla="*/ 2147483647 w 84"/>
                  <a:gd name="T103" fmla="*/ 2147483647 h 832"/>
                  <a:gd name="T104" fmla="*/ 2147483647 w 84"/>
                  <a:gd name="T105" fmla="*/ 2147483647 h 832"/>
                  <a:gd name="T106" fmla="*/ 2147483647 w 84"/>
                  <a:gd name="T107" fmla="*/ 2147483647 h 832"/>
                  <a:gd name="T108" fmla="*/ 2147483647 w 84"/>
                  <a:gd name="T109" fmla="*/ 2147483647 h 832"/>
                  <a:gd name="T110" fmla="*/ 2147483647 w 84"/>
                  <a:gd name="T111" fmla="*/ 2147483647 h 832"/>
                  <a:gd name="T112" fmla="*/ 2147483647 w 84"/>
                  <a:gd name="T113" fmla="*/ 2147483647 h 832"/>
                  <a:gd name="T114" fmla="*/ 2147483647 w 84"/>
                  <a:gd name="T115" fmla="*/ 2147483647 h 832"/>
                  <a:gd name="T116" fmla="*/ 2147483647 w 84"/>
                  <a:gd name="T117" fmla="*/ 2147483647 h 832"/>
                  <a:gd name="T118" fmla="*/ 2147483647 w 84"/>
                  <a:gd name="T119" fmla="*/ 2147483647 h 832"/>
                  <a:gd name="T120" fmla="*/ 2147483647 w 84"/>
                  <a:gd name="T121" fmla="*/ 2147483647 h 832"/>
                  <a:gd name="T122" fmla="*/ 2147483647 w 84"/>
                  <a:gd name="T123" fmla="*/ 2147483647 h 8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32"/>
                  <a:gd name="T188" fmla="*/ 84 w 84"/>
                  <a:gd name="T189" fmla="*/ 832 h 83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32">
                    <a:moveTo>
                      <a:pt x="11" y="414"/>
                    </a:moveTo>
                    <a:lnTo>
                      <a:pt x="70" y="499"/>
                    </a:lnTo>
                    <a:lnTo>
                      <a:pt x="66" y="506"/>
                    </a:lnTo>
                    <a:lnTo>
                      <a:pt x="7" y="421"/>
                    </a:lnTo>
                    <a:lnTo>
                      <a:pt x="11" y="414"/>
                    </a:lnTo>
                    <a:close/>
                    <a:moveTo>
                      <a:pt x="70" y="499"/>
                    </a:moveTo>
                    <a:lnTo>
                      <a:pt x="73" y="502"/>
                    </a:lnTo>
                    <a:lnTo>
                      <a:pt x="70" y="506"/>
                    </a:lnTo>
                    <a:lnTo>
                      <a:pt x="68" y="502"/>
                    </a:lnTo>
                    <a:lnTo>
                      <a:pt x="70" y="499"/>
                    </a:lnTo>
                    <a:close/>
                    <a:moveTo>
                      <a:pt x="70" y="506"/>
                    </a:moveTo>
                    <a:lnTo>
                      <a:pt x="10" y="588"/>
                    </a:lnTo>
                    <a:lnTo>
                      <a:pt x="6" y="581"/>
                    </a:lnTo>
                    <a:lnTo>
                      <a:pt x="66" y="498"/>
                    </a:lnTo>
                    <a:lnTo>
                      <a:pt x="70" y="506"/>
                    </a:lnTo>
                    <a:close/>
                    <a:moveTo>
                      <a:pt x="5" y="585"/>
                    </a:moveTo>
                    <a:lnTo>
                      <a:pt x="5" y="583"/>
                    </a:lnTo>
                    <a:lnTo>
                      <a:pt x="6" y="581"/>
                    </a:lnTo>
                    <a:lnTo>
                      <a:pt x="8" y="585"/>
                    </a:lnTo>
                    <a:lnTo>
                      <a:pt x="5" y="585"/>
                    </a:lnTo>
                    <a:close/>
                    <a:moveTo>
                      <a:pt x="11" y="585"/>
                    </a:moveTo>
                    <a:lnTo>
                      <a:pt x="11" y="608"/>
                    </a:lnTo>
                    <a:lnTo>
                      <a:pt x="6" y="608"/>
                    </a:lnTo>
                    <a:lnTo>
                      <a:pt x="5" y="585"/>
                    </a:lnTo>
                    <a:lnTo>
                      <a:pt x="11" y="585"/>
                    </a:lnTo>
                    <a:close/>
                    <a:moveTo>
                      <a:pt x="7" y="611"/>
                    </a:moveTo>
                    <a:lnTo>
                      <a:pt x="6" y="610"/>
                    </a:lnTo>
                    <a:lnTo>
                      <a:pt x="6" y="608"/>
                    </a:lnTo>
                    <a:lnTo>
                      <a:pt x="9" y="608"/>
                    </a:lnTo>
                    <a:lnTo>
                      <a:pt x="7" y="611"/>
                    </a:lnTo>
                    <a:close/>
                    <a:moveTo>
                      <a:pt x="11" y="604"/>
                    </a:moveTo>
                    <a:lnTo>
                      <a:pt x="73" y="700"/>
                    </a:lnTo>
                    <a:lnTo>
                      <a:pt x="69" y="706"/>
                    </a:lnTo>
                    <a:lnTo>
                      <a:pt x="7" y="611"/>
                    </a:lnTo>
                    <a:lnTo>
                      <a:pt x="11" y="604"/>
                    </a:lnTo>
                    <a:close/>
                    <a:moveTo>
                      <a:pt x="73" y="700"/>
                    </a:moveTo>
                    <a:lnTo>
                      <a:pt x="75" y="703"/>
                    </a:lnTo>
                    <a:lnTo>
                      <a:pt x="73" y="706"/>
                    </a:lnTo>
                    <a:lnTo>
                      <a:pt x="71" y="703"/>
                    </a:lnTo>
                    <a:lnTo>
                      <a:pt x="73" y="700"/>
                    </a:lnTo>
                    <a:close/>
                    <a:moveTo>
                      <a:pt x="73" y="706"/>
                    </a:moveTo>
                    <a:lnTo>
                      <a:pt x="9" y="829"/>
                    </a:lnTo>
                    <a:lnTo>
                      <a:pt x="4" y="823"/>
                    </a:lnTo>
                    <a:lnTo>
                      <a:pt x="69" y="700"/>
                    </a:lnTo>
                    <a:lnTo>
                      <a:pt x="73" y="706"/>
                    </a:lnTo>
                    <a:close/>
                    <a:moveTo>
                      <a:pt x="6" y="831"/>
                    </a:moveTo>
                    <a:lnTo>
                      <a:pt x="0" y="830"/>
                    </a:lnTo>
                    <a:lnTo>
                      <a:pt x="4" y="823"/>
                    </a:lnTo>
                    <a:lnTo>
                      <a:pt x="6" y="826"/>
                    </a:lnTo>
                    <a:lnTo>
                      <a:pt x="6" y="831"/>
                    </a:lnTo>
                    <a:close/>
                    <a:moveTo>
                      <a:pt x="7" y="822"/>
                    </a:moveTo>
                    <a:lnTo>
                      <a:pt x="17" y="823"/>
                    </a:lnTo>
                    <a:lnTo>
                      <a:pt x="16" y="832"/>
                    </a:lnTo>
                    <a:lnTo>
                      <a:pt x="6" y="831"/>
                    </a:lnTo>
                    <a:lnTo>
                      <a:pt x="7" y="822"/>
                    </a:lnTo>
                    <a:close/>
                    <a:moveTo>
                      <a:pt x="19" y="831"/>
                    </a:moveTo>
                    <a:lnTo>
                      <a:pt x="18" y="832"/>
                    </a:lnTo>
                    <a:lnTo>
                      <a:pt x="16" y="832"/>
                    </a:lnTo>
                    <a:lnTo>
                      <a:pt x="16" y="828"/>
                    </a:lnTo>
                    <a:lnTo>
                      <a:pt x="19" y="831"/>
                    </a:lnTo>
                    <a:close/>
                    <a:moveTo>
                      <a:pt x="14" y="824"/>
                    </a:moveTo>
                    <a:lnTo>
                      <a:pt x="78" y="707"/>
                    </a:lnTo>
                    <a:lnTo>
                      <a:pt x="83" y="714"/>
                    </a:lnTo>
                    <a:lnTo>
                      <a:pt x="19" y="831"/>
                    </a:lnTo>
                    <a:lnTo>
                      <a:pt x="14" y="824"/>
                    </a:lnTo>
                    <a:close/>
                    <a:moveTo>
                      <a:pt x="83" y="711"/>
                    </a:moveTo>
                    <a:lnTo>
                      <a:pt x="83" y="712"/>
                    </a:lnTo>
                    <a:lnTo>
                      <a:pt x="83" y="714"/>
                    </a:lnTo>
                    <a:lnTo>
                      <a:pt x="81" y="711"/>
                    </a:lnTo>
                    <a:lnTo>
                      <a:pt x="83" y="711"/>
                    </a:lnTo>
                    <a:close/>
                    <a:moveTo>
                      <a:pt x="78" y="711"/>
                    </a:moveTo>
                    <a:lnTo>
                      <a:pt x="78" y="690"/>
                    </a:lnTo>
                    <a:lnTo>
                      <a:pt x="83" y="690"/>
                    </a:lnTo>
                    <a:lnTo>
                      <a:pt x="83" y="711"/>
                    </a:lnTo>
                    <a:lnTo>
                      <a:pt x="78" y="711"/>
                    </a:lnTo>
                    <a:close/>
                    <a:moveTo>
                      <a:pt x="82" y="686"/>
                    </a:moveTo>
                    <a:lnTo>
                      <a:pt x="83" y="688"/>
                    </a:lnTo>
                    <a:lnTo>
                      <a:pt x="83" y="690"/>
                    </a:lnTo>
                    <a:lnTo>
                      <a:pt x="81" y="690"/>
                    </a:lnTo>
                    <a:lnTo>
                      <a:pt x="82" y="686"/>
                    </a:lnTo>
                    <a:close/>
                    <a:moveTo>
                      <a:pt x="79" y="694"/>
                    </a:moveTo>
                    <a:lnTo>
                      <a:pt x="10" y="601"/>
                    </a:lnTo>
                    <a:lnTo>
                      <a:pt x="14" y="593"/>
                    </a:lnTo>
                    <a:lnTo>
                      <a:pt x="82" y="686"/>
                    </a:lnTo>
                    <a:lnTo>
                      <a:pt x="79" y="694"/>
                    </a:lnTo>
                    <a:close/>
                    <a:moveTo>
                      <a:pt x="10" y="601"/>
                    </a:moveTo>
                    <a:lnTo>
                      <a:pt x="7" y="597"/>
                    </a:lnTo>
                    <a:lnTo>
                      <a:pt x="10" y="593"/>
                    </a:lnTo>
                    <a:lnTo>
                      <a:pt x="12" y="597"/>
                    </a:lnTo>
                    <a:lnTo>
                      <a:pt x="10" y="601"/>
                    </a:lnTo>
                    <a:close/>
                    <a:moveTo>
                      <a:pt x="10" y="593"/>
                    </a:moveTo>
                    <a:lnTo>
                      <a:pt x="79" y="505"/>
                    </a:lnTo>
                    <a:lnTo>
                      <a:pt x="83" y="512"/>
                    </a:lnTo>
                    <a:lnTo>
                      <a:pt x="14" y="601"/>
                    </a:lnTo>
                    <a:lnTo>
                      <a:pt x="10" y="593"/>
                    </a:lnTo>
                    <a:close/>
                    <a:moveTo>
                      <a:pt x="84" y="508"/>
                    </a:moveTo>
                    <a:lnTo>
                      <a:pt x="84" y="511"/>
                    </a:lnTo>
                    <a:lnTo>
                      <a:pt x="83" y="512"/>
                    </a:lnTo>
                    <a:lnTo>
                      <a:pt x="81" y="508"/>
                    </a:lnTo>
                    <a:lnTo>
                      <a:pt x="84" y="508"/>
                    </a:lnTo>
                    <a:close/>
                    <a:moveTo>
                      <a:pt x="78" y="509"/>
                    </a:moveTo>
                    <a:lnTo>
                      <a:pt x="78" y="498"/>
                    </a:lnTo>
                    <a:lnTo>
                      <a:pt x="83" y="497"/>
                    </a:lnTo>
                    <a:lnTo>
                      <a:pt x="84" y="508"/>
                    </a:lnTo>
                    <a:lnTo>
                      <a:pt x="78" y="509"/>
                    </a:lnTo>
                    <a:close/>
                    <a:moveTo>
                      <a:pt x="82" y="494"/>
                    </a:moveTo>
                    <a:lnTo>
                      <a:pt x="83" y="495"/>
                    </a:lnTo>
                    <a:lnTo>
                      <a:pt x="83" y="497"/>
                    </a:lnTo>
                    <a:lnTo>
                      <a:pt x="81" y="498"/>
                    </a:lnTo>
                    <a:lnTo>
                      <a:pt x="82" y="494"/>
                    </a:lnTo>
                    <a:close/>
                    <a:moveTo>
                      <a:pt x="79" y="501"/>
                    </a:moveTo>
                    <a:lnTo>
                      <a:pt x="16" y="418"/>
                    </a:lnTo>
                    <a:lnTo>
                      <a:pt x="19" y="410"/>
                    </a:lnTo>
                    <a:lnTo>
                      <a:pt x="82" y="494"/>
                    </a:lnTo>
                    <a:lnTo>
                      <a:pt x="79" y="501"/>
                    </a:lnTo>
                    <a:close/>
                    <a:moveTo>
                      <a:pt x="16" y="418"/>
                    </a:moveTo>
                    <a:lnTo>
                      <a:pt x="13" y="414"/>
                    </a:lnTo>
                    <a:lnTo>
                      <a:pt x="15" y="411"/>
                    </a:lnTo>
                    <a:lnTo>
                      <a:pt x="17" y="414"/>
                    </a:lnTo>
                    <a:lnTo>
                      <a:pt x="16" y="418"/>
                    </a:lnTo>
                    <a:close/>
                    <a:moveTo>
                      <a:pt x="15" y="411"/>
                    </a:moveTo>
                    <a:lnTo>
                      <a:pt x="78" y="294"/>
                    </a:lnTo>
                    <a:lnTo>
                      <a:pt x="83" y="300"/>
                    </a:lnTo>
                    <a:lnTo>
                      <a:pt x="20" y="417"/>
                    </a:lnTo>
                    <a:lnTo>
                      <a:pt x="15" y="411"/>
                    </a:lnTo>
                    <a:close/>
                    <a:moveTo>
                      <a:pt x="83" y="297"/>
                    </a:moveTo>
                    <a:lnTo>
                      <a:pt x="83" y="299"/>
                    </a:lnTo>
                    <a:lnTo>
                      <a:pt x="83" y="300"/>
                    </a:lnTo>
                    <a:lnTo>
                      <a:pt x="81" y="297"/>
                    </a:lnTo>
                    <a:lnTo>
                      <a:pt x="83" y="297"/>
                    </a:lnTo>
                    <a:close/>
                    <a:moveTo>
                      <a:pt x="78" y="297"/>
                    </a:moveTo>
                    <a:lnTo>
                      <a:pt x="78" y="277"/>
                    </a:lnTo>
                    <a:lnTo>
                      <a:pt x="83" y="277"/>
                    </a:lnTo>
                    <a:lnTo>
                      <a:pt x="83" y="297"/>
                    </a:lnTo>
                    <a:lnTo>
                      <a:pt x="78" y="297"/>
                    </a:lnTo>
                    <a:close/>
                    <a:moveTo>
                      <a:pt x="82" y="273"/>
                    </a:moveTo>
                    <a:lnTo>
                      <a:pt x="83" y="274"/>
                    </a:lnTo>
                    <a:lnTo>
                      <a:pt x="83" y="277"/>
                    </a:lnTo>
                    <a:lnTo>
                      <a:pt x="81" y="277"/>
                    </a:lnTo>
                    <a:lnTo>
                      <a:pt x="82" y="273"/>
                    </a:lnTo>
                    <a:close/>
                    <a:moveTo>
                      <a:pt x="79" y="280"/>
                    </a:moveTo>
                    <a:lnTo>
                      <a:pt x="10" y="187"/>
                    </a:lnTo>
                    <a:lnTo>
                      <a:pt x="14" y="180"/>
                    </a:lnTo>
                    <a:lnTo>
                      <a:pt x="82" y="273"/>
                    </a:lnTo>
                    <a:lnTo>
                      <a:pt x="79" y="280"/>
                    </a:lnTo>
                    <a:close/>
                    <a:moveTo>
                      <a:pt x="10" y="187"/>
                    </a:moveTo>
                    <a:lnTo>
                      <a:pt x="7" y="184"/>
                    </a:lnTo>
                    <a:lnTo>
                      <a:pt x="10" y="180"/>
                    </a:lnTo>
                    <a:lnTo>
                      <a:pt x="12" y="184"/>
                    </a:lnTo>
                    <a:lnTo>
                      <a:pt x="10" y="187"/>
                    </a:lnTo>
                    <a:close/>
                    <a:moveTo>
                      <a:pt x="10" y="180"/>
                    </a:moveTo>
                    <a:lnTo>
                      <a:pt x="79" y="91"/>
                    </a:lnTo>
                    <a:lnTo>
                      <a:pt x="83" y="99"/>
                    </a:lnTo>
                    <a:lnTo>
                      <a:pt x="14" y="187"/>
                    </a:lnTo>
                    <a:lnTo>
                      <a:pt x="10" y="180"/>
                    </a:lnTo>
                    <a:close/>
                    <a:moveTo>
                      <a:pt x="84" y="95"/>
                    </a:moveTo>
                    <a:lnTo>
                      <a:pt x="84" y="97"/>
                    </a:lnTo>
                    <a:lnTo>
                      <a:pt x="83" y="99"/>
                    </a:lnTo>
                    <a:lnTo>
                      <a:pt x="81" y="95"/>
                    </a:lnTo>
                    <a:lnTo>
                      <a:pt x="84" y="95"/>
                    </a:lnTo>
                    <a:close/>
                    <a:moveTo>
                      <a:pt x="78" y="95"/>
                    </a:moveTo>
                    <a:lnTo>
                      <a:pt x="78" y="85"/>
                    </a:lnTo>
                    <a:lnTo>
                      <a:pt x="83" y="84"/>
                    </a:lnTo>
                    <a:lnTo>
                      <a:pt x="84" y="95"/>
                    </a:lnTo>
                    <a:lnTo>
                      <a:pt x="78" y="95"/>
                    </a:lnTo>
                    <a:close/>
                    <a:moveTo>
                      <a:pt x="83" y="81"/>
                    </a:moveTo>
                    <a:lnTo>
                      <a:pt x="83" y="82"/>
                    </a:lnTo>
                    <a:lnTo>
                      <a:pt x="83" y="84"/>
                    </a:lnTo>
                    <a:lnTo>
                      <a:pt x="81" y="84"/>
                    </a:lnTo>
                    <a:lnTo>
                      <a:pt x="83" y="81"/>
                    </a:lnTo>
                    <a:close/>
                    <a:moveTo>
                      <a:pt x="79" y="88"/>
                    </a:moveTo>
                    <a:lnTo>
                      <a:pt x="22" y="8"/>
                    </a:lnTo>
                    <a:lnTo>
                      <a:pt x="26" y="1"/>
                    </a:lnTo>
                    <a:lnTo>
                      <a:pt x="83" y="81"/>
                    </a:lnTo>
                    <a:lnTo>
                      <a:pt x="79" y="88"/>
                    </a:lnTo>
                    <a:close/>
                    <a:moveTo>
                      <a:pt x="24" y="0"/>
                    </a:moveTo>
                    <a:lnTo>
                      <a:pt x="25" y="0"/>
                    </a:lnTo>
                    <a:lnTo>
                      <a:pt x="26" y="1"/>
                    </a:lnTo>
                    <a:lnTo>
                      <a:pt x="24" y="5"/>
                    </a:lnTo>
                    <a:lnTo>
                      <a:pt x="24" y="0"/>
                    </a:lnTo>
                    <a:close/>
                    <a:moveTo>
                      <a:pt x="24" y="9"/>
                    </a:moveTo>
                    <a:lnTo>
                      <a:pt x="9" y="10"/>
                    </a:lnTo>
                    <a:lnTo>
                      <a:pt x="8" y="1"/>
                    </a:lnTo>
                    <a:lnTo>
                      <a:pt x="24" y="0"/>
                    </a:lnTo>
                    <a:lnTo>
                      <a:pt x="24" y="9"/>
                    </a:lnTo>
                    <a:close/>
                    <a:moveTo>
                      <a:pt x="7" y="9"/>
                    </a:moveTo>
                    <a:lnTo>
                      <a:pt x="1" y="1"/>
                    </a:lnTo>
                    <a:lnTo>
                      <a:pt x="8" y="1"/>
                    </a:lnTo>
                    <a:lnTo>
                      <a:pt x="9" y="5"/>
                    </a:lnTo>
                    <a:lnTo>
                      <a:pt x="7" y="9"/>
                    </a:lnTo>
                    <a:close/>
                    <a:moveTo>
                      <a:pt x="10" y="2"/>
                    </a:moveTo>
                    <a:lnTo>
                      <a:pt x="70" y="85"/>
                    </a:lnTo>
                    <a:lnTo>
                      <a:pt x="66" y="92"/>
                    </a:lnTo>
                    <a:lnTo>
                      <a:pt x="7" y="9"/>
                    </a:lnTo>
                    <a:lnTo>
                      <a:pt x="10" y="2"/>
                    </a:lnTo>
                    <a:close/>
                    <a:moveTo>
                      <a:pt x="70" y="85"/>
                    </a:moveTo>
                    <a:lnTo>
                      <a:pt x="73" y="89"/>
                    </a:lnTo>
                    <a:lnTo>
                      <a:pt x="70" y="92"/>
                    </a:lnTo>
                    <a:lnTo>
                      <a:pt x="68" y="89"/>
                    </a:lnTo>
                    <a:lnTo>
                      <a:pt x="70" y="85"/>
                    </a:lnTo>
                    <a:close/>
                    <a:moveTo>
                      <a:pt x="70" y="92"/>
                    </a:moveTo>
                    <a:lnTo>
                      <a:pt x="10" y="175"/>
                    </a:lnTo>
                    <a:lnTo>
                      <a:pt x="6" y="168"/>
                    </a:lnTo>
                    <a:lnTo>
                      <a:pt x="66" y="85"/>
                    </a:lnTo>
                    <a:lnTo>
                      <a:pt x="70" y="92"/>
                    </a:lnTo>
                    <a:close/>
                    <a:moveTo>
                      <a:pt x="5" y="171"/>
                    </a:moveTo>
                    <a:lnTo>
                      <a:pt x="5" y="169"/>
                    </a:lnTo>
                    <a:lnTo>
                      <a:pt x="6" y="168"/>
                    </a:lnTo>
                    <a:lnTo>
                      <a:pt x="8" y="171"/>
                    </a:lnTo>
                    <a:lnTo>
                      <a:pt x="5" y="171"/>
                    </a:lnTo>
                    <a:close/>
                    <a:moveTo>
                      <a:pt x="11" y="171"/>
                    </a:moveTo>
                    <a:lnTo>
                      <a:pt x="11" y="194"/>
                    </a:lnTo>
                    <a:lnTo>
                      <a:pt x="6" y="195"/>
                    </a:lnTo>
                    <a:lnTo>
                      <a:pt x="5" y="171"/>
                    </a:lnTo>
                    <a:lnTo>
                      <a:pt x="11" y="171"/>
                    </a:lnTo>
                    <a:close/>
                    <a:moveTo>
                      <a:pt x="7" y="198"/>
                    </a:moveTo>
                    <a:lnTo>
                      <a:pt x="6" y="197"/>
                    </a:lnTo>
                    <a:lnTo>
                      <a:pt x="6" y="195"/>
                    </a:lnTo>
                    <a:lnTo>
                      <a:pt x="9" y="195"/>
                    </a:lnTo>
                    <a:lnTo>
                      <a:pt x="7" y="198"/>
                    </a:lnTo>
                    <a:close/>
                    <a:moveTo>
                      <a:pt x="11" y="191"/>
                    </a:moveTo>
                    <a:lnTo>
                      <a:pt x="73" y="286"/>
                    </a:lnTo>
                    <a:lnTo>
                      <a:pt x="69" y="293"/>
                    </a:lnTo>
                    <a:lnTo>
                      <a:pt x="7" y="198"/>
                    </a:lnTo>
                    <a:lnTo>
                      <a:pt x="11" y="191"/>
                    </a:lnTo>
                    <a:close/>
                    <a:moveTo>
                      <a:pt x="73" y="286"/>
                    </a:moveTo>
                    <a:lnTo>
                      <a:pt x="75" y="289"/>
                    </a:lnTo>
                    <a:lnTo>
                      <a:pt x="73" y="293"/>
                    </a:lnTo>
                    <a:lnTo>
                      <a:pt x="71" y="290"/>
                    </a:lnTo>
                    <a:lnTo>
                      <a:pt x="73" y="286"/>
                    </a:lnTo>
                    <a:close/>
                    <a:moveTo>
                      <a:pt x="73" y="293"/>
                    </a:moveTo>
                    <a:lnTo>
                      <a:pt x="11" y="405"/>
                    </a:lnTo>
                    <a:lnTo>
                      <a:pt x="7" y="399"/>
                    </a:lnTo>
                    <a:lnTo>
                      <a:pt x="69" y="287"/>
                    </a:lnTo>
                    <a:lnTo>
                      <a:pt x="73" y="293"/>
                    </a:lnTo>
                    <a:close/>
                    <a:moveTo>
                      <a:pt x="6" y="402"/>
                    </a:moveTo>
                    <a:lnTo>
                      <a:pt x="6" y="400"/>
                    </a:lnTo>
                    <a:lnTo>
                      <a:pt x="7" y="399"/>
                    </a:lnTo>
                    <a:lnTo>
                      <a:pt x="9" y="402"/>
                    </a:lnTo>
                    <a:lnTo>
                      <a:pt x="6" y="402"/>
                    </a:lnTo>
                    <a:close/>
                    <a:moveTo>
                      <a:pt x="12" y="402"/>
                    </a:moveTo>
                    <a:lnTo>
                      <a:pt x="12" y="418"/>
                    </a:lnTo>
                    <a:lnTo>
                      <a:pt x="6" y="418"/>
                    </a:lnTo>
                    <a:lnTo>
                      <a:pt x="6" y="402"/>
                    </a:lnTo>
                    <a:lnTo>
                      <a:pt x="12" y="402"/>
                    </a:lnTo>
                    <a:close/>
                    <a:moveTo>
                      <a:pt x="7" y="421"/>
                    </a:moveTo>
                    <a:lnTo>
                      <a:pt x="6" y="420"/>
                    </a:lnTo>
                    <a:lnTo>
                      <a:pt x="6" y="418"/>
                    </a:lnTo>
                    <a:lnTo>
                      <a:pt x="9" y="418"/>
                    </a:lnTo>
                    <a:lnTo>
                      <a:pt x="7" y="421"/>
                    </a:lnTo>
                    <a:close/>
                  </a:path>
                </a:pathLst>
              </a:custGeom>
              <a:solidFill>
                <a:srgbClr val="003D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5" name="Freeform 35">
                <a:extLst>
                  <a:ext uri="{FF2B5EF4-FFF2-40B4-BE49-F238E27FC236}">
                    <a16:creationId xmlns:a16="http://schemas.microsoft.com/office/drawing/2014/main" id="{54A4177A-A0A7-4026-B83B-CF05C10D12E5}"/>
                  </a:ext>
                </a:extLst>
              </p:cNvPr>
              <p:cNvSpPr>
                <a:spLocks/>
              </p:cNvSpPr>
              <p:nvPr/>
            </p:nvSpPr>
            <p:spPr bwMode="auto">
              <a:xfrm>
                <a:off x="1361" y="18"/>
                <a:ext cx="220" cy="2122"/>
              </a:xfrm>
              <a:custGeom>
                <a:avLst/>
                <a:gdLst>
                  <a:gd name="T0" fmla="*/ 2147483647 w 72"/>
                  <a:gd name="T1" fmla="*/ 2147483647 h 824"/>
                  <a:gd name="T2" fmla="*/ 2147483647 w 72"/>
                  <a:gd name="T3" fmla="*/ 2147483647 h 824"/>
                  <a:gd name="T4" fmla="*/ 2147483647 w 72"/>
                  <a:gd name="T5" fmla="*/ 2147483647 h 824"/>
                  <a:gd name="T6" fmla="*/ 2147483647 w 72"/>
                  <a:gd name="T7" fmla="*/ 2147483647 h 824"/>
                  <a:gd name="T8" fmla="*/ 2147483647 w 72"/>
                  <a:gd name="T9" fmla="*/ 2147483647 h 824"/>
                  <a:gd name="T10" fmla="*/ 2147483647 w 72"/>
                  <a:gd name="T11" fmla="*/ 2147483647 h 824"/>
                  <a:gd name="T12" fmla="*/ 2147483647 w 72"/>
                  <a:gd name="T13" fmla="*/ 2147483647 h 824"/>
                  <a:gd name="T14" fmla="*/ 2147483647 w 72"/>
                  <a:gd name="T15" fmla="*/ 2147483647 h 824"/>
                  <a:gd name="T16" fmla="*/ 0 w 72"/>
                  <a:gd name="T17" fmla="*/ 2147483647 h 824"/>
                  <a:gd name="T18" fmla="*/ 0 w 72"/>
                  <a:gd name="T19" fmla="*/ 2147483647 h 824"/>
                  <a:gd name="T20" fmla="*/ 2147483647 w 72"/>
                  <a:gd name="T21" fmla="*/ 2147483647 h 824"/>
                  <a:gd name="T22" fmla="*/ 0 w 72"/>
                  <a:gd name="T23" fmla="*/ 2147483647 h 824"/>
                  <a:gd name="T24" fmla="*/ 0 w 72"/>
                  <a:gd name="T25" fmla="*/ 2147483647 h 824"/>
                  <a:gd name="T26" fmla="*/ 2147483647 w 72"/>
                  <a:gd name="T27" fmla="*/ 2147483647 h 824"/>
                  <a:gd name="T28" fmla="*/ 0 w 72"/>
                  <a:gd name="T29" fmla="*/ 2147483647 h 824"/>
                  <a:gd name="T30" fmla="*/ 0 w 72"/>
                  <a:gd name="T31" fmla="*/ 2147483647 h 824"/>
                  <a:gd name="T32" fmla="*/ 2147483647 w 72"/>
                  <a:gd name="T33" fmla="*/ 2147483647 h 824"/>
                  <a:gd name="T34" fmla="*/ 0 w 72"/>
                  <a:gd name="T35" fmla="*/ 2147483647 h 824"/>
                  <a:gd name="T36" fmla="*/ 0 w 72"/>
                  <a:gd name="T37" fmla="*/ 2147483647 h 824"/>
                  <a:gd name="T38" fmla="*/ 2147483647 w 72"/>
                  <a:gd name="T39" fmla="*/ 2147483647 h 824"/>
                  <a:gd name="T40" fmla="*/ 2147483647 w 72"/>
                  <a:gd name="T41" fmla="*/ 0 h 824"/>
                  <a:gd name="T42" fmla="*/ 2147483647 w 72"/>
                  <a:gd name="T43" fmla="*/ 2147483647 h 824"/>
                  <a:gd name="T44" fmla="*/ 2147483647 w 72"/>
                  <a:gd name="T45" fmla="*/ 2147483647 h 824"/>
                  <a:gd name="T46" fmla="*/ 2147483647 w 72"/>
                  <a:gd name="T47" fmla="*/ 2147483647 h 824"/>
                  <a:gd name="T48" fmla="*/ 2147483647 w 72"/>
                  <a:gd name="T49" fmla="*/ 2147483647 h 824"/>
                  <a:gd name="T50" fmla="*/ 2147483647 w 72"/>
                  <a:gd name="T51" fmla="*/ 2147483647 h 8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2"/>
                  <a:gd name="T79" fmla="*/ 0 h 824"/>
                  <a:gd name="T80" fmla="*/ 72 w 72"/>
                  <a:gd name="T81" fmla="*/ 824 h 82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2" h="824">
                    <a:moveTo>
                      <a:pt x="71" y="404"/>
                    </a:moveTo>
                    <a:lnTo>
                      <a:pt x="72" y="417"/>
                    </a:lnTo>
                    <a:lnTo>
                      <a:pt x="5" y="507"/>
                    </a:lnTo>
                    <a:lnTo>
                      <a:pt x="72" y="583"/>
                    </a:lnTo>
                    <a:lnTo>
                      <a:pt x="72" y="606"/>
                    </a:lnTo>
                    <a:lnTo>
                      <a:pt x="7" y="701"/>
                    </a:lnTo>
                    <a:lnTo>
                      <a:pt x="71" y="824"/>
                    </a:lnTo>
                    <a:lnTo>
                      <a:pt x="61" y="824"/>
                    </a:lnTo>
                    <a:lnTo>
                      <a:pt x="0" y="712"/>
                    </a:lnTo>
                    <a:lnTo>
                      <a:pt x="0" y="687"/>
                    </a:lnTo>
                    <a:lnTo>
                      <a:pt x="64" y="597"/>
                    </a:lnTo>
                    <a:lnTo>
                      <a:pt x="0" y="517"/>
                    </a:lnTo>
                    <a:lnTo>
                      <a:pt x="0" y="500"/>
                    </a:lnTo>
                    <a:lnTo>
                      <a:pt x="61" y="411"/>
                    </a:lnTo>
                    <a:lnTo>
                      <a:pt x="0" y="299"/>
                    </a:lnTo>
                    <a:lnTo>
                      <a:pt x="0" y="273"/>
                    </a:lnTo>
                    <a:lnTo>
                      <a:pt x="64" y="183"/>
                    </a:lnTo>
                    <a:lnTo>
                      <a:pt x="0" y="104"/>
                    </a:lnTo>
                    <a:lnTo>
                      <a:pt x="0" y="86"/>
                    </a:lnTo>
                    <a:lnTo>
                      <a:pt x="54" y="1"/>
                    </a:lnTo>
                    <a:lnTo>
                      <a:pt x="72" y="0"/>
                    </a:lnTo>
                    <a:lnTo>
                      <a:pt x="5" y="94"/>
                    </a:lnTo>
                    <a:lnTo>
                      <a:pt x="72" y="170"/>
                    </a:lnTo>
                    <a:lnTo>
                      <a:pt x="72" y="193"/>
                    </a:lnTo>
                    <a:lnTo>
                      <a:pt x="7" y="288"/>
                    </a:lnTo>
                    <a:lnTo>
                      <a:pt x="71" y="404"/>
                    </a:lnTo>
                    <a:close/>
                  </a:path>
                </a:pathLst>
              </a:custGeom>
              <a:solidFill>
                <a:srgbClr val="EA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6" name="Freeform 36">
                <a:extLst>
                  <a:ext uri="{FF2B5EF4-FFF2-40B4-BE49-F238E27FC236}">
                    <a16:creationId xmlns:a16="http://schemas.microsoft.com/office/drawing/2014/main" id="{1D597123-67C6-4C35-BAAC-4C58095CE434}"/>
                  </a:ext>
                </a:extLst>
              </p:cNvPr>
              <p:cNvSpPr>
                <a:spLocks noEditPoints="1"/>
              </p:cNvSpPr>
              <p:nvPr/>
            </p:nvSpPr>
            <p:spPr bwMode="auto">
              <a:xfrm>
                <a:off x="1352" y="5"/>
                <a:ext cx="253" cy="2147"/>
              </a:xfrm>
              <a:custGeom>
                <a:avLst/>
                <a:gdLst>
                  <a:gd name="T0" fmla="*/ 2147483647 w 83"/>
                  <a:gd name="T1" fmla="*/ 2147483647 h 834"/>
                  <a:gd name="T2" fmla="*/ 2147483647 w 83"/>
                  <a:gd name="T3" fmla="*/ 2147483647 h 834"/>
                  <a:gd name="T4" fmla="*/ 2147483647 w 83"/>
                  <a:gd name="T5" fmla="*/ 2147483647 h 834"/>
                  <a:gd name="T6" fmla="*/ 2147483647 w 83"/>
                  <a:gd name="T7" fmla="*/ 2147483647 h 834"/>
                  <a:gd name="T8" fmla="*/ 2147483647 w 83"/>
                  <a:gd name="T9" fmla="*/ 2147483647 h 834"/>
                  <a:gd name="T10" fmla="*/ 2147483647 w 83"/>
                  <a:gd name="T11" fmla="*/ 2147483647 h 834"/>
                  <a:gd name="T12" fmla="*/ 2147483647 w 83"/>
                  <a:gd name="T13" fmla="*/ 2147483647 h 834"/>
                  <a:gd name="T14" fmla="*/ 2147483647 w 83"/>
                  <a:gd name="T15" fmla="*/ 2147483647 h 834"/>
                  <a:gd name="T16" fmla="*/ 2147483647 w 83"/>
                  <a:gd name="T17" fmla="*/ 2147483647 h 834"/>
                  <a:gd name="T18" fmla="*/ 2147483647 w 83"/>
                  <a:gd name="T19" fmla="*/ 2147483647 h 834"/>
                  <a:gd name="T20" fmla="*/ 2147483647 w 83"/>
                  <a:gd name="T21" fmla="*/ 2147483647 h 834"/>
                  <a:gd name="T22" fmla="*/ 2147483647 w 83"/>
                  <a:gd name="T23" fmla="*/ 2147483647 h 834"/>
                  <a:gd name="T24" fmla="*/ 2147483647 w 83"/>
                  <a:gd name="T25" fmla="*/ 2147483647 h 834"/>
                  <a:gd name="T26" fmla="*/ 2147483647 w 83"/>
                  <a:gd name="T27" fmla="*/ 2147483647 h 834"/>
                  <a:gd name="T28" fmla="*/ 2147483647 w 83"/>
                  <a:gd name="T29" fmla="*/ 2147483647 h 834"/>
                  <a:gd name="T30" fmla="*/ 2147483647 w 83"/>
                  <a:gd name="T31" fmla="*/ 2147483647 h 834"/>
                  <a:gd name="T32" fmla="*/ 2147483647 w 83"/>
                  <a:gd name="T33" fmla="*/ 2147483647 h 834"/>
                  <a:gd name="T34" fmla="*/ 0 w 83"/>
                  <a:gd name="T35" fmla="*/ 2147483647 h 834"/>
                  <a:gd name="T36" fmla="*/ 0 w 83"/>
                  <a:gd name="T37" fmla="*/ 2147483647 h 834"/>
                  <a:gd name="T38" fmla="*/ 0 w 83"/>
                  <a:gd name="T39" fmla="*/ 2147483647 h 834"/>
                  <a:gd name="T40" fmla="*/ 2147483647 w 83"/>
                  <a:gd name="T41" fmla="*/ 2147483647 h 834"/>
                  <a:gd name="T42" fmla="*/ 2147483647 w 83"/>
                  <a:gd name="T43" fmla="*/ 2147483647 h 834"/>
                  <a:gd name="T44" fmla="*/ 2147483647 w 83"/>
                  <a:gd name="T45" fmla="*/ 2147483647 h 834"/>
                  <a:gd name="T46" fmla="*/ 2147483647 w 83"/>
                  <a:gd name="T47" fmla="*/ 2147483647 h 834"/>
                  <a:gd name="T48" fmla="*/ 2147483647 w 83"/>
                  <a:gd name="T49" fmla="*/ 2147483647 h 834"/>
                  <a:gd name="T50" fmla="*/ 2147483647 w 83"/>
                  <a:gd name="T51" fmla="*/ 2147483647 h 834"/>
                  <a:gd name="T52" fmla="*/ 0 w 83"/>
                  <a:gd name="T53" fmla="*/ 2147483647 h 834"/>
                  <a:gd name="T54" fmla="*/ 0 w 83"/>
                  <a:gd name="T55" fmla="*/ 2147483647 h 834"/>
                  <a:gd name="T56" fmla="*/ 0 w 83"/>
                  <a:gd name="T57" fmla="*/ 2147483647 h 834"/>
                  <a:gd name="T58" fmla="*/ 0 w 83"/>
                  <a:gd name="T59" fmla="*/ 2147483647 h 834"/>
                  <a:gd name="T60" fmla="*/ 2147483647 w 83"/>
                  <a:gd name="T61" fmla="*/ 2147483647 h 834"/>
                  <a:gd name="T62" fmla="*/ 2147483647 w 83"/>
                  <a:gd name="T63" fmla="*/ 2147483647 h 834"/>
                  <a:gd name="T64" fmla="*/ 0 w 83"/>
                  <a:gd name="T65" fmla="*/ 2147483647 h 834"/>
                  <a:gd name="T66" fmla="*/ 0 w 83"/>
                  <a:gd name="T67" fmla="*/ 2147483647 h 834"/>
                  <a:gd name="T68" fmla="*/ 0 w 83"/>
                  <a:gd name="T69" fmla="*/ 2147483647 h 834"/>
                  <a:gd name="T70" fmla="*/ 2147483647 w 83"/>
                  <a:gd name="T71" fmla="*/ 2147483647 h 834"/>
                  <a:gd name="T72" fmla="*/ 2147483647 w 83"/>
                  <a:gd name="T73" fmla="*/ 2147483647 h 834"/>
                  <a:gd name="T74" fmla="*/ 2147483647 w 83"/>
                  <a:gd name="T75" fmla="*/ 2147483647 h 834"/>
                  <a:gd name="T76" fmla="*/ 2147483647 w 83"/>
                  <a:gd name="T77" fmla="*/ 2147483647 h 834"/>
                  <a:gd name="T78" fmla="*/ 2147483647 w 83"/>
                  <a:gd name="T79" fmla="*/ 2147483647 h 834"/>
                  <a:gd name="T80" fmla="*/ 2147483647 w 83"/>
                  <a:gd name="T81" fmla="*/ 2147483647 h 834"/>
                  <a:gd name="T82" fmla="*/ 0 w 83"/>
                  <a:gd name="T83" fmla="*/ 2147483647 h 834"/>
                  <a:gd name="T84" fmla="*/ 0 w 83"/>
                  <a:gd name="T85" fmla="*/ 2147483647 h 834"/>
                  <a:gd name="T86" fmla="*/ 0 w 83"/>
                  <a:gd name="T87" fmla="*/ 2147483647 h 834"/>
                  <a:gd name="T88" fmla="*/ 0 w 83"/>
                  <a:gd name="T89" fmla="*/ 2147483647 h 834"/>
                  <a:gd name="T90" fmla="*/ 2147483647 w 83"/>
                  <a:gd name="T91" fmla="*/ 2147483647 h 834"/>
                  <a:gd name="T92" fmla="*/ 2147483647 w 83"/>
                  <a:gd name="T93" fmla="*/ 2147483647 h 834"/>
                  <a:gd name="T94" fmla="*/ 2147483647 w 83"/>
                  <a:gd name="T95" fmla="*/ 0 h 834"/>
                  <a:gd name="T96" fmla="*/ 2147483647 w 83"/>
                  <a:gd name="T97" fmla="*/ 0 h 834"/>
                  <a:gd name="T98" fmla="*/ 2147483647 w 83"/>
                  <a:gd name="T99" fmla="*/ 0 h 834"/>
                  <a:gd name="T100" fmla="*/ 2147483647 w 83"/>
                  <a:gd name="T101" fmla="*/ 2147483647 h 834"/>
                  <a:gd name="T102" fmla="*/ 2147483647 w 83"/>
                  <a:gd name="T103" fmla="*/ 2147483647 h 834"/>
                  <a:gd name="T104" fmla="*/ 2147483647 w 83"/>
                  <a:gd name="T105" fmla="*/ 2147483647 h 834"/>
                  <a:gd name="T106" fmla="*/ 2147483647 w 83"/>
                  <a:gd name="T107" fmla="*/ 2147483647 h 834"/>
                  <a:gd name="T108" fmla="*/ 2147483647 w 83"/>
                  <a:gd name="T109" fmla="*/ 2147483647 h 834"/>
                  <a:gd name="T110" fmla="*/ 2147483647 w 83"/>
                  <a:gd name="T111" fmla="*/ 2147483647 h 834"/>
                  <a:gd name="T112" fmla="*/ 2147483647 w 83"/>
                  <a:gd name="T113" fmla="*/ 2147483647 h 834"/>
                  <a:gd name="T114" fmla="*/ 2147483647 w 83"/>
                  <a:gd name="T115" fmla="*/ 2147483647 h 834"/>
                  <a:gd name="T116" fmla="*/ 2147483647 w 83"/>
                  <a:gd name="T117" fmla="*/ 2147483647 h 834"/>
                  <a:gd name="T118" fmla="*/ 2147483647 w 83"/>
                  <a:gd name="T119" fmla="*/ 2147483647 h 834"/>
                  <a:gd name="T120" fmla="*/ 2147483647 w 83"/>
                  <a:gd name="T121" fmla="*/ 2147483647 h 834"/>
                  <a:gd name="T122" fmla="*/ 2147483647 w 83"/>
                  <a:gd name="T123" fmla="*/ 2147483647 h 8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3"/>
                  <a:gd name="T187" fmla="*/ 0 h 834"/>
                  <a:gd name="T188" fmla="*/ 83 w 83"/>
                  <a:gd name="T189" fmla="*/ 834 h 83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3" h="834">
                    <a:moveTo>
                      <a:pt x="77" y="408"/>
                    </a:moveTo>
                    <a:lnTo>
                      <a:pt x="78" y="421"/>
                    </a:lnTo>
                    <a:lnTo>
                      <a:pt x="72" y="422"/>
                    </a:lnTo>
                    <a:lnTo>
                      <a:pt x="71" y="409"/>
                    </a:lnTo>
                    <a:lnTo>
                      <a:pt x="77" y="408"/>
                    </a:lnTo>
                    <a:close/>
                    <a:moveTo>
                      <a:pt x="78" y="421"/>
                    </a:moveTo>
                    <a:lnTo>
                      <a:pt x="78" y="424"/>
                    </a:lnTo>
                    <a:lnTo>
                      <a:pt x="77" y="425"/>
                    </a:lnTo>
                    <a:lnTo>
                      <a:pt x="75" y="422"/>
                    </a:lnTo>
                    <a:lnTo>
                      <a:pt x="78" y="421"/>
                    </a:lnTo>
                    <a:close/>
                    <a:moveTo>
                      <a:pt x="77" y="425"/>
                    </a:moveTo>
                    <a:lnTo>
                      <a:pt x="10" y="516"/>
                    </a:lnTo>
                    <a:lnTo>
                      <a:pt x="7" y="509"/>
                    </a:lnTo>
                    <a:lnTo>
                      <a:pt x="73" y="418"/>
                    </a:lnTo>
                    <a:lnTo>
                      <a:pt x="77" y="425"/>
                    </a:lnTo>
                    <a:close/>
                    <a:moveTo>
                      <a:pt x="7" y="516"/>
                    </a:moveTo>
                    <a:lnTo>
                      <a:pt x="4" y="513"/>
                    </a:lnTo>
                    <a:lnTo>
                      <a:pt x="7" y="509"/>
                    </a:lnTo>
                    <a:lnTo>
                      <a:pt x="8" y="512"/>
                    </a:lnTo>
                    <a:lnTo>
                      <a:pt x="7" y="516"/>
                    </a:lnTo>
                    <a:close/>
                    <a:moveTo>
                      <a:pt x="10" y="508"/>
                    </a:moveTo>
                    <a:lnTo>
                      <a:pt x="77" y="584"/>
                    </a:lnTo>
                    <a:lnTo>
                      <a:pt x="73" y="592"/>
                    </a:lnTo>
                    <a:lnTo>
                      <a:pt x="7" y="516"/>
                    </a:lnTo>
                    <a:lnTo>
                      <a:pt x="10" y="508"/>
                    </a:lnTo>
                    <a:close/>
                    <a:moveTo>
                      <a:pt x="77" y="584"/>
                    </a:moveTo>
                    <a:lnTo>
                      <a:pt x="78" y="585"/>
                    </a:lnTo>
                    <a:lnTo>
                      <a:pt x="78" y="588"/>
                    </a:lnTo>
                    <a:lnTo>
                      <a:pt x="75" y="588"/>
                    </a:lnTo>
                    <a:lnTo>
                      <a:pt x="77" y="584"/>
                    </a:lnTo>
                    <a:close/>
                    <a:moveTo>
                      <a:pt x="78" y="588"/>
                    </a:moveTo>
                    <a:lnTo>
                      <a:pt x="78" y="611"/>
                    </a:lnTo>
                    <a:lnTo>
                      <a:pt x="72" y="611"/>
                    </a:lnTo>
                    <a:lnTo>
                      <a:pt x="72" y="588"/>
                    </a:lnTo>
                    <a:lnTo>
                      <a:pt x="78" y="588"/>
                    </a:lnTo>
                    <a:close/>
                    <a:moveTo>
                      <a:pt x="78" y="611"/>
                    </a:moveTo>
                    <a:lnTo>
                      <a:pt x="78" y="613"/>
                    </a:lnTo>
                    <a:lnTo>
                      <a:pt x="77" y="615"/>
                    </a:lnTo>
                    <a:lnTo>
                      <a:pt x="75" y="611"/>
                    </a:lnTo>
                    <a:lnTo>
                      <a:pt x="78" y="611"/>
                    </a:lnTo>
                    <a:close/>
                    <a:moveTo>
                      <a:pt x="77" y="615"/>
                    </a:moveTo>
                    <a:lnTo>
                      <a:pt x="12" y="710"/>
                    </a:lnTo>
                    <a:lnTo>
                      <a:pt x="8" y="703"/>
                    </a:lnTo>
                    <a:lnTo>
                      <a:pt x="73" y="607"/>
                    </a:lnTo>
                    <a:lnTo>
                      <a:pt x="77" y="615"/>
                    </a:lnTo>
                    <a:close/>
                    <a:moveTo>
                      <a:pt x="8" y="710"/>
                    </a:moveTo>
                    <a:lnTo>
                      <a:pt x="6" y="706"/>
                    </a:lnTo>
                    <a:lnTo>
                      <a:pt x="8" y="703"/>
                    </a:lnTo>
                    <a:lnTo>
                      <a:pt x="10" y="706"/>
                    </a:lnTo>
                    <a:lnTo>
                      <a:pt x="8" y="710"/>
                    </a:lnTo>
                    <a:close/>
                    <a:moveTo>
                      <a:pt x="12" y="703"/>
                    </a:moveTo>
                    <a:lnTo>
                      <a:pt x="76" y="826"/>
                    </a:lnTo>
                    <a:lnTo>
                      <a:pt x="71" y="832"/>
                    </a:lnTo>
                    <a:lnTo>
                      <a:pt x="8" y="710"/>
                    </a:lnTo>
                    <a:lnTo>
                      <a:pt x="12" y="703"/>
                    </a:lnTo>
                    <a:close/>
                    <a:moveTo>
                      <a:pt x="76" y="826"/>
                    </a:moveTo>
                    <a:lnTo>
                      <a:pt x="80" y="834"/>
                    </a:lnTo>
                    <a:lnTo>
                      <a:pt x="73" y="834"/>
                    </a:lnTo>
                    <a:lnTo>
                      <a:pt x="74" y="829"/>
                    </a:lnTo>
                    <a:lnTo>
                      <a:pt x="76" y="826"/>
                    </a:lnTo>
                    <a:close/>
                    <a:moveTo>
                      <a:pt x="73" y="834"/>
                    </a:moveTo>
                    <a:lnTo>
                      <a:pt x="64" y="833"/>
                    </a:lnTo>
                    <a:lnTo>
                      <a:pt x="64" y="824"/>
                    </a:lnTo>
                    <a:lnTo>
                      <a:pt x="74" y="825"/>
                    </a:lnTo>
                    <a:lnTo>
                      <a:pt x="73" y="834"/>
                    </a:lnTo>
                    <a:close/>
                    <a:moveTo>
                      <a:pt x="64" y="833"/>
                    </a:moveTo>
                    <a:lnTo>
                      <a:pt x="62" y="833"/>
                    </a:lnTo>
                    <a:lnTo>
                      <a:pt x="61" y="832"/>
                    </a:lnTo>
                    <a:lnTo>
                      <a:pt x="64" y="829"/>
                    </a:lnTo>
                    <a:lnTo>
                      <a:pt x="64" y="833"/>
                    </a:lnTo>
                    <a:close/>
                    <a:moveTo>
                      <a:pt x="61" y="832"/>
                    </a:moveTo>
                    <a:lnTo>
                      <a:pt x="0" y="721"/>
                    </a:lnTo>
                    <a:lnTo>
                      <a:pt x="5" y="714"/>
                    </a:lnTo>
                    <a:lnTo>
                      <a:pt x="66" y="826"/>
                    </a:lnTo>
                    <a:lnTo>
                      <a:pt x="61" y="832"/>
                    </a:lnTo>
                    <a:close/>
                    <a:moveTo>
                      <a:pt x="0" y="721"/>
                    </a:moveTo>
                    <a:lnTo>
                      <a:pt x="0" y="719"/>
                    </a:lnTo>
                    <a:lnTo>
                      <a:pt x="0" y="717"/>
                    </a:lnTo>
                    <a:lnTo>
                      <a:pt x="3" y="717"/>
                    </a:lnTo>
                    <a:lnTo>
                      <a:pt x="0" y="721"/>
                    </a:lnTo>
                    <a:close/>
                    <a:moveTo>
                      <a:pt x="0" y="717"/>
                    </a:moveTo>
                    <a:lnTo>
                      <a:pt x="0" y="692"/>
                    </a:lnTo>
                    <a:lnTo>
                      <a:pt x="5" y="692"/>
                    </a:lnTo>
                    <a:lnTo>
                      <a:pt x="5" y="717"/>
                    </a:lnTo>
                    <a:lnTo>
                      <a:pt x="0" y="717"/>
                    </a:lnTo>
                    <a:close/>
                    <a:moveTo>
                      <a:pt x="0" y="692"/>
                    </a:moveTo>
                    <a:lnTo>
                      <a:pt x="0" y="689"/>
                    </a:lnTo>
                    <a:lnTo>
                      <a:pt x="1" y="688"/>
                    </a:lnTo>
                    <a:lnTo>
                      <a:pt x="3" y="692"/>
                    </a:lnTo>
                    <a:lnTo>
                      <a:pt x="0" y="692"/>
                    </a:lnTo>
                    <a:close/>
                    <a:moveTo>
                      <a:pt x="1" y="688"/>
                    </a:moveTo>
                    <a:lnTo>
                      <a:pt x="66" y="598"/>
                    </a:lnTo>
                    <a:lnTo>
                      <a:pt x="69" y="605"/>
                    </a:lnTo>
                    <a:lnTo>
                      <a:pt x="4" y="695"/>
                    </a:lnTo>
                    <a:lnTo>
                      <a:pt x="1" y="688"/>
                    </a:lnTo>
                    <a:close/>
                    <a:moveTo>
                      <a:pt x="69" y="598"/>
                    </a:moveTo>
                    <a:lnTo>
                      <a:pt x="72" y="602"/>
                    </a:lnTo>
                    <a:lnTo>
                      <a:pt x="69" y="605"/>
                    </a:lnTo>
                    <a:lnTo>
                      <a:pt x="67" y="602"/>
                    </a:lnTo>
                    <a:lnTo>
                      <a:pt x="69" y="598"/>
                    </a:lnTo>
                    <a:close/>
                    <a:moveTo>
                      <a:pt x="66" y="606"/>
                    </a:moveTo>
                    <a:lnTo>
                      <a:pt x="1" y="526"/>
                    </a:lnTo>
                    <a:lnTo>
                      <a:pt x="4" y="518"/>
                    </a:lnTo>
                    <a:lnTo>
                      <a:pt x="69" y="598"/>
                    </a:lnTo>
                    <a:lnTo>
                      <a:pt x="66" y="606"/>
                    </a:lnTo>
                    <a:close/>
                    <a:moveTo>
                      <a:pt x="1" y="526"/>
                    </a:moveTo>
                    <a:lnTo>
                      <a:pt x="0" y="524"/>
                    </a:lnTo>
                    <a:lnTo>
                      <a:pt x="0" y="522"/>
                    </a:lnTo>
                    <a:lnTo>
                      <a:pt x="3" y="522"/>
                    </a:lnTo>
                    <a:lnTo>
                      <a:pt x="1" y="526"/>
                    </a:lnTo>
                    <a:close/>
                    <a:moveTo>
                      <a:pt x="0" y="522"/>
                    </a:moveTo>
                    <a:lnTo>
                      <a:pt x="0" y="505"/>
                    </a:lnTo>
                    <a:lnTo>
                      <a:pt x="5" y="505"/>
                    </a:lnTo>
                    <a:lnTo>
                      <a:pt x="5" y="522"/>
                    </a:lnTo>
                    <a:lnTo>
                      <a:pt x="0" y="522"/>
                    </a:lnTo>
                    <a:close/>
                    <a:moveTo>
                      <a:pt x="0" y="505"/>
                    </a:moveTo>
                    <a:lnTo>
                      <a:pt x="0" y="503"/>
                    </a:lnTo>
                    <a:lnTo>
                      <a:pt x="1" y="501"/>
                    </a:lnTo>
                    <a:lnTo>
                      <a:pt x="3" y="505"/>
                    </a:lnTo>
                    <a:lnTo>
                      <a:pt x="0" y="505"/>
                    </a:lnTo>
                    <a:close/>
                    <a:moveTo>
                      <a:pt x="1" y="501"/>
                    </a:moveTo>
                    <a:lnTo>
                      <a:pt x="62" y="413"/>
                    </a:lnTo>
                    <a:lnTo>
                      <a:pt x="66" y="420"/>
                    </a:lnTo>
                    <a:lnTo>
                      <a:pt x="5" y="508"/>
                    </a:lnTo>
                    <a:lnTo>
                      <a:pt x="1" y="501"/>
                    </a:lnTo>
                    <a:close/>
                    <a:moveTo>
                      <a:pt x="66" y="413"/>
                    </a:moveTo>
                    <a:lnTo>
                      <a:pt x="68" y="417"/>
                    </a:lnTo>
                    <a:lnTo>
                      <a:pt x="66" y="420"/>
                    </a:lnTo>
                    <a:lnTo>
                      <a:pt x="64" y="416"/>
                    </a:lnTo>
                    <a:lnTo>
                      <a:pt x="66" y="413"/>
                    </a:lnTo>
                    <a:close/>
                    <a:moveTo>
                      <a:pt x="62" y="419"/>
                    </a:moveTo>
                    <a:lnTo>
                      <a:pt x="0" y="307"/>
                    </a:lnTo>
                    <a:lnTo>
                      <a:pt x="5" y="301"/>
                    </a:lnTo>
                    <a:lnTo>
                      <a:pt x="66" y="413"/>
                    </a:lnTo>
                    <a:lnTo>
                      <a:pt x="62" y="419"/>
                    </a:lnTo>
                    <a:close/>
                    <a:moveTo>
                      <a:pt x="0" y="307"/>
                    </a:moveTo>
                    <a:lnTo>
                      <a:pt x="0" y="306"/>
                    </a:lnTo>
                    <a:lnTo>
                      <a:pt x="0" y="304"/>
                    </a:lnTo>
                    <a:lnTo>
                      <a:pt x="3" y="304"/>
                    </a:lnTo>
                    <a:lnTo>
                      <a:pt x="0" y="307"/>
                    </a:lnTo>
                    <a:close/>
                    <a:moveTo>
                      <a:pt x="0" y="304"/>
                    </a:moveTo>
                    <a:lnTo>
                      <a:pt x="0" y="278"/>
                    </a:lnTo>
                    <a:lnTo>
                      <a:pt x="5" y="278"/>
                    </a:lnTo>
                    <a:lnTo>
                      <a:pt x="5" y="304"/>
                    </a:lnTo>
                    <a:lnTo>
                      <a:pt x="0" y="304"/>
                    </a:lnTo>
                    <a:close/>
                    <a:moveTo>
                      <a:pt x="0" y="278"/>
                    </a:moveTo>
                    <a:lnTo>
                      <a:pt x="0" y="276"/>
                    </a:lnTo>
                    <a:lnTo>
                      <a:pt x="1" y="275"/>
                    </a:lnTo>
                    <a:lnTo>
                      <a:pt x="3" y="278"/>
                    </a:lnTo>
                    <a:lnTo>
                      <a:pt x="0" y="278"/>
                    </a:lnTo>
                    <a:close/>
                    <a:moveTo>
                      <a:pt x="1" y="275"/>
                    </a:moveTo>
                    <a:lnTo>
                      <a:pt x="66" y="185"/>
                    </a:lnTo>
                    <a:lnTo>
                      <a:pt x="69" y="192"/>
                    </a:lnTo>
                    <a:lnTo>
                      <a:pt x="4" y="282"/>
                    </a:lnTo>
                    <a:lnTo>
                      <a:pt x="1" y="275"/>
                    </a:lnTo>
                    <a:close/>
                    <a:moveTo>
                      <a:pt x="69" y="185"/>
                    </a:moveTo>
                    <a:lnTo>
                      <a:pt x="72" y="188"/>
                    </a:lnTo>
                    <a:lnTo>
                      <a:pt x="69" y="192"/>
                    </a:lnTo>
                    <a:lnTo>
                      <a:pt x="67" y="188"/>
                    </a:lnTo>
                    <a:lnTo>
                      <a:pt x="69" y="185"/>
                    </a:lnTo>
                    <a:close/>
                    <a:moveTo>
                      <a:pt x="66" y="192"/>
                    </a:moveTo>
                    <a:lnTo>
                      <a:pt x="1" y="113"/>
                    </a:lnTo>
                    <a:lnTo>
                      <a:pt x="4" y="105"/>
                    </a:lnTo>
                    <a:lnTo>
                      <a:pt x="69" y="185"/>
                    </a:lnTo>
                    <a:lnTo>
                      <a:pt x="66" y="192"/>
                    </a:lnTo>
                    <a:close/>
                    <a:moveTo>
                      <a:pt x="1" y="113"/>
                    </a:moveTo>
                    <a:lnTo>
                      <a:pt x="0" y="111"/>
                    </a:lnTo>
                    <a:lnTo>
                      <a:pt x="0" y="109"/>
                    </a:lnTo>
                    <a:lnTo>
                      <a:pt x="3" y="109"/>
                    </a:lnTo>
                    <a:lnTo>
                      <a:pt x="1" y="113"/>
                    </a:lnTo>
                    <a:close/>
                    <a:moveTo>
                      <a:pt x="0" y="109"/>
                    </a:moveTo>
                    <a:lnTo>
                      <a:pt x="0" y="91"/>
                    </a:lnTo>
                    <a:lnTo>
                      <a:pt x="5" y="91"/>
                    </a:lnTo>
                    <a:lnTo>
                      <a:pt x="5" y="109"/>
                    </a:lnTo>
                    <a:lnTo>
                      <a:pt x="0" y="109"/>
                    </a:lnTo>
                    <a:close/>
                    <a:moveTo>
                      <a:pt x="0" y="91"/>
                    </a:moveTo>
                    <a:lnTo>
                      <a:pt x="0" y="89"/>
                    </a:lnTo>
                    <a:lnTo>
                      <a:pt x="0" y="88"/>
                    </a:lnTo>
                    <a:lnTo>
                      <a:pt x="3" y="91"/>
                    </a:lnTo>
                    <a:lnTo>
                      <a:pt x="0" y="91"/>
                    </a:lnTo>
                    <a:close/>
                    <a:moveTo>
                      <a:pt x="0" y="88"/>
                    </a:moveTo>
                    <a:lnTo>
                      <a:pt x="55" y="2"/>
                    </a:lnTo>
                    <a:lnTo>
                      <a:pt x="59" y="9"/>
                    </a:lnTo>
                    <a:lnTo>
                      <a:pt x="5" y="95"/>
                    </a:lnTo>
                    <a:lnTo>
                      <a:pt x="0" y="88"/>
                    </a:lnTo>
                    <a:close/>
                    <a:moveTo>
                      <a:pt x="55" y="2"/>
                    </a:moveTo>
                    <a:lnTo>
                      <a:pt x="55" y="1"/>
                    </a:lnTo>
                    <a:lnTo>
                      <a:pt x="57" y="1"/>
                    </a:lnTo>
                    <a:lnTo>
                      <a:pt x="57" y="6"/>
                    </a:lnTo>
                    <a:lnTo>
                      <a:pt x="55" y="2"/>
                    </a:lnTo>
                    <a:close/>
                    <a:moveTo>
                      <a:pt x="57" y="1"/>
                    </a:moveTo>
                    <a:lnTo>
                      <a:pt x="75" y="0"/>
                    </a:lnTo>
                    <a:lnTo>
                      <a:pt x="75" y="10"/>
                    </a:lnTo>
                    <a:lnTo>
                      <a:pt x="57" y="10"/>
                    </a:lnTo>
                    <a:lnTo>
                      <a:pt x="57" y="1"/>
                    </a:lnTo>
                    <a:close/>
                    <a:moveTo>
                      <a:pt x="75" y="0"/>
                    </a:moveTo>
                    <a:lnTo>
                      <a:pt x="83" y="0"/>
                    </a:lnTo>
                    <a:lnTo>
                      <a:pt x="77" y="8"/>
                    </a:lnTo>
                    <a:lnTo>
                      <a:pt x="75" y="5"/>
                    </a:lnTo>
                    <a:lnTo>
                      <a:pt x="75" y="0"/>
                    </a:lnTo>
                    <a:close/>
                    <a:moveTo>
                      <a:pt x="77" y="8"/>
                    </a:moveTo>
                    <a:lnTo>
                      <a:pt x="10" y="102"/>
                    </a:lnTo>
                    <a:lnTo>
                      <a:pt x="6" y="95"/>
                    </a:lnTo>
                    <a:lnTo>
                      <a:pt x="73" y="1"/>
                    </a:lnTo>
                    <a:lnTo>
                      <a:pt x="77" y="8"/>
                    </a:lnTo>
                    <a:close/>
                    <a:moveTo>
                      <a:pt x="7" y="103"/>
                    </a:moveTo>
                    <a:lnTo>
                      <a:pt x="4" y="99"/>
                    </a:lnTo>
                    <a:lnTo>
                      <a:pt x="6" y="95"/>
                    </a:lnTo>
                    <a:lnTo>
                      <a:pt x="8" y="99"/>
                    </a:lnTo>
                    <a:lnTo>
                      <a:pt x="7" y="103"/>
                    </a:lnTo>
                    <a:close/>
                    <a:moveTo>
                      <a:pt x="10" y="95"/>
                    </a:moveTo>
                    <a:lnTo>
                      <a:pt x="77" y="171"/>
                    </a:lnTo>
                    <a:lnTo>
                      <a:pt x="73" y="178"/>
                    </a:lnTo>
                    <a:lnTo>
                      <a:pt x="7" y="103"/>
                    </a:lnTo>
                    <a:lnTo>
                      <a:pt x="10" y="95"/>
                    </a:lnTo>
                    <a:close/>
                    <a:moveTo>
                      <a:pt x="77" y="171"/>
                    </a:moveTo>
                    <a:lnTo>
                      <a:pt x="78" y="172"/>
                    </a:lnTo>
                    <a:lnTo>
                      <a:pt x="78" y="175"/>
                    </a:lnTo>
                    <a:lnTo>
                      <a:pt x="75" y="175"/>
                    </a:lnTo>
                    <a:lnTo>
                      <a:pt x="77" y="171"/>
                    </a:lnTo>
                    <a:close/>
                    <a:moveTo>
                      <a:pt x="78" y="175"/>
                    </a:moveTo>
                    <a:lnTo>
                      <a:pt x="78" y="198"/>
                    </a:lnTo>
                    <a:lnTo>
                      <a:pt x="72" y="198"/>
                    </a:lnTo>
                    <a:lnTo>
                      <a:pt x="72" y="174"/>
                    </a:lnTo>
                    <a:lnTo>
                      <a:pt x="78" y="175"/>
                    </a:lnTo>
                    <a:close/>
                    <a:moveTo>
                      <a:pt x="78" y="198"/>
                    </a:moveTo>
                    <a:lnTo>
                      <a:pt x="78" y="200"/>
                    </a:lnTo>
                    <a:lnTo>
                      <a:pt x="77" y="201"/>
                    </a:lnTo>
                    <a:lnTo>
                      <a:pt x="75" y="198"/>
                    </a:lnTo>
                    <a:lnTo>
                      <a:pt x="78" y="198"/>
                    </a:lnTo>
                    <a:close/>
                    <a:moveTo>
                      <a:pt x="77" y="201"/>
                    </a:moveTo>
                    <a:lnTo>
                      <a:pt x="12" y="297"/>
                    </a:lnTo>
                    <a:lnTo>
                      <a:pt x="8" y="290"/>
                    </a:lnTo>
                    <a:lnTo>
                      <a:pt x="73" y="194"/>
                    </a:lnTo>
                    <a:lnTo>
                      <a:pt x="77" y="201"/>
                    </a:lnTo>
                    <a:close/>
                    <a:moveTo>
                      <a:pt x="8" y="296"/>
                    </a:moveTo>
                    <a:lnTo>
                      <a:pt x="6" y="293"/>
                    </a:lnTo>
                    <a:lnTo>
                      <a:pt x="8" y="290"/>
                    </a:lnTo>
                    <a:lnTo>
                      <a:pt x="10" y="293"/>
                    </a:lnTo>
                    <a:lnTo>
                      <a:pt x="8" y="296"/>
                    </a:lnTo>
                    <a:close/>
                    <a:moveTo>
                      <a:pt x="12" y="290"/>
                    </a:moveTo>
                    <a:lnTo>
                      <a:pt x="76" y="406"/>
                    </a:lnTo>
                    <a:lnTo>
                      <a:pt x="72" y="412"/>
                    </a:lnTo>
                    <a:lnTo>
                      <a:pt x="8" y="296"/>
                    </a:lnTo>
                    <a:lnTo>
                      <a:pt x="12" y="290"/>
                    </a:lnTo>
                    <a:close/>
                    <a:moveTo>
                      <a:pt x="76" y="406"/>
                    </a:moveTo>
                    <a:lnTo>
                      <a:pt x="77" y="407"/>
                    </a:lnTo>
                    <a:lnTo>
                      <a:pt x="77" y="408"/>
                    </a:lnTo>
                    <a:lnTo>
                      <a:pt x="74" y="409"/>
                    </a:lnTo>
                    <a:lnTo>
                      <a:pt x="76" y="406"/>
                    </a:lnTo>
                    <a:close/>
                  </a:path>
                </a:pathLst>
              </a:custGeom>
              <a:solidFill>
                <a:srgbClr val="003D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7" name="AutoShape 37">
                <a:extLst>
                  <a:ext uri="{FF2B5EF4-FFF2-40B4-BE49-F238E27FC236}">
                    <a16:creationId xmlns:a16="http://schemas.microsoft.com/office/drawing/2014/main" id="{8295B13E-8E46-469B-8B3D-16867DF9BDC1}"/>
                  </a:ext>
                </a:extLst>
              </p:cNvPr>
              <p:cNvSpPr>
                <a:spLocks noChangeAspect="1" noChangeArrowheads="1" noTextEdit="1"/>
              </p:cNvSpPr>
              <p:nvPr/>
            </p:nvSpPr>
            <p:spPr bwMode="auto">
              <a:xfrm>
                <a:off x="1331" y="2152"/>
                <a:ext cx="279" cy="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8" name="Rectangle 38">
                <a:extLst>
                  <a:ext uri="{FF2B5EF4-FFF2-40B4-BE49-F238E27FC236}">
                    <a16:creationId xmlns:a16="http://schemas.microsoft.com/office/drawing/2014/main" id="{3ED8A2FD-99D0-40BB-ACA5-3B1362E0F9CB}"/>
                  </a:ext>
                </a:extLst>
              </p:cNvPr>
              <p:cNvSpPr>
                <a:spLocks noChangeArrowheads="1"/>
              </p:cNvSpPr>
              <p:nvPr/>
            </p:nvSpPr>
            <p:spPr bwMode="auto">
              <a:xfrm>
                <a:off x="1349" y="2157"/>
                <a:ext cx="244" cy="2157"/>
              </a:xfrm>
              <a:prstGeom prst="rect">
                <a:avLst/>
              </a:prstGeom>
              <a:solidFill>
                <a:srgbClr val="25221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9" name="Freeform 39">
                <a:extLst>
                  <a:ext uri="{FF2B5EF4-FFF2-40B4-BE49-F238E27FC236}">
                    <a16:creationId xmlns:a16="http://schemas.microsoft.com/office/drawing/2014/main" id="{67A2478E-8099-4C67-9C63-EAFE36CDFD93}"/>
                  </a:ext>
                </a:extLst>
              </p:cNvPr>
              <p:cNvSpPr>
                <a:spLocks noEditPoints="1"/>
              </p:cNvSpPr>
              <p:nvPr/>
            </p:nvSpPr>
            <p:spPr bwMode="auto">
              <a:xfrm>
                <a:off x="1346" y="2154"/>
                <a:ext cx="250" cy="2163"/>
              </a:xfrm>
              <a:custGeom>
                <a:avLst/>
                <a:gdLst>
                  <a:gd name="T0" fmla="*/ 0 w 82"/>
                  <a:gd name="T1" fmla="*/ 2147483647 h 840"/>
                  <a:gd name="T2" fmla="*/ 0 w 82"/>
                  <a:gd name="T3" fmla="*/ 2147483647 h 840"/>
                  <a:gd name="T4" fmla="*/ 2147483647 w 82"/>
                  <a:gd name="T5" fmla="*/ 2147483647 h 840"/>
                  <a:gd name="T6" fmla="*/ 2147483647 w 82"/>
                  <a:gd name="T7" fmla="*/ 2147483647 h 840"/>
                  <a:gd name="T8" fmla="*/ 0 w 82"/>
                  <a:gd name="T9" fmla="*/ 2147483647 h 840"/>
                  <a:gd name="T10" fmla="*/ 0 w 82"/>
                  <a:gd name="T11" fmla="*/ 2147483647 h 840"/>
                  <a:gd name="T12" fmla="*/ 2147483647 w 82"/>
                  <a:gd name="T13" fmla="*/ 0 h 840"/>
                  <a:gd name="T14" fmla="*/ 2147483647 w 82"/>
                  <a:gd name="T15" fmla="*/ 2147483647 h 840"/>
                  <a:gd name="T16" fmla="*/ 0 w 82"/>
                  <a:gd name="T17" fmla="*/ 2147483647 h 840"/>
                  <a:gd name="T18" fmla="*/ 2147483647 w 82"/>
                  <a:gd name="T19" fmla="*/ 0 h 840"/>
                  <a:gd name="T20" fmla="*/ 2147483647 w 82"/>
                  <a:gd name="T21" fmla="*/ 0 h 840"/>
                  <a:gd name="T22" fmla="*/ 2147483647 w 82"/>
                  <a:gd name="T23" fmla="*/ 2147483647 h 840"/>
                  <a:gd name="T24" fmla="*/ 2147483647 w 82"/>
                  <a:gd name="T25" fmla="*/ 2147483647 h 840"/>
                  <a:gd name="T26" fmla="*/ 2147483647 w 82"/>
                  <a:gd name="T27" fmla="*/ 0 h 840"/>
                  <a:gd name="T28" fmla="*/ 2147483647 w 82"/>
                  <a:gd name="T29" fmla="*/ 0 h 840"/>
                  <a:gd name="T30" fmla="*/ 2147483647 w 82"/>
                  <a:gd name="T31" fmla="*/ 2147483647 h 840"/>
                  <a:gd name="T32" fmla="*/ 2147483647 w 82"/>
                  <a:gd name="T33" fmla="*/ 2147483647 h 840"/>
                  <a:gd name="T34" fmla="*/ 2147483647 w 82"/>
                  <a:gd name="T35" fmla="*/ 0 h 840"/>
                  <a:gd name="T36" fmla="*/ 2147483647 w 82"/>
                  <a:gd name="T37" fmla="*/ 2147483647 h 840"/>
                  <a:gd name="T38" fmla="*/ 2147483647 w 82"/>
                  <a:gd name="T39" fmla="*/ 2147483647 h 840"/>
                  <a:gd name="T40" fmla="*/ 2147483647 w 82"/>
                  <a:gd name="T41" fmla="*/ 2147483647 h 840"/>
                  <a:gd name="T42" fmla="*/ 2147483647 w 82"/>
                  <a:gd name="T43" fmla="*/ 2147483647 h 840"/>
                  <a:gd name="T44" fmla="*/ 2147483647 w 82"/>
                  <a:gd name="T45" fmla="*/ 2147483647 h 840"/>
                  <a:gd name="T46" fmla="*/ 2147483647 w 82"/>
                  <a:gd name="T47" fmla="*/ 2147483647 h 840"/>
                  <a:gd name="T48" fmla="*/ 2147483647 w 82"/>
                  <a:gd name="T49" fmla="*/ 2147483647 h 840"/>
                  <a:gd name="T50" fmla="*/ 2147483647 w 82"/>
                  <a:gd name="T51" fmla="*/ 2147483647 h 840"/>
                  <a:gd name="T52" fmla="*/ 2147483647 w 82"/>
                  <a:gd name="T53" fmla="*/ 2147483647 h 840"/>
                  <a:gd name="T54" fmla="*/ 2147483647 w 82"/>
                  <a:gd name="T55" fmla="*/ 2147483647 h 840"/>
                  <a:gd name="T56" fmla="*/ 2147483647 w 82"/>
                  <a:gd name="T57" fmla="*/ 2147483647 h 840"/>
                  <a:gd name="T58" fmla="*/ 2147483647 w 82"/>
                  <a:gd name="T59" fmla="*/ 2147483647 h 840"/>
                  <a:gd name="T60" fmla="*/ 2147483647 w 82"/>
                  <a:gd name="T61" fmla="*/ 2147483647 h 840"/>
                  <a:gd name="T62" fmla="*/ 2147483647 w 82"/>
                  <a:gd name="T63" fmla="*/ 2147483647 h 840"/>
                  <a:gd name="T64" fmla="*/ 2147483647 w 82"/>
                  <a:gd name="T65" fmla="*/ 2147483647 h 840"/>
                  <a:gd name="T66" fmla="*/ 0 w 82"/>
                  <a:gd name="T67" fmla="*/ 2147483647 h 840"/>
                  <a:gd name="T68" fmla="*/ 2147483647 w 82"/>
                  <a:gd name="T69" fmla="*/ 2147483647 h 840"/>
                  <a:gd name="T70" fmla="*/ 2147483647 w 82"/>
                  <a:gd name="T71" fmla="*/ 2147483647 h 8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840"/>
                  <a:gd name="T110" fmla="*/ 82 w 82"/>
                  <a:gd name="T111" fmla="*/ 840 h 8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840">
                    <a:moveTo>
                      <a:pt x="0" y="839"/>
                    </a:moveTo>
                    <a:lnTo>
                      <a:pt x="0" y="1"/>
                    </a:lnTo>
                    <a:lnTo>
                      <a:pt x="1" y="1"/>
                    </a:lnTo>
                    <a:lnTo>
                      <a:pt x="1" y="839"/>
                    </a:lnTo>
                    <a:lnTo>
                      <a:pt x="0" y="839"/>
                    </a:lnTo>
                    <a:close/>
                    <a:moveTo>
                      <a:pt x="0" y="1"/>
                    </a:moveTo>
                    <a:cubicBezTo>
                      <a:pt x="0" y="1"/>
                      <a:pt x="0" y="0"/>
                      <a:pt x="1" y="0"/>
                    </a:cubicBezTo>
                    <a:lnTo>
                      <a:pt x="1" y="1"/>
                    </a:lnTo>
                    <a:lnTo>
                      <a:pt x="0" y="1"/>
                    </a:lnTo>
                    <a:close/>
                    <a:moveTo>
                      <a:pt x="1" y="0"/>
                    </a:moveTo>
                    <a:lnTo>
                      <a:pt x="81" y="0"/>
                    </a:lnTo>
                    <a:lnTo>
                      <a:pt x="81" y="2"/>
                    </a:lnTo>
                    <a:lnTo>
                      <a:pt x="1" y="2"/>
                    </a:lnTo>
                    <a:lnTo>
                      <a:pt x="1" y="0"/>
                    </a:lnTo>
                    <a:close/>
                    <a:moveTo>
                      <a:pt x="81" y="0"/>
                    </a:moveTo>
                    <a:cubicBezTo>
                      <a:pt x="81" y="0"/>
                      <a:pt x="82" y="1"/>
                      <a:pt x="82" y="1"/>
                    </a:cubicBezTo>
                    <a:lnTo>
                      <a:pt x="81" y="1"/>
                    </a:lnTo>
                    <a:lnTo>
                      <a:pt x="81" y="0"/>
                    </a:lnTo>
                    <a:close/>
                    <a:moveTo>
                      <a:pt x="82" y="1"/>
                    </a:moveTo>
                    <a:lnTo>
                      <a:pt x="82" y="839"/>
                    </a:lnTo>
                    <a:lnTo>
                      <a:pt x="80" y="839"/>
                    </a:lnTo>
                    <a:lnTo>
                      <a:pt x="80" y="1"/>
                    </a:lnTo>
                    <a:lnTo>
                      <a:pt x="82" y="1"/>
                    </a:lnTo>
                    <a:close/>
                    <a:moveTo>
                      <a:pt x="82" y="839"/>
                    </a:moveTo>
                    <a:cubicBezTo>
                      <a:pt x="82" y="839"/>
                      <a:pt x="81" y="840"/>
                      <a:pt x="81" y="840"/>
                    </a:cubicBezTo>
                    <a:lnTo>
                      <a:pt x="81" y="839"/>
                    </a:lnTo>
                    <a:lnTo>
                      <a:pt x="82" y="839"/>
                    </a:lnTo>
                    <a:close/>
                    <a:moveTo>
                      <a:pt x="81" y="840"/>
                    </a:moveTo>
                    <a:lnTo>
                      <a:pt x="1" y="840"/>
                    </a:lnTo>
                    <a:lnTo>
                      <a:pt x="1" y="838"/>
                    </a:lnTo>
                    <a:lnTo>
                      <a:pt x="81" y="838"/>
                    </a:lnTo>
                    <a:lnTo>
                      <a:pt x="81" y="840"/>
                    </a:lnTo>
                    <a:close/>
                    <a:moveTo>
                      <a:pt x="1" y="840"/>
                    </a:moveTo>
                    <a:cubicBezTo>
                      <a:pt x="0" y="840"/>
                      <a:pt x="0" y="839"/>
                      <a:pt x="0" y="839"/>
                    </a:cubicBezTo>
                    <a:lnTo>
                      <a:pt x="1" y="839"/>
                    </a:lnTo>
                    <a:lnTo>
                      <a:pt x="1" y="840"/>
                    </a:lnTo>
                    <a:close/>
                  </a:path>
                </a:pathLst>
              </a:custGeom>
              <a:solidFill>
                <a:srgbClr val="25221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0" name="Freeform 40">
                <a:extLst>
                  <a:ext uri="{FF2B5EF4-FFF2-40B4-BE49-F238E27FC236}">
                    <a16:creationId xmlns:a16="http://schemas.microsoft.com/office/drawing/2014/main" id="{5DF1A233-B4AD-43AC-823F-849354FFA3B6}"/>
                  </a:ext>
                </a:extLst>
              </p:cNvPr>
              <p:cNvSpPr>
                <a:spLocks/>
              </p:cNvSpPr>
              <p:nvPr/>
            </p:nvSpPr>
            <p:spPr bwMode="auto">
              <a:xfrm>
                <a:off x="1368" y="3348"/>
                <a:ext cx="188" cy="233"/>
              </a:xfrm>
              <a:custGeom>
                <a:avLst/>
                <a:gdLst>
                  <a:gd name="T0" fmla="*/ 2147483647 w 62"/>
                  <a:gd name="T1" fmla="*/ 2147483647 h 90"/>
                  <a:gd name="T2" fmla="*/ 2147483647 w 62"/>
                  <a:gd name="T3" fmla="*/ 2147483647 h 90"/>
                  <a:gd name="T4" fmla="*/ 0 w 62"/>
                  <a:gd name="T5" fmla="*/ 2147483647 h 90"/>
                  <a:gd name="T6" fmla="*/ 2147483647 w 62"/>
                  <a:gd name="T7" fmla="*/ 0 h 90"/>
                  <a:gd name="T8" fmla="*/ 2147483647 w 62"/>
                  <a:gd name="T9" fmla="*/ 2147483647 h 90"/>
                  <a:gd name="T10" fmla="*/ 0 60000 65536"/>
                  <a:gd name="T11" fmla="*/ 0 60000 65536"/>
                  <a:gd name="T12" fmla="*/ 0 60000 65536"/>
                  <a:gd name="T13" fmla="*/ 0 60000 65536"/>
                  <a:gd name="T14" fmla="*/ 0 60000 65536"/>
                  <a:gd name="T15" fmla="*/ 0 w 62"/>
                  <a:gd name="T16" fmla="*/ 0 h 90"/>
                  <a:gd name="T17" fmla="*/ 62 w 62"/>
                  <a:gd name="T18" fmla="*/ 90 h 90"/>
                </a:gdLst>
                <a:ahLst/>
                <a:cxnLst>
                  <a:cxn ang="T10">
                    <a:pos x="T0" y="T1"/>
                  </a:cxn>
                  <a:cxn ang="T11">
                    <a:pos x="T2" y="T3"/>
                  </a:cxn>
                  <a:cxn ang="T12">
                    <a:pos x="T4" y="T5"/>
                  </a:cxn>
                  <a:cxn ang="T13">
                    <a:pos x="T6" y="T7"/>
                  </a:cxn>
                  <a:cxn ang="T14">
                    <a:pos x="T8" y="T9"/>
                  </a:cxn>
                </a:cxnLst>
                <a:rect l="T15" t="T16" r="T17" b="T18"/>
                <a:pathLst>
                  <a:path w="62" h="90">
                    <a:moveTo>
                      <a:pt x="62" y="44"/>
                    </a:moveTo>
                    <a:lnTo>
                      <a:pt x="31" y="90"/>
                    </a:lnTo>
                    <a:lnTo>
                      <a:pt x="0" y="50"/>
                    </a:lnTo>
                    <a:lnTo>
                      <a:pt x="33" y="0"/>
                    </a:lnTo>
                    <a:lnTo>
                      <a:pt x="62" y="4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1" name="Freeform 41">
                <a:extLst>
                  <a:ext uri="{FF2B5EF4-FFF2-40B4-BE49-F238E27FC236}">
                    <a16:creationId xmlns:a16="http://schemas.microsoft.com/office/drawing/2014/main" id="{683B22C2-B025-4C32-9A0D-2DDD2B3870C1}"/>
                  </a:ext>
                </a:extLst>
              </p:cNvPr>
              <p:cNvSpPr>
                <a:spLocks/>
              </p:cNvSpPr>
              <p:nvPr/>
            </p:nvSpPr>
            <p:spPr bwMode="auto">
              <a:xfrm>
                <a:off x="1368" y="2285"/>
                <a:ext cx="188" cy="232"/>
              </a:xfrm>
              <a:custGeom>
                <a:avLst/>
                <a:gdLst>
                  <a:gd name="T0" fmla="*/ 2147483647 w 62"/>
                  <a:gd name="T1" fmla="*/ 2147483647 h 90"/>
                  <a:gd name="T2" fmla="*/ 2147483647 w 62"/>
                  <a:gd name="T3" fmla="*/ 2147483647 h 90"/>
                  <a:gd name="T4" fmla="*/ 0 w 62"/>
                  <a:gd name="T5" fmla="*/ 2147483647 h 90"/>
                  <a:gd name="T6" fmla="*/ 2147483647 w 62"/>
                  <a:gd name="T7" fmla="*/ 0 h 90"/>
                  <a:gd name="T8" fmla="*/ 2147483647 w 62"/>
                  <a:gd name="T9" fmla="*/ 2147483647 h 90"/>
                  <a:gd name="T10" fmla="*/ 0 60000 65536"/>
                  <a:gd name="T11" fmla="*/ 0 60000 65536"/>
                  <a:gd name="T12" fmla="*/ 0 60000 65536"/>
                  <a:gd name="T13" fmla="*/ 0 60000 65536"/>
                  <a:gd name="T14" fmla="*/ 0 60000 65536"/>
                  <a:gd name="T15" fmla="*/ 0 w 62"/>
                  <a:gd name="T16" fmla="*/ 0 h 90"/>
                  <a:gd name="T17" fmla="*/ 62 w 62"/>
                  <a:gd name="T18" fmla="*/ 90 h 90"/>
                </a:gdLst>
                <a:ahLst/>
                <a:cxnLst>
                  <a:cxn ang="T10">
                    <a:pos x="T0" y="T1"/>
                  </a:cxn>
                  <a:cxn ang="T11">
                    <a:pos x="T2" y="T3"/>
                  </a:cxn>
                  <a:cxn ang="T12">
                    <a:pos x="T4" y="T5"/>
                  </a:cxn>
                  <a:cxn ang="T13">
                    <a:pos x="T6" y="T7"/>
                  </a:cxn>
                  <a:cxn ang="T14">
                    <a:pos x="T8" y="T9"/>
                  </a:cxn>
                </a:cxnLst>
                <a:rect l="T15" t="T16" r="T17" b="T18"/>
                <a:pathLst>
                  <a:path w="62" h="90">
                    <a:moveTo>
                      <a:pt x="62" y="44"/>
                    </a:moveTo>
                    <a:lnTo>
                      <a:pt x="31" y="90"/>
                    </a:lnTo>
                    <a:lnTo>
                      <a:pt x="0" y="50"/>
                    </a:lnTo>
                    <a:lnTo>
                      <a:pt x="33" y="0"/>
                    </a:lnTo>
                    <a:lnTo>
                      <a:pt x="62" y="4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2" name="Freeform 42">
                <a:extLst>
                  <a:ext uri="{FF2B5EF4-FFF2-40B4-BE49-F238E27FC236}">
                    <a16:creationId xmlns:a16="http://schemas.microsoft.com/office/drawing/2014/main" id="{87CEDCCE-32A8-4ED4-AA0C-353FB9068385}"/>
                  </a:ext>
                </a:extLst>
              </p:cNvPr>
              <p:cNvSpPr>
                <a:spLocks/>
              </p:cNvSpPr>
              <p:nvPr/>
            </p:nvSpPr>
            <p:spPr bwMode="auto">
              <a:xfrm>
                <a:off x="1361" y="3591"/>
                <a:ext cx="204" cy="239"/>
              </a:xfrm>
              <a:custGeom>
                <a:avLst/>
                <a:gdLst>
                  <a:gd name="T0" fmla="*/ 2147483647 w 67"/>
                  <a:gd name="T1" fmla="*/ 2147483647 h 93"/>
                  <a:gd name="T2" fmla="*/ 2147483647 w 67"/>
                  <a:gd name="T3" fmla="*/ 2147483647 h 93"/>
                  <a:gd name="T4" fmla="*/ 0 w 67"/>
                  <a:gd name="T5" fmla="*/ 2147483647 h 93"/>
                  <a:gd name="T6" fmla="*/ 2147483647 w 67"/>
                  <a:gd name="T7" fmla="*/ 0 h 93"/>
                  <a:gd name="T8" fmla="*/ 2147483647 w 67"/>
                  <a:gd name="T9" fmla="*/ 2147483647 h 93"/>
                  <a:gd name="T10" fmla="*/ 0 60000 65536"/>
                  <a:gd name="T11" fmla="*/ 0 60000 65536"/>
                  <a:gd name="T12" fmla="*/ 0 60000 65536"/>
                  <a:gd name="T13" fmla="*/ 0 60000 65536"/>
                  <a:gd name="T14" fmla="*/ 0 60000 65536"/>
                  <a:gd name="T15" fmla="*/ 0 w 67"/>
                  <a:gd name="T16" fmla="*/ 0 h 93"/>
                  <a:gd name="T17" fmla="*/ 67 w 67"/>
                  <a:gd name="T18" fmla="*/ 93 h 93"/>
                </a:gdLst>
                <a:ahLst/>
                <a:cxnLst>
                  <a:cxn ang="T10">
                    <a:pos x="T0" y="T1"/>
                  </a:cxn>
                  <a:cxn ang="T11">
                    <a:pos x="T2" y="T3"/>
                  </a:cxn>
                  <a:cxn ang="T12">
                    <a:pos x="T4" y="T5"/>
                  </a:cxn>
                  <a:cxn ang="T13">
                    <a:pos x="T6" y="T7"/>
                  </a:cxn>
                  <a:cxn ang="T14">
                    <a:pos x="T8" y="T9"/>
                  </a:cxn>
                </a:cxnLst>
                <a:rect l="T15" t="T16" r="T17" b="T18"/>
                <a:pathLst>
                  <a:path w="67" h="93">
                    <a:moveTo>
                      <a:pt x="67" y="44"/>
                    </a:moveTo>
                    <a:lnTo>
                      <a:pt x="35" y="93"/>
                    </a:lnTo>
                    <a:lnTo>
                      <a:pt x="0" y="49"/>
                    </a:lnTo>
                    <a:lnTo>
                      <a:pt x="31" y="0"/>
                    </a:lnTo>
                    <a:lnTo>
                      <a:pt x="67" y="44"/>
                    </a:lnTo>
                    <a:close/>
                  </a:path>
                </a:pathLst>
              </a:custGeom>
              <a:solidFill>
                <a:srgbClr val="9CA0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3" name="Freeform 43">
                <a:extLst>
                  <a:ext uri="{FF2B5EF4-FFF2-40B4-BE49-F238E27FC236}">
                    <a16:creationId xmlns:a16="http://schemas.microsoft.com/office/drawing/2014/main" id="{0178CD69-6610-4D30-A293-B193267BAD61}"/>
                  </a:ext>
                </a:extLst>
              </p:cNvPr>
              <p:cNvSpPr>
                <a:spLocks/>
              </p:cNvSpPr>
              <p:nvPr/>
            </p:nvSpPr>
            <p:spPr bwMode="auto">
              <a:xfrm>
                <a:off x="1361" y="2528"/>
                <a:ext cx="204" cy="238"/>
              </a:xfrm>
              <a:custGeom>
                <a:avLst/>
                <a:gdLst>
                  <a:gd name="T0" fmla="*/ 2147483647 w 67"/>
                  <a:gd name="T1" fmla="*/ 2147483647 h 93"/>
                  <a:gd name="T2" fmla="*/ 2147483647 w 67"/>
                  <a:gd name="T3" fmla="*/ 2147483647 h 93"/>
                  <a:gd name="T4" fmla="*/ 0 w 67"/>
                  <a:gd name="T5" fmla="*/ 2147483647 h 93"/>
                  <a:gd name="T6" fmla="*/ 2147483647 w 67"/>
                  <a:gd name="T7" fmla="*/ 0 h 93"/>
                  <a:gd name="T8" fmla="*/ 2147483647 w 67"/>
                  <a:gd name="T9" fmla="*/ 2147483647 h 93"/>
                  <a:gd name="T10" fmla="*/ 0 60000 65536"/>
                  <a:gd name="T11" fmla="*/ 0 60000 65536"/>
                  <a:gd name="T12" fmla="*/ 0 60000 65536"/>
                  <a:gd name="T13" fmla="*/ 0 60000 65536"/>
                  <a:gd name="T14" fmla="*/ 0 60000 65536"/>
                  <a:gd name="T15" fmla="*/ 0 w 67"/>
                  <a:gd name="T16" fmla="*/ 0 h 93"/>
                  <a:gd name="T17" fmla="*/ 67 w 67"/>
                  <a:gd name="T18" fmla="*/ 93 h 93"/>
                </a:gdLst>
                <a:ahLst/>
                <a:cxnLst>
                  <a:cxn ang="T10">
                    <a:pos x="T0" y="T1"/>
                  </a:cxn>
                  <a:cxn ang="T11">
                    <a:pos x="T2" y="T3"/>
                  </a:cxn>
                  <a:cxn ang="T12">
                    <a:pos x="T4" y="T5"/>
                  </a:cxn>
                  <a:cxn ang="T13">
                    <a:pos x="T6" y="T7"/>
                  </a:cxn>
                  <a:cxn ang="T14">
                    <a:pos x="T8" y="T9"/>
                  </a:cxn>
                </a:cxnLst>
                <a:rect l="T15" t="T16" r="T17" b="T18"/>
                <a:pathLst>
                  <a:path w="67" h="93">
                    <a:moveTo>
                      <a:pt x="67" y="44"/>
                    </a:moveTo>
                    <a:lnTo>
                      <a:pt x="35" y="93"/>
                    </a:lnTo>
                    <a:lnTo>
                      <a:pt x="0" y="48"/>
                    </a:lnTo>
                    <a:lnTo>
                      <a:pt x="31" y="0"/>
                    </a:lnTo>
                    <a:lnTo>
                      <a:pt x="67" y="44"/>
                    </a:lnTo>
                    <a:close/>
                  </a:path>
                </a:pathLst>
              </a:custGeom>
              <a:solidFill>
                <a:srgbClr val="9CA0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4" name="Freeform 44">
                <a:extLst>
                  <a:ext uri="{FF2B5EF4-FFF2-40B4-BE49-F238E27FC236}">
                    <a16:creationId xmlns:a16="http://schemas.microsoft.com/office/drawing/2014/main" id="{39F96827-4319-4F5E-9DD5-360CA646DF10}"/>
                  </a:ext>
                </a:extLst>
              </p:cNvPr>
              <p:cNvSpPr>
                <a:spLocks/>
              </p:cNvSpPr>
              <p:nvPr/>
            </p:nvSpPr>
            <p:spPr bwMode="auto">
              <a:xfrm>
                <a:off x="1361" y="3843"/>
                <a:ext cx="204" cy="275"/>
              </a:xfrm>
              <a:custGeom>
                <a:avLst/>
                <a:gdLst>
                  <a:gd name="T0" fmla="*/ 2147483647 w 67"/>
                  <a:gd name="T1" fmla="*/ 2147483647 h 107"/>
                  <a:gd name="T2" fmla="*/ 2147483647 w 67"/>
                  <a:gd name="T3" fmla="*/ 2147483647 h 107"/>
                  <a:gd name="T4" fmla="*/ 0 w 67"/>
                  <a:gd name="T5" fmla="*/ 2147483647 h 107"/>
                  <a:gd name="T6" fmla="*/ 2147483647 w 67"/>
                  <a:gd name="T7" fmla="*/ 0 h 107"/>
                  <a:gd name="T8" fmla="*/ 2147483647 w 67"/>
                  <a:gd name="T9" fmla="*/ 2147483647 h 107"/>
                  <a:gd name="T10" fmla="*/ 0 60000 65536"/>
                  <a:gd name="T11" fmla="*/ 0 60000 65536"/>
                  <a:gd name="T12" fmla="*/ 0 60000 65536"/>
                  <a:gd name="T13" fmla="*/ 0 60000 65536"/>
                  <a:gd name="T14" fmla="*/ 0 60000 65536"/>
                  <a:gd name="T15" fmla="*/ 0 w 67"/>
                  <a:gd name="T16" fmla="*/ 0 h 107"/>
                  <a:gd name="T17" fmla="*/ 67 w 67"/>
                  <a:gd name="T18" fmla="*/ 107 h 107"/>
                </a:gdLst>
                <a:ahLst/>
                <a:cxnLst>
                  <a:cxn ang="T10">
                    <a:pos x="T0" y="T1"/>
                  </a:cxn>
                  <a:cxn ang="T11">
                    <a:pos x="T2" y="T3"/>
                  </a:cxn>
                  <a:cxn ang="T12">
                    <a:pos x="T4" y="T5"/>
                  </a:cxn>
                  <a:cxn ang="T13">
                    <a:pos x="T6" y="T7"/>
                  </a:cxn>
                  <a:cxn ang="T14">
                    <a:pos x="T8" y="T9"/>
                  </a:cxn>
                </a:cxnLst>
                <a:rect l="T15" t="T16" r="T17" b="T18"/>
                <a:pathLst>
                  <a:path w="67" h="107">
                    <a:moveTo>
                      <a:pt x="67" y="49"/>
                    </a:moveTo>
                    <a:lnTo>
                      <a:pt x="34" y="107"/>
                    </a:lnTo>
                    <a:lnTo>
                      <a:pt x="0" y="49"/>
                    </a:lnTo>
                    <a:lnTo>
                      <a:pt x="35" y="0"/>
                    </a:lnTo>
                    <a:lnTo>
                      <a:pt x="67" y="4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5" name="Freeform 45">
                <a:extLst>
                  <a:ext uri="{FF2B5EF4-FFF2-40B4-BE49-F238E27FC236}">
                    <a16:creationId xmlns:a16="http://schemas.microsoft.com/office/drawing/2014/main" id="{60625C18-AB15-4E41-97D3-C9FF6AE67FEF}"/>
                  </a:ext>
                </a:extLst>
              </p:cNvPr>
              <p:cNvSpPr>
                <a:spLocks/>
              </p:cNvSpPr>
              <p:nvPr/>
            </p:nvSpPr>
            <p:spPr bwMode="auto">
              <a:xfrm>
                <a:off x="1361" y="2778"/>
                <a:ext cx="204" cy="277"/>
              </a:xfrm>
              <a:custGeom>
                <a:avLst/>
                <a:gdLst>
                  <a:gd name="T0" fmla="*/ 2147483647 w 67"/>
                  <a:gd name="T1" fmla="*/ 2147483647 h 108"/>
                  <a:gd name="T2" fmla="*/ 2147483647 w 67"/>
                  <a:gd name="T3" fmla="*/ 2147483647 h 108"/>
                  <a:gd name="T4" fmla="*/ 0 w 67"/>
                  <a:gd name="T5" fmla="*/ 2147483647 h 108"/>
                  <a:gd name="T6" fmla="*/ 2147483647 w 67"/>
                  <a:gd name="T7" fmla="*/ 0 h 108"/>
                  <a:gd name="T8" fmla="*/ 2147483647 w 67"/>
                  <a:gd name="T9" fmla="*/ 2147483647 h 108"/>
                  <a:gd name="T10" fmla="*/ 0 60000 65536"/>
                  <a:gd name="T11" fmla="*/ 0 60000 65536"/>
                  <a:gd name="T12" fmla="*/ 0 60000 65536"/>
                  <a:gd name="T13" fmla="*/ 0 60000 65536"/>
                  <a:gd name="T14" fmla="*/ 0 60000 65536"/>
                  <a:gd name="T15" fmla="*/ 0 w 67"/>
                  <a:gd name="T16" fmla="*/ 0 h 108"/>
                  <a:gd name="T17" fmla="*/ 67 w 67"/>
                  <a:gd name="T18" fmla="*/ 108 h 108"/>
                </a:gdLst>
                <a:ahLst/>
                <a:cxnLst>
                  <a:cxn ang="T10">
                    <a:pos x="T0" y="T1"/>
                  </a:cxn>
                  <a:cxn ang="T11">
                    <a:pos x="T2" y="T3"/>
                  </a:cxn>
                  <a:cxn ang="T12">
                    <a:pos x="T4" y="T5"/>
                  </a:cxn>
                  <a:cxn ang="T13">
                    <a:pos x="T6" y="T7"/>
                  </a:cxn>
                  <a:cxn ang="T14">
                    <a:pos x="T8" y="T9"/>
                  </a:cxn>
                </a:cxnLst>
                <a:rect l="T15" t="T16" r="T17" b="T18"/>
                <a:pathLst>
                  <a:path w="67" h="108">
                    <a:moveTo>
                      <a:pt x="67" y="49"/>
                    </a:moveTo>
                    <a:lnTo>
                      <a:pt x="34" y="108"/>
                    </a:lnTo>
                    <a:lnTo>
                      <a:pt x="0" y="50"/>
                    </a:lnTo>
                    <a:lnTo>
                      <a:pt x="35" y="0"/>
                    </a:lnTo>
                    <a:lnTo>
                      <a:pt x="67" y="4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6" name="Freeform 46">
                <a:extLst>
                  <a:ext uri="{FF2B5EF4-FFF2-40B4-BE49-F238E27FC236}">
                    <a16:creationId xmlns:a16="http://schemas.microsoft.com/office/drawing/2014/main" id="{01E32566-E919-4A57-AC38-44A39308853E}"/>
                  </a:ext>
                </a:extLst>
              </p:cNvPr>
              <p:cNvSpPr>
                <a:spLocks/>
              </p:cNvSpPr>
              <p:nvPr/>
            </p:nvSpPr>
            <p:spPr bwMode="auto">
              <a:xfrm>
                <a:off x="1480" y="3233"/>
                <a:ext cx="101" cy="229"/>
              </a:xfrm>
              <a:custGeom>
                <a:avLst/>
                <a:gdLst>
                  <a:gd name="T0" fmla="*/ 2147483647 w 33"/>
                  <a:gd name="T1" fmla="*/ 2147483647 h 89"/>
                  <a:gd name="T2" fmla="*/ 0 w 33"/>
                  <a:gd name="T3" fmla="*/ 2147483647 h 89"/>
                  <a:gd name="T4" fmla="*/ 2147483647 w 33"/>
                  <a:gd name="T5" fmla="*/ 0 h 89"/>
                  <a:gd name="T6" fmla="*/ 2147483647 w 33"/>
                  <a:gd name="T7" fmla="*/ 2147483647 h 89"/>
                  <a:gd name="T8" fmla="*/ 0 60000 65536"/>
                  <a:gd name="T9" fmla="*/ 0 60000 65536"/>
                  <a:gd name="T10" fmla="*/ 0 60000 65536"/>
                  <a:gd name="T11" fmla="*/ 0 60000 65536"/>
                  <a:gd name="T12" fmla="*/ 0 w 33"/>
                  <a:gd name="T13" fmla="*/ 0 h 89"/>
                  <a:gd name="T14" fmla="*/ 33 w 33"/>
                  <a:gd name="T15" fmla="*/ 89 h 89"/>
                </a:gdLst>
                <a:ahLst/>
                <a:cxnLst>
                  <a:cxn ang="T8">
                    <a:pos x="T0" y="T1"/>
                  </a:cxn>
                  <a:cxn ang="T9">
                    <a:pos x="T2" y="T3"/>
                  </a:cxn>
                  <a:cxn ang="T10">
                    <a:pos x="T4" y="T5"/>
                  </a:cxn>
                  <a:cxn ang="T11">
                    <a:pos x="T6" y="T7"/>
                  </a:cxn>
                </a:cxnLst>
                <a:rect l="T12" t="T13" r="T14" b="T15"/>
                <a:pathLst>
                  <a:path w="33" h="89">
                    <a:moveTo>
                      <a:pt x="33" y="89"/>
                    </a:moveTo>
                    <a:lnTo>
                      <a:pt x="0" y="45"/>
                    </a:lnTo>
                    <a:lnTo>
                      <a:pt x="33" y="0"/>
                    </a:lnTo>
                    <a:lnTo>
                      <a:pt x="33" y="8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7" name="Freeform 47">
                <a:extLst>
                  <a:ext uri="{FF2B5EF4-FFF2-40B4-BE49-F238E27FC236}">
                    <a16:creationId xmlns:a16="http://schemas.microsoft.com/office/drawing/2014/main" id="{55C97E20-2A59-4181-A29E-F503E20DA995}"/>
                  </a:ext>
                </a:extLst>
              </p:cNvPr>
              <p:cNvSpPr>
                <a:spLocks/>
              </p:cNvSpPr>
              <p:nvPr/>
            </p:nvSpPr>
            <p:spPr bwMode="auto">
              <a:xfrm>
                <a:off x="1480" y="2167"/>
                <a:ext cx="101" cy="232"/>
              </a:xfrm>
              <a:custGeom>
                <a:avLst/>
                <a:gdLst>
                  <a:gd name="T0" fmla="*/ 2147483647 w 33"/>
                  <a:gd name="T1" fmla="*/ 2147483647 h 90"/>
                  <a:gd name="T2" fmla="*/ 0 w 33"/>
                  <a:gd name="T3" fmla="*/ 2147483647 h 90"/>
                  <a:gd name="T4" fmla="*/ 2147483647 w 33"/>
                  <a:gd name="T5" fmla="*/ 0 h 90"/>
                  <a:gd name="T6" fmla="*/ 2147483647 w 33"/>
                  <a:gd name="T7" fmla="*/ 2147483647 h 90"/>
                  <a:gd name="T8" fmla="*/ 0 60000 65536"/>
                  <a:gd name="T9" fmla="*/ 0 60000 65536"/>
                  <a:gd name="T10" fmla="*/ 0 60000 65536"/>
                  <a:gd name="T11" fmla="*/ 0 60000 65536"/>
                  <a:gd name="T12" fmla="*/ 0 w 33"/>
                  <a:gd name="T13" fmla="*/ 0 h 90"/>
                  <a:gd name="T14" fmla="*/ 33 w 33"/>
                  <a:gd name="T15" fmla="*/ 90 h 90"/>
                </a:gdLst>
                <a:ahLst/>
                <a:cxnLst>
                  <a:cxn ang="T8">
                    <a:pos x="T0" y="T1"/>
                  </a:cxn>
                  <a:cxn ang="T9">
                    <a:pos x="T2" y="T3"/>
                  </a:cxn>
                  <a:cxn ang="T10">
                    <a:pos x="T4" y="T5"/>
                  </a:cxn>
                  <a:cxn ang="T11">
                    <a:pos x="T6" y="T7"/>
                  </a:cxn>
                </a:cxnLst>
                <a:rect l="T12" t="T13" r="T14" b="T15"/>
                <a:pathLst>
                  <a:path w="33" h="90">
                    <a:moveTo>
                      <a:pt x="33" y="90"/>
                    </a:moveTo>
                    <a:lnTo>
                      <a:pt x="0" y="46"/>
                    </a:lnTo>
                    <a:lnTo>
                      <a:pt x="33" y="0"/>
                    </a:lnTo>
                    <a:lnTo>
                      <a:pt x="33" y="9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8" name="Freeform 48">
                <a:extLst>
                  <a:ext uri="{FF2B5EF4-FFF2-40B4-BE49-F238E27FC236}">
                    <a16:creationId xmlns:a16="http://schemas.microsoft.com/office/drawing/2014/main" id="{B4F2C159-4907-46CB-93A8-4B5BC1588DE8}"/>
                  </a:ext>
                </a:extLst>
              </p:cNvPr>
              <p:cNvSpPr>
                <a:spLocks/>
              </p:cNvSpPr>
              <p:nvPr/>
            </p:nvSpPr>
            <p:spPr bwMode="auto">
              <a:xfrm>
                <a:off x="1361" y="3233"/>
                <a:ext cx="92" cy="229"/>
              </a:xfrm>
              <a:custGeom>
                <a:avLst/>
                <a:gdLst>
                  <a:gd name="T0" fmla="*/ 0 w 30"/>
                  <a:gd name="T1" fmla="*/ 0 h 89"/>
                  <a:gd name="T2" fmla="*/ 2147483647 w 30"/>
                  <a:gd name="T3" fmla="*/ 2147483647 h 89"/>
                  <a:gd name="T4" fmla="*/ 0 w 30"/>
                  <a:gd name="T5" fmla="*/ 2147483647 h 89"/>
                  <a:gd name="T6" fmla="*/ 0 w 30"/>
                  <a:gd name="T7" fmla="*/ 0 h 89"/>
                  <a:gd name="T8" fmla="*/ 0 60000 65536"/>
                  <a:gd name="T9" fmla="*/ 0 60000 65536"/>
                  <a:gd name="T10" fmla="*/ 0 60000 65536"/>
                  <a:gd name="T11" fmla="*/ 0 60000 65536"/>
                  <a:gd name="T12" fmla="*/ 0 w 30"/>
                  <a:gd name="T13" fmla="*/ 0 h 89"/>
                  <a:gd name="T14" fmla="*/ 30 w 30"/>
                  <a:gd name="T15" fmla="*/ 89 h 89"/>
                </a:gdLst>
                <a:ahLst/>
                <a:cxnLst>
                  <a:cxn ang="T8">
                    <a:pos x="T0" y="T1"/>
                  </a:cxn>
                  <a:cxn ang="T9">
                    <a:pos x="T2" y="T3"/>
                  </a:cxn>
                  <a:cxn ang="T10">
                    <a:pos x="T4" y="T5"/>
                  </a:cxn>
                  <a:cxn ang="T11">
                    <a:pos x="T6" y="T7"/>
                  </a:cxn>
                </a:cxnLst>
                <a:rect l="T12" t="T13" r="T14" b="T15"/>
                <a:pathLst>
                  <a:path w="30" h="89">
                    <a:moveTo>
                      <a:pt x="0" y="0"/>
                    </a:moveTo>
                    <a:lnTo>
                      <a:pt x="30" y="44"/>
                    </a:lnTo>
                    <a:lnTo>
                      <a:pt x="0" y="89"/>
                    </a:lnTo>
                    <a:lnTo>
                      <a:pt x="0" y="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9" name="Freeform 49">
                <a:extLst>
                  <a:ext uri="{FF2B5EF4-FFF2-40B4-BE49-F238E27FC236}">
                    <a16:creationId xmlns:a16="http://schemas.microsoft.com/office/drawing/2014/main" id="{5AA9D795-7B7B-42F3-9BD2-52A611DD105B}"/>
                  </a:ext>
                </a:extLst>
              </p:cNvPr>
              <p:cNvSpPr>
                <a:spLocks/>
              </p:cNvSpPr>
              <p:nvPr/>
            </p:nvSpPr>
            <p:spPr bwMode="auto">
              <a:xfrm>
                <a:off x="1361" y="2167"/>
                <a:ext cx="92" cy="232"/>
              </a:xfrm>
              <a:custGeom>
                <a:avLst/>
                <a:gdLst>
                  <a:gd name="T0" fmla="*/ 0 w 30"/>
                  <a:gd name="T1" fmla="*/ 0 h 90"/>
                  <a:gd name="T2" fmla="*/ 2147483647 w 30"/>
                  <a:gd name="T3" fmla="*/ 2147483647 h 90"/>
                  <a:gd name="T4" fmla="*/ 0 w 30"/>
                  <a:gd name="T5" fmla="*/ 2147483647 h 90"/>
                  <a:gd name="T6" fmla="*/ 0 w 30"/>
                  <a:gd name="T7" fmla="*/ 0 h 90"/>
                  <a:gd name="T8" fmla="*/ 0 60000 65536"/>
                  <a:gd name="T9" fmla="*/ 0 60000 65536"/>
                  <a:gd name="T10" fmla="*/ 0 60000 65536"/>
                  <a:gd name="T11" fmla="*/ 0 60000 65536"/>
                  <a:gd name="T12" fmla="*/ 0 w 30"/>
                  <a:gd name="T13" fmla="*/ 0 h 90"/>
                  <a:gd name="T14" fmla="*/ 30 w 30"/>
                  <a:gd name="T15" fmla="*/ 90 h 90"/>
                </a:gdLst>
                <a:ahLst/>
                <a:cxnLst>
                  <a:cxn ang="T8">
                    <a:pos x="T0" y="T1"/>
                  </a:cxn>
                  <a:cxn ang="T9">
                    <a:pos x="T2" y="T3"/>
                  </a:cxn>
                  <a:cxn ang="T10">
                    <a:pos x="T4" y="T5"/>
                  </a:cxn>
                  <a:cxn ang="T11">
                    <a:pos x="T6" y="T7"/>
                  </a:cxn>
                </a:cxnLst>
                <a:rect l="T12" t="T13" r="T14" b="T15"/>
                <a:pathLst>
                  <a:path w="30" h="90">
                    <a:moveTo>
                      <a:pt x="0" y="0"/>
                    </a:moveTo>
                    <a:lnTo>
                      <a:pt x="30" y="45"/>
                    </a:lnTo>
                    <a:lnTo>
                      <a:pt x="0" y="90"/>
                    </a:lnTo>
                    <a:lnTo>
                      <a:pt x="0" y="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0" name="Freeform 50">
                <a:extLst>
                  <a:ext uri="{FF2B5EF4-FFF2-40B4-BE49-F238E27FC236}">
                    <a16:creationId xmlns:a16="http://schemas.microsoft.com/office/drawing/2014/main" id="{77EA994A-A46B-42AE-BCF1-87AA0A3E6F45}"/>
                  </a:ext>
                </a:extLst>
              </p:cNvPr>
              <p:cNvSpPr>
                <a:spLocks/>
              </p:cNvSpPr>
              <p:nvPr/>
            </p:nvSpPr>
            <p:spPr bwMode="auto">
              <a:xfrm>
                <a:off x="1361" y="3491"/>
                <a:ext cx="86" cy="193"/>
              </a:xfrm>
              <a:custGeom>
                <a:avLst/>
                <a:gdLst>
                  <a:gd name="T0" fmla="*/ 0 w 28"/>
                  <a:gd name="T1" fmla="*/ 2147483647 h 75"/>
                  <a:gd name="T2" fmla="*/ 2147483647 w 28"/>
                  <a:gd name="T3" fmla="*/ 2147483647 h 75"/>
                  <a:gd name="T4" fmla="*/ 0 w 28"/>
                  <a:gd name="T5" fmla="*/ 0 h 75"/>
                  <a:gd name="T6" fmla="*/ 0 w 28"/>
                  <a:gd name="T7" fmla="*/ 2147483647 h 75"/>
                  <a:gd name="T8" fmla="*/ 0 60000 65536"/>
                  <a:gd name="T9" fmla="*/ 0 60000 65536"/>
                  <a:gd name="T10" fmla="*/ 0 60000 65536"/>
                  <a:gd name="T11" fmla="*/ 0 60000 65536"/>
                  <a:gd name="T12" fmla="*/ 0 w 28"/>
                  <a:gd name="T13" fmla="*/ 0 h 75"/>
                  <a:gd name="T14" fmla="*/ 28 w 28"/>
                  <a:gd name="T15" fmla="*/ 75 h 75"/>
                </a:gdLst>
                <a:ahLst/>
                <a:cxnLst>
                  <a:cxn ang="T8">
                    <a:pos x="T0" y="T1"/>
                  </a:cxn>
                  <a:cxn ang="T9">
                    <a:pos x="T2" y="T3"/>
                  </a:cxn>
                  <a:cxn ang="T10">
                    <a:pos x="T4" y="T5"/>
                  </a:cxn>
                  <a:cxn ang="T11">
                    <a:pos x="T6" y="T7"/>
                  </a:cxn>
                </a:cxnLst>
                <a:rect l="T12" t="T13" r="T14" b="T15"/>
                <a:pathLst>
                  <a:path w="28" h="75">
                    <a:moveTo>
                      <a:pt x="0" y="75"/>
                    </a:moveTo>
                    <a:lnTo>
                      <a:pt x="28" y="37"/>
                    </a:lnTo>
                    <a:lnTo>
                      <a:pt x="0" y="0"/>
                    </a:lnTo>
                    <a:lnTo>
                      <a:pt x="0" y="7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1" name="Freeform 51">
                <a:extLst>
                  <a:ext uri="{FF2B5EF4-FFF2-40B4-BE49-F238E27FC236}">
                    <a16:creationId xmlns:a16="http://schemas.microsoft.com/office/drawing/2014/main" id="{02098DB8-C301-44A0-B516-7B64029B0C10}"/>
                  </a:ext>
                </a:extLst>
              </p:cNvPr>
              <p:cNvSpPr>
                <a:spLocks/>
              </p:cNvSpPr>
              <p:nvPr/>
            </p:nvSpPr>
            <p:spPr bwMode="auto">
              <a:xfrm>
                <a:off x="1361" y="2427"/>
                <a:ext cx="86" cy="193"/>
              </a:xfrm>
              <a:custGeom>
                <a:avLst/>
                <a:gdLst>
                  <a:gd name="T0" fmla="*/ 0 w 28"/>
                  <a:gd name="T1" fmla="*/ 2147483647 h 75"/>
                  <a:gd name="T2" fmla="*/ 2147483647 w 28"/>
                  <a:gd name="T3" fmla="*/ 2147483647 h 75"/>
                  <a:gd name="T4" fmla="*/ 0 w 28"/>
                  <a:gd name="T5" fmla="*/ 0 h 75"/>
                  <a:gd name="T6" fmla="*/ 0 w 28"/>
                  <a:gd name="T7" fmla="*/ 2147483647 h 75"/>
                  <a:gd name="T8" fmla="*/ 0 60000 65536"/>
                  <a:gd name="T9" fmla="*/ 0 60000 65536"/>
                  <a:gd name="T10" fmla="*/ 0 60000 65536"/>
                  <a:gd name="T11" fmla="*/ 0 60000 65536"/>
                  <a:gd name="T12" fmla="*/ 0 w 28"/>
                  <a:gd name="T13" fmla="*/ 0 h 75"/>
                  <a:gd name="T14" fmla="*/ 28 w 28"/>
                  <a:gd name="T15" fmla="*/ 75 h 75"/>
                </a:gdLst>
                <a:ahLst/>
                <a:cxnLst>
                  <a:cxn ang="T8">
                    <a:pos x="T0" y="T1"/>
                  </a:cxn>
                  <a:cxn ang="T9">
                    <a:pos x="T2" y="T3"/>
                  </a:cxn>
                  <a:cxn ang="T10">
                    <a:pos x="T4" y="T5"/>
                  </a:cxn>
                  <a:cxn ang="T11">
                    <a:pos x="T6" y="T7"/>
                  </a:cxn>
                </a:cxnLst>
                <a:rect l="T12" t="T13" r="T14" b="T15"/>
                <a:pathLst>
                  <a:path w="28" h="75">
                    <a:moveTo>
                      <a:pt x="0" y="75"/>
                    </a:moveTo>
                    <a:lnTo>
                      <a:pt x="28" y="36"/>
                    </a:lnTo>
                    <a:lnTo>
                      <a:pt x="0" y="0"/>
                    </a:lnTo>
                    <a:lnTo>
                      <a:pt x="0" y="7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2" name="Freeform 52">
                <a:extLst>
                  <a:ext uri="{FF2B5EF4-FFF2-40B4-BE49-F238E27FC236}">
                    <a16:creationId xmlns:a16="http://schemas.microsoft.com/office/drawing/2014/main" id="{5B12F157-3C65-4B2C-AEA1-18D4B9A7726D}"/>
                  </a:ext>
                </a:extLst>
              </p:cNvPr>
              <p:cNvSpPr>
                <a:spLocks/>
              </p:cNvSpPr>
              <p:nvPr/>
            </p:nvSpPr>
            <p:spPr bwMode="auto">
              <a:xfrm>
                <a:off x="1486" y="3472"/>
                <a:ext cx="95" cy="204"/>
              </a:xfrm>
              <a:custGeom>
                <a:avLst/>
                <a:gdLst>
                  <a:gd name="T0" fmla="*/ 2147483647 w 31"/>
                  <a:gd name="T1" fmla="*/ 2147483647 h 79"/>
                  <a:gd name="T2" fmla="*/ 0 w 31"/>
                  <a:gd name="T3" fmla="*/ 2147483647 h 79"/>
                  <a:gd name="T4" fmla="*/ 2147483647 w 31"/>
                  <a:gd name="T5" fmla="*/ 0 h 79"/>
                  <a:gd name="T6" fmla="*/ 2147483647 w 31"/>
                  <a:gd name="T7" fmla="*/ 2147483647 h 79"/>
                  <a:gd name="T8" fmla="*/ 0 60000 65536"/>
                  <a:gd name="T9" fmla="*/ 0 60000 65536"/>
                  <a:gd name="T10" fmla="*/ 0 60000 65536"/>
                  <a:gd name="T11" fmla="*/ 0 60000 65536"/>
                  <a:gd name="T12" fmla="*/ 0 w 31"/>
                  <a:gd name="T13" fmla="*/ 0 h 79"/>
                  <a:gd name="T14" fmla="*/ 31 w 31"/>
                  <a:gd name="T15" fmla="*/ 79 h 79"/>
                </a:gdLst>
                <a:ahLst/>
                <a:cxnLst>
                  <a:cxn ang="T8">
                    <a:pos x="T0" y="T1"/>
                  </a:cxn>
                  <a:cxn ang="T9">
                    <a:pos x="T2" y="T3"/>
                  </a:cxn>
                  <a:cxn ang="T10">
                    <a:pos x="T4" y="T5"/>
                  </a:cxn>
                  <a:cxn ang="T11">
                    <a:pos x="T6" y="T7"/>
                  </a:cxn>
                </a:cxnLst>
                <a:rect l="T12" t="T13" r="T14" b="T15"/>
                <a:pathLst>
                  <a:path w="31" h="79">
                    <a:moveTo>
                      <a:pt x="31" y="79"/>
                    </a:moveTo>
                    <a:lnTo>
                      <a:pt x="0" y="43"/>
                    </a:lnTo>
                    <a:lnTo>
                      <a:pt x="31" y="0"/>
                    </a:lnTo>
                    <a:lnTo>
                      <a:pt x="31" y="7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3" name="Freeform 53">
                <a:extLst>
                  <a:ext uri="{FF2B5EF4-FFF2-40B4-BE49-F238E27FC236}">
                    <a16:creationId xmlns:a16="http://schemas.microsoft.com/office/drawing/2014/main" id="{E40858B7-1E7F-432B-B555-90B18EAFE4C8}"/>
                  </a:ext>
                </a:extLst>
              </p:cNvPr>
              <p:cNvSpPr>
                <a:spLocks/>
              </p:cNvSpPr>
              <p:nvPr/>
            </p:nvSpPr>
            <p:spPr bwMode="auto">
              <a:xfrm>
                <a:off x="1486" y="2409"/>
                <a:ext cx="95" cy="201"/>
              </a:xfrm>
              <a:custGeom>
                <a:avLst/>
                <a:gdLst>
                  <a:gd name="T0" fmla="*/ 2147483647 w 31"/>
                  <a:gd name="T1" fmla="*/ 2147483647 h 78"/>
                  <a:gd name="T2" fmla="*/ 0 w 31"/>
                  <a:gd name="T3" fmla="*/ 2147483647 h 78"/>
                  <a:gd name="T4" fmla="*/ 2147483647 w 31"/>
                  <a:gd name="T5" fmla="*/ 0 h 78"/>
                  <a:gd name="T6" fmla="*/ 2147483647 w 31"/>
                  <a:gd name="T7" fmla="*/ 2147483647 h 78"/>
                  <a:gd name="T8" fmla="*/ 0 60000 65536"/>
                  <a:gd name="T9" fmla="*/ 0 60000 65536"/>
                  <a:gd name="T10" fmla="*/ 0 60000 65536"/>
                  <a:gd name="T11" fmla="*/ 0 60000 65536"/>
                  <a:gd name="T12" fmla="*/ 0 w 31"/>
                  <a:gd name="T13" fmla="*/ 0 h 78"/>
                  <a:gd name="T14" fmla="*/ 31 w 31"/>
                  <a:gd name="T15" fmla="*/ 78 h 78"/>
                </a:gdLst>
                <a:ahLst/>
                <a:cxnLst>
                  <a:cxn ang="T8">
                    <a:pos x="T0" y="T1"/>
                  </a:cxn>
                  <a:cxn ang="T9">
                    <a:pos x="T2" y="T3"/>
                  </a:cxn>
                  <a:cxn ang="T10">
                    <a:pos x="T4" y="T5"/>
                  </a:cxn>
                  <a:cxn ang="T11">
                    <a:pos x="T6" y="T7"/>
                  </a:cxn>
                </a:cxnLst>
                <a:rect l="T12" t="T13" r="T14" b="T15"/>
                <a:pathLst>
                  <a:path w="31" h="78">
                    <a:moveTo>
                      <a:pt x="31" y="78"/>
                    </a:moveTo>
                    <a:lnTo>
                      <a:pt x="0" y="43"/>
                    </a:lnTo>
                    <a:lnTo>
                      <a:pt x="31" y="0"/>
                    </a:lnTo>
                    <a:lnTo>
                      <a:pt x="31" y="78"/>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4" name="Freeform 54">
                <a:extLst>
                  <a:ext uri="{FF2B5EF4-FFF2-40B4-BE49-F238E27FC236}">
                    <a16:creationId xmlns:a16="http://schemas.microsoft.com/office/drawing/2014/main" id="{B095FC7A-321D-41A6-A5D1-26316677698F}"/>
                  </a:ext>
                </a:extLst>
              </p:cNvPr>
              <p:cNvSpPr>
                <a:spLocks/>
              </p:cNvSpPr>
              <p:nvPr/>
            </p:nvSpPr>
            <p:spPr bwMode="auto">
              <a:xfrm>
                <a:off x="1361" y="3748"/>
                <a:ext cx="89" cy="206"/>
              </a:xfrm>
              <a:custGeom>
                <a:avLst/>
                <a:gdLst>
                  <a:gd name="T0" fmla="*/ 0 w 29"/>
                  <a:gd name="T1" fmla="*/ 2147483647 h 80"/>
                  <a:gd name="T2" fmla="*/ 2147483647 w 29"/>
                  <a:gd name="T3" fmla="*/ 2147483647 h 80"/>
                  <a:gd name="T4" fmla="*/ 0 w 29"/>
                  <a:gd name="T5" fmla="*/ 0 h 80"/>
                  <a:gd name="T6" fmla="*/ 0 w 29"/>
                  <a:gd name="T7" fmla="*/ 2147483647 h 80"/>
                  <a:gd name="T8" fmla="*/ 0 60000 65536"/>
                  <a:gd name="T9" fmla="*/ 0 60000 65536"/>
                  <a:gd name="T10" fmla="*/ 0 60000 65536"/>
                  <a:gd name="T11" fmla="*/ 0 60000 65536"/>
                  <a:gd name="T12" fmla="*/ 0 w 29"/>
                  <a:gd name="T13" fmla="*/ 0 h 80"/>
                  <a:gd name="T14" fmla="*/ 29 w 29"/>
                  <a:gd name="T15" fmla="*/ 80 h 80"/>
                </a:gdLst>
                <a:ahLst/>
                <a:cxnLst>
                  <a:cxn ang="T8">
                    <a:pos x="T0" y="T1"/>
                  </a:cxn>
                  <a:cxn ang="T9">
                    <a:pos x="T2" y="T3"/>
                  </a:cxn>
                  <a:cxn ang="T10">
                    <a:pos x="T4" y="T5"/>
                  </a:cxn>
                  <a:cxn ang="T11">
                    <a:pos x="T6" y="T7"/>
                  </a:cxn>
                </a:cxnLst>
                <a:rect l="T12" t="T13" r="T14" b="T15"/>
                <a:pathLst>
                  <a:path w="29" h="80">
                    <a:moveTo>
                      <a:pt x="0" y="80"/>
                    </a:moveTo>
                    <a:lnTo>
                      <a:pt x="29" y="37"/>
                    </a:lnTo>
                    <a:lnTo>
                      <a:pt x="0" y="0"/>
                    </a:lnTo>
                    <a:lnTo>
                      <a:pt x="0" y="8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5" name="Freeform 55">
                <a:extLst>
                  <a:ext uri="{FF2B5EF4-FFF2-40B4-BE49-F238E27FC236}">
                    <a16:creationId xmlns:a16="http://schemas.microsoft.com/office/drawing/2014/main" id="{541A4E85-7C3C-4DD9-A605-21980BBB6D80}"/>
                  </a:ext>
                </a:extLst>
              </p:cNvPr>
              <p:cNvSpPr>
                <a:spLocks/>
              </p:cNvSpPr>
              <p:nvPr/>
            </p:nvSpPr>
            <p:spPr bwMode="auto">
              <a:xfrm>
                <a:off x="1361" y="2684"/>
                <a:ext cx="89" cy="206"/>
              </a:xfrm>
              <a:custGeom>
                <a:avLst/>
                <a:gdLst>
                  <a:gd name="T0" fmla="*/ 0 w 29"/>
                  <a:gd name="T1" fmla="*/ 2147483647 h 80"/>
                  <a:gd name="T2" fmla="*/ 2147483647 w 29"/>
                  <a:gd name="T3" fmla="*/ 2147483647 h 80"/>
                  <a:gd name="T4" fmla="*/ 0 w 29"/>
                  <a:gd name="T5" fmla="*/ 0 h 80"/>
                  <a:gd name="T6" fmla="*/ 0 w 29"/>
                  <a:gd name="T7" fmla="*/ 2147483647 h 80"/>
                  <a:gd name="T8" fmla="*/ 0 60000 65536"/>
                  <a:gd name="T9" fmla="*/ 0 60000 65536"/>
                  <a:gd name="T10" fmla="*/ 0 60000 65536"/>
                  <a:gd name="T11" fmla="*/ 0 60000 65536"/>
                  <a:gd name="T12" fmla="*/ 0 w 29"/>
                  <a:gd name="T13" fmla="*/ 0 h 80"/>
                  <a:gd name="T14" fmla="*/ 29 w 29"/>
                  <a:gd name="T15" fmla="*/ 80 h 80"/>
                </a:gdLst>
                <a:ahLst/>
                <a:cxnLst>
                  <a:cxn ang="T8">
                    <a:pos x="T0" y="T1"/>
                  </a:cxn>
                  <a:cxn ang="T9">
                    <a:pos x="T2" y="T3"/>
                  </a:cxn>
                  <a:cxn ang="T10">
                    <a:pos x="T4" y="T5"/>
                  </a:cxn>
                  <a:cxn ang="T11">
                    <a:pos x="T6" y="T7"/>
                  </a:cxn>
                </a:cxnLst>
                <a:rect l="T12" t="T13" r="T14" b="T15"/>
                <a:pathLst>
                  <a:path w="29" h="80">
                    <a:moveTo>
                      <a:pt x="0" y="80"/>
                    </a:moveTo>
                    <a:lnTo>
                      <a:pt x="29" y="37"/>
                    </a:lnTo>
                    <a:lnTo>
                      <a:pt x="0" y="0"/>
                    </a:lnTo>
                    <a:lnTo>
                      <a:pt x="0" y="8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6" name="Freeform 56">
                <a:extLst>
                  <a:ext uri="{FF2B5EF4-FFF2-40B4-BE49-F238E27FC236}">
                    <a16:creationId xmlns:a16="http://schemas.microsoft.com/office/drawing/2014/main" id="{66EA2777-EF87-46A7-BF05-0B01247A94AA}"/>
                  </a:ext>
                </a:extLst>
              </p:cNvPr>
              <p:cNvSpPr>
                <a:spLocks/>
              </p:cNvSpPr>
              <p:nvPr/>
            </p:nvSpPr>
            <p:spPr bwMode="auto">
              <a:xfrm>
                <a:off x="1480" y="3719"/>
                <a:ext cx="101" cy="217"/>
              </a:xfrm>
              <a:custGeom>
                <a:avLst/>
                <a:gdLst>
                  <a:gd name="T0" fmla="*/ 2147483647 w 33"/>
                  <a:gd name="T1" fmla="*/ 2147483647 h 84"/>
                  <a:gd name="T2" fmla="*/ 0 w 33"/>
                  <a:gd name="T3" fmla="*/ 2147483647 h 84"/>
                  <a:gd name="T4" fmla="*/ 2147483647 w 33"/>
                  <a:gd name="T5" fmla="*/ 0 h 84"/>
                  <a:gd name="T6" fmla="*/ 2147483647 w 33"/>
                  <a:gd name="T7" fmla="*/ 2147483647 h 84"/>
                  <a:gd name="T8" fmla="*/ 0 60000 65536"/>
                  <a:gd name="T9" fmla="*/ 0 60000 65536"/>
                  <a:gd name="T10" fmla="*/ 0 60000 65536"/>
                  <a:gd name="T11" fmla="*/ 0 60000 65536"/>
                  <a:gd name="T12" fmla="*/ 0 w 33"/>
                  <a:gd name="T13" fmla="*/ 0 h 84"/>
                  <a:gd name="T14" fmla="*/ 33 w 33"/>
                  <a:gd name="T15" fmla="*/ 84 h 84"/>
                </a:gdLst>
                <a:ahLst/>
                <a:cxnLst>
                  <a:cxn ang="T8">
                    <a:pos x="T0" y="T1"/>
                  </a:cxn>
                  <a:cxn ang="T9">
                    <a:pos x="T2" y="T3"/>
                  </a:cxn>
                  <a:cxn ang="T10">
                    <a:pos x="T4" y="T5"/>
                  </a:cxn>
                  <a:cxn ang="T11">
                    <a:pos x="T6" y="T7"/>
                  </a:cxn>
                </a:cxnLst>
                <a:rect l="T12" t="T13" r="T14" b="T15"/>
                <a:pathLst>
                  <a:path w="33" h="84">
                    <a:moveTo>
                      <a:pt x="33" y="84"/>
                    </a:moveTo>
                    <a:lnTo>
                      <a:pt x="0" y="46"/>
                    </a:lnTo>
                    <a:lnTo>
                      <a:pt x="33" y="0"/>
                    </a:lnTo>
                    <a:lnTo>
                      <a:pt x="33" y="8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7" name="Freeform 57">
                <a:extLst>
                  <a:ext uri="{FF2B5EF4-FFF2-40B4-BE49-F238E27FC236}">
                    <a16:creationId xmlns:a16="http://schemas.microsoft.com/office/drawing/2014/main" id="{25E248C9-2671-4606-8662-EA753E049BEA}"/>
                  </a:ext>
                </a:extLst>
              </p:cNvPr>
              <p:cNvSpPr>
                <a:spLocks/>
              </p:cNvSpPr>
              <p:nvPr/>
            </p:nvSpPr>
            <p:spPr bwMode="auto">
              <a:xfrm>
                <a:off x="1480" y="2654"/>
                <a:ext cx="101" cy="216"/>
              </a:xfrm>
              <a:custGeom>
                <a:avLst/>
                <a:gdLst>
                  <a:gd name="T0" fmla="*/ 2147483647 w 33"/>
                  <a:gd name="T1" fmla="*/ 2147483647 h 84"/>
                  <a:gd name="T2" fmla="*/ 0 w 33"/>
                  <a:gd name="T3" fmla="*/ 2147483647 h 84"/>
                  <a:gd name="T4" fmla="*/ 2147483647 w 33"/>
                  <a:gd name="T5" fmla="*/ 0 h 84"/>
                  <a:gd name="T6" fmla="*/ 2147483647 w 33"/>
                  <a:gd name="T7" fmla="*/ 2147483647 h 84"/>
                  <a:gd name="T8" fmla="*/ 0 60000 65536"/>
                  <a:gd name="T9" fmla="*/ 0 60000 65536"/>
                  <a:gd name="T10" fmla="*/ 0 60000 65536"/>
                  <a:gd name="T11" fmla="*/ 0 60000 65536"/>
                  <a:gd name="T12" fmla="*/ 0 w 33"/>
                  <a:gd name="T13" fmla="*/ 0 h 84"/>
                  <a:gd name="T14" fmla="*/ 33 w 33"/>
                  <a:gd name="T15" fmla="*/ 84 h 84"/>
                </a:gdLst>
                <a:ahLst/>
                <a:cxnLst>
                  <a:cxn ang="T8">
                    <a:pos x="T0" y="T1"/>
                  </a:cxn>
                  <a:cxn ang="T9">
                    <a:pos x="T2" y="T3"/>
                  </a:cxn>
                  <a:cxn ang="T10">
                    <a:pos x="T4" y="T5"/>
                  </a:cxn>
                  <a:cxn ang="T11">
                    <a:pos x="T6" y="T7"/>
                  </a:cxn>
                </a:cxnLst>
                <a:rect l="T12" t="T13" r="T14" b="T15"/>
                <a:pathLst>
                  <a:path w="33" h="84">
                    <a:moveTo>
                      <a:pt x="33" y="84"/>
                    </a:moveTo>
                    <a:lnTo>
                      <a:pt x="0" y="47"/>
                    </a:lnTo>
                    <a:lnTo>
                      <a:pt x="33" y="0"/>
                    </a:lnTo>
                    <a:lnTo>
                      <a:pt x="33" y="8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8" name="Freeform 58">
                <a:extLst>
                  <a:ext uri="{FF2B5EF4-FFF2-40B4-BE49-F238E27FC236}">
                    <a16:creationId xmlns:a16="http://schemas.microsoft.com/office/drawing/2014/main" id="{C7C6B34B-5AF2-42C9-BCA1-00F2E6866E8B}"/>
                  </a:ext>
                </a:extLst>
              </p:cNvPr>
              <p:cNvSpPr>
                <a:spLocks/>
              </p:cNvSpPr>
              <p:nvPr/>
            </p:nvSpPr>
            <p:spPr bwMode="auto">
              <a:xfrm>
                <a:off x="1474" y="3949"/>
                <a:ext cx="107" cy="335"/>
              </a:xfrm>
              <a:custGeom>
                <a:avLst/>
                <a:gdLst>
                  <a:gd name="T0" fmla="*/ 2147483647 w 35"/>
                  <a:gd name="T1" fmla="*/ 2147483647 h 130"/>
                  <a:gd name="T2" fmla="*/ 0 w 35"/>
                  <a:gd name="T3" fmla="*/ 2147483647 h 130"/>
                  <a:gd name="T4" fmla="*/ 2147483647 w 35"/>
                  <a:gd name="T5" fmla="*/ 0 h 130"/>
                  <a:gd name="T6" fmla="*/ 2147483647 w 35"/>
                  <a:gd name="T7" fmla="*/ 2147483647 h 130"/>
                  <a:gd name="T8" fmla="*/ 0 60000 65536"/>
                  <a:gd name="T9" fmla="*/ 0 60000 65536"/>
                  <a:gd name="T10" fmla="*/ 0 60000 65536"/>
                  <a:gd name="T11" fmla="*/ 0 60000 65536"/>
                  <a:gd name="T12" fmla="*/ 0 w 35"/>
                  <a:gd name="T13" fmla="*/ 0 h 130"/>
                  <a:gd name="T14" fmla="*/ 35 w 35"/>
                  <a:gd name="T15" fmla="*/ 130 h 130"/>
                </a:gdLst>
                <a:ahLst/>
                <a:cxnLst>
                  <a:cxn ang="T8">
                    <a:pos x="T0" y="T1"/>
                  </a:cxn>
                  <a:cxn ang="T9">
                    <a:pos x="T2" y="T3"/>
                  </a:cxn>
                  <a:cxn ang="T10">
                    <a:pos x="T4" y="T5"/>
                  </a:cxn>
                  <a:cxn ang="T11">
                    <a:pos x="T6" y="T7"/>
                  </a:cxn>
                </a:cxnLst>
                <a:rect l="T12" t="T13" r="T14" b="T15"/>
                <a:pathLst>
                  <a:path w="35" h="130">
                    <a:moveTo>
                      <a:pt x="35" y="130"/>
                    </a:moveTo>
                    <a:lnTo>
                      <a:pt x="0" y="63"/>
                    </a:lnTo>
                    <a:lnTo>
                      <a:pt x="35" y="0"/>
                    </a:lnTo>
                    <a:lnTo>
                      <a:pt x="35" y="13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9" name="Freeform 59">
                <a:extLst>
                  <a:ext uri="{FF2B5EF4-FFF2-40B4-BE49-F238E27FC236}">
                    <a16:creationId xmlns:a16="http://schemas.microsoft.com/office/drawing/2014/main" id="{6E7A55DE-A061-4B18-97B8-7A0FA4EF3957}"/>
                  </a:ext>
                </a:extLst>
              </p:cNvPr>
              <p:cNvSpPr>
                <a:spLocks/>
              </p:cNvSpPr>
              <p:nvPr/>
            </p:nvSpPr>
            <p:spPr bwMode="auto">
              <a:xfrm>
                <a:off x="1474" y="2885"/>
                <a:ext cx="107" cy="335"/>
              </a:xfrm>
              <a:custGeom>
                <a:avLst/>
                <a:gdLst>
                  <a:gd name="T0" fmla="*/ 2147483647 w 35"/>
                  <a:gd name="T1" fmla="*/ 2147483647 h 130"/>
                  <a:gd name="T2" fmla="*/ 0 w 35"/>
                  <a:gd name="T3" fmla="*/ 2147483647 h 130"/>
                  <a:gd name="T4" fmla="*/ 2147483647 w 35"/>
                  <a:gd name="T5" fmla="*/ 0 h 130"/>
                  <a:gd name="T6" fmla="*/ 2147483647 w 35"/>
                  <a:gd name="T7" fmla="*/ 2147483647 h 130"/>
                  <a:gd name="T8" fmla="*/ 0 60000 65536"/>
                  <a:gd name="T9" fmla="*/ 0 60000 65536"/>
                  <a:gd name="T10" fmla="*/ 0 60000 65536"/>
                  <a:gd name="T11" fmla="*/ 0 60000 65536"/>
                  <a:gd name="T12" fmla="*/ 0 w 35"/>
                  <a:gd name="T13" fmla="*/ 0 h 130"/>
                  <a:gd name="T14" fmla="*/ 35 w 35"/>
                  <a:gd name="T15" fmla="*/ 130 h 130"/>
                </a:gdLst>
                <a:ahLst/>
                <a:cxnLst>
                  <a:cxn ang="T8">
                    <a:pos x="T0" y="T1"/>
                  </a:cxn>
                  <a:cxn ang="T9">
                    <a:pos x="T2" y="T3"/>
                  </a:cxn>
                  <a:cxn ang="T10">
                    <a:pos x="T4" y="T5"/>
                  </a:cxn>
                  <a:cxn ang="T11">
                    <a:pos x="T6" y="T7"/>
                  </a:cxn>
                </a:cxnLst>
                <a:rect l="T12" t="T13" r="T14" b="T15"/>
                <a:pathLst>
                  <a:path w="35" h="130">
                    <a:moveTo>
                      <a:pt x="35" y="130"/>
                    </a:moveTo>
                    <a:lnTo>
                      <a:pt x="0" y="63"/>
                    </a:lnTo>
                    <a:lnTo>
                      <a:pt x="35" y="0"/>
                    </a:lnTo>
                    <a:lnTo>
                      <a:pt x="35" y="13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0" name="Freeform 60">
                <a:extLst>
                  <a:ext uri="{FF2B5EF4-FFF2-40B4-BE49-F238E27FC236}">
                    <a16:creationId xmlns:a16="http://schemas.microsoft.com/office/drawing/2014/main" id="{90EC7B5B-D77E-4AAB-8AB1-8CF2F036DE41}"/>
                  </a:ext>
                </a:extLst>
              </p:cNvPr>
              <p:cNvSpPr>
                <a:spLocks/>
              </p:cNvSpPr>
              <p:nvPr/>
            </p:nvSpPr>
            <p:spPr bwMode="auto">
              <a:xfrm>
                <a:off x="1361" y="3974"/>
                <a:ext cx="89" cy="307"/>
              </a:xfrm>
              <a:custGeom>
                <a:avLst/>
                <a:gdLst>
                  <a:gd name="T0" fmla="*/ 0 w 29"/>
                  <a:gd name="T1" fmla="*/ 2147483647 h 119"/>
                  <a:gd name="T2" fmla="*/ 2147483647 w 29"/>
                  <a:gd name="T3" fmla="*/ 2147483647 h 119"/>
                  <a:gd name="T4" fmla="*/ 0 w 29"/>
                  <a:gd name="T5" fmla="*/ 0 h 119"/>
                  <a:gd name="T6" fmla="*/ 0 w 29"/>
                  <a:gd name="T7" fmla="*/ 2147483647 h 119"/>
                  <a:gd name="T8" fmla="*/ 0 60000 65536"/>
                  <a:gd name="T9" fmla="*/ 0 60000 65536"/>
                  <a:gd name="T10" fmla="*/ 0 60000 65536"/>
                  <a:gd name="T11" fmla="*/ 0 60000 65536"/>
                  <a:gd name="T12" fmla="*/ 0 w 29"/>
                  <a:gd name="T13" fmla="*/ 0 h 119"/>
                  <a:gd name="T14" fmla="*/ 29 w 29"/>
                  <a:gd name="T15" fmla="*/ 119 h 119"/>
                </a:gdLst>
                <a:ahLst/>
                <a:cxnLst>
                  <a:cxn ang="T8">
                    <a:pos x="T0" y="T1"/>
                  </a:cxn>
                  <a:cxn ang="T9">
                    <a:pos x="T2" y="T3"/>
                  </a:cxn>
                  <a:cxn ang="T10">
                    <a:pos x="T4" y="T5"/>
                  </a:cxn>
                  <a:cxn ang="T11">
                    <a:pos x="T6" y="T7"/>
                  </a:cxn>
                </a:cxnLst>
                <a:rect l="T12" t="T13" r="T14" b="T15"/>
                <a:pathLst>
                  <a:path w="29" h="119">
                    <a:moveTo>
                      <a:pt x="0" y="119"/>
                    </a:moveTo>
                    <a:lnTo>
                      <a:pt x="29" y="54"/>
                    </a:lnTo>
                    <a:lnTo>
                      <a:pt x="0" y="0"/>
                    </a:lnTo>
                    <a:lnTo>
                      <a:pt x="0" y="11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1" name="Freeform 61">
                <a:extLst>
                  <a:ext uri="{FF2B5EF4-FFF2-40B4-BE49-F238E27FC236}">
                    <a16:creationId xmlns:a16="http://schemas.microsoft.com/office/drawing/2014/main" id="{ED062A1A-6FAF-4C18-9DEA-C5B5BC76D67C}"/>
                  </a:ext>
                </a:extLst>
              </p:cNvPr>
              <p:cNvSpPr>
                <a:spLocks/>
              </p:cNvSpPr>
              <p:nvPr/>
            </p:nvSpPr>
            <p:spPr bwMode="auto">
              <a:xfrm>
                <a:off x="1361" y="2911"/>
                <a:ext cx="98" cy="306"/>
              </a:xfrm>
              <a:custGeom>
                <a:avLst/>
                <a:gdLst>
                  <a:gd name="T0" fmla="*/ 0 w 32"/>
                  <a:gd name="T1" fmla="*/ 2147483647 h 119"/>
                  <a:gd name="T2" fmla="*/ 2147483647 w 32"/>
                  <a:gd name="T3" fmla="*/ 2147483647 h 119"/>
                  <a:gd name="T4" fmla="*/ 0 w 32"/>
                  <a:gd name="T5" fmla="*/ 0 h 119"/>
                  <a:gd name="T6" fmla="*/ 0 w 32"/>
                  <a:gd name="T7" fmla="*/ 2147483647 h 119"/>
                  <a:gd name="T8" fmla="*/ 0 60000 65536"/>
                  <a:gd name="T9" fmla="*/ 0 60000 65536"/>
                  <a:gd name="T10" fmla="*/ 0 60000 65536"/>
                  <a:gd name="T11" fmla="*/ 0 60000 65536"/>
                  <a:gd name="T12" fmla="*/ 0 w 32"/>
                  <a:gd name="T13" fmla="*/ 0 h 119"/>
                  <a:gd name="T14" fmla="*/ 32 w 32"/>
                  <a:gd name="T15" fmla="*/ 119 h 119"/>
                </a:gdLst>
                <a:ahLst/>
                <a:cxnLst>
                  <a:cxn ang="T8">
                    <a:pos x="T0" y="T1"/>
                  </a:cxn>
                  <a:cxn ang="T9">
                    <a:pos x="T2" y="T3"/>
                  </a:cxn>
                  <a:cxn ang="T10">
                    <a:pos x="T4" y="T5"/>
                  </a:cxn>
                  <a:cxn ang="T11">
                    <a:pos x="T6" y="T7"/>
                  </a:cxn>
                </a:cxnLst>
                <a:rect l="T12" t="T13" r="T14" b="T15"/>
                <a:pathLst>
                  <a:path w="32" h="119">
                    <a:moveTo>
                      <a:pt x="0" y="119"/>
                    </a:moveTo>
                    <a:lnTo>
                      <a:pt x="32" y="61"/>
                    </a:lnTo>
                    <a:lnTo>
                      <a:pt x="0" y="0"/>
                    </a:lnTo>
                    <a:lnTo>
                      <a:pt x="0" y="11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2" name="Freeform 62">
                <a:extLst>
                  <a:ext uri="{FF2B5EF4-FFF2-40B4-BE49-F238E27FC236}">
                    <a16:creationId xmlns:a16="http://schemas.microsoft.com/office/drawing/2014/main" id="{18B1976F-29D6-4D3F-9B04-85CB46763FD2}"/>
                  </a:ext>
                </a:extLst>
              </p:cNvPr>
              <p:cNvSpPr>
                <a:spLocks/>
              </p:cNvSpPr>
              <p:nvPr/>
            </p:nvSpPr>
            <p:spPr bwMode="auto">
              <a:xfrm>
                <a:off x="1361" y="4121"/>
                <a:ext cx="220" cy="170"/>
              </a:xfrm>
              <a:custGeom>
                <a:avLst/>
                <a:gdLst>
                  <a:gd name="T0" fmla="*/ 2147483647 w 72"/>
                  <a:gd name="T1" fmla="*/ 2147483647 h 66"/>
                  <a:gd name="T2" fmla="*/ 2147483647 w 72"/>
                  <a:gd name="T3" fmla="*/ 0 h 66"/>
                  <a:gd name="T4" fmla="*/ 0 w 72"/>
                  <a:gd name="T5" fmla="*/ 2147483647 h 66"/>
                  <a:gd name="T6" fmla="*/ 2147483647 w 72"/>
                  <a:gd name="T7" fmla="*/ 2147483647 h 66"/>
                  <a:gd name="T8" fmla="*/ 0 60000 65536"/>
                  <a:gd name="T9" fmla="*/ 0 60000 65536"/>
                  <a:gd name="T10" fmla="*/ 0 60000 65536"/>
                  <a:gd name="T11" fmla="*/ 0 60000 65536"/>
                  <a:gd name="T12" fmla="*/ 0 w 72"/>
                  <a:gd name="T13" fmla="*/ 0 h 66"/>
                  <a:gd name="T14" fmla="*/ 72 w 72"/>
                  <a:gd name="T15" fmla="*/ 66 h 66"/>
                </a:gdLst>
                <a:ahLst/>
                <a:cxnLst>
                  <a:cxn ang="T8">
                    <a:pos x="T0" y="T1"/>
                  </a:cxn>
                  <a:cxn ang="T9">
                    <a:pos x="T2" y="T3"/>
                  </a:cxn>
                  <a:cxn ang="T10">
                    <a:pos x="T4" y="T5"/>
                  </a:cxn>
                  <a:cxn ang="T11">
                    <a:pos x="T6" y="T7"/>
                  </a:cxn>
                </a:cxnLst>
                <a:rect l="T12" t="T13" r="T14" b="T15"/>
                <a:pathLst>
                  <a:path w="72" h="66">
                    <a:moveTo>
                      <a:pt x="72" y="66"/>
                    </a:moveTo>
                    <a:lnTo>
                      <a:pt x="34" y="0"/>
                    </a:lnTo>
                    <a:lnTo>
                      <a:pt x="0" y="66"/>
                    </a:lnTo>
                    <a:lnTo>
                      <a:pt x="72" y="66"/>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3" name="Freeform 63">
                <a:extLst>
                  <a:ext uri="{FF2B5EF4-FFF2-40B4-BE49-F238E27FC236}">
                    <a16:creationId xmlns:a16="http://schemas.microsoft.com/office/drawing/2014/main" id="{FE486543-286B-465E-B590-014531576708}"/>
                  </a:ext>
                </a:extLst>
              </p:cNvPr>
              <p:cNvSpPr>
                <a:spLocks/>
              </p:cNvSpPr>
              <p:nvPr/>
            </p:nvSpPr>
            <p:spPr bwMode="auto">
              <a:xfrm>
                <a:off x="1368" y="3058"/>
                <a:ext cx="203" cy="288"/>
              </a:xfrm>
              <a:custGeom>
                <a:avLst/>
                <a:gdLst>
                  <a:gd name="T0" fmla="*/ 2147483647 w 67"/>
                  <a:gd name="T1" fmla="*/ 2147483647 h 112"/>
                  <a:gd name="T2" fmla="*/ 2147483647 w 67"/>
                  <a:gd name="T3" fmla="*/ 2147483647 h 112"/>
                  <a:gd name="T4" fmla="*/ 0 w 67"/>
                  <a:gd name="T5" fmla="*/ 2147483647 h 112"/>
                  <a:gd name="T6" fmla="*/ 2147483647 w 67"/>
                  <a:gd name="T7" fmla="*/ 0 h 112"/>
                  <a:gd name="T8" fmla="*/ 2147483647 w 67"/>
                  <a:gd name="T9" fmla="*/ 2147483647 h 112"/>
                  <a:gd name="T10" fmla="*/ 0 60000 65536"/>
                  <a:gd name="T11" fmla="*/ 0 60000 65536"/>
                  <a:gd name="T12" fmla="*/ 0 60000 65536"/>
                  <a:gd name="T13" fmla="*/ 0 60000 65536"/>
                  <a:gd name="T14" fmla="*/ 0 60000 65536"/>
                  <a:gd name="T15" fmla="*/ 0 w 67"/>
                  <a:gd name="T16" fmla="*/ 0 h 112"/>
                  <a:gd name="T17" fmla="*/ 67 w 67"/>
                  <a:gd name="T18" fmla="*/ 112 h 112"/>
                </a:gdLst>
                <a:ahLst/>
                <a:cxnLst>
                  <a:cxn ang="T10">
                    <a:pos x="T0" y="T1"/>
                  </a:cxn>
                  <a:cxn ang="T11">
                    <a:pos x="T2" y="T3"/>
                  </a:cxn>
                  <a:cxn ang="T12">
                    <a:pos x="T4" y="T5"/>
                  </a:cxn>
                  <a:cxn ang="T13">
                    <a:pos x="T6" y="T7"/>
                  </a:cxn>
                  <a:cxn ang="T14">
                    <a:pos x="T8" y="T9"/>
                  </a:cxn>
                </a:cxnLst>
                <a:rect l="T15" t="T16" r="T17" b="T18"/>
                <a:pathLst>
                  <a:path w="67" h="112">
                    <a:moveTo>
                      <a:pt x="67" y="65"/>
                    </a:moveTo>
                    <a:lnTo>
                      <a:pt x="32" y="112"/>
                    </a:lnTo>
                    <a:lnTo>
                      <a:pt x="0" y="68"/>
                    </a:lnTo>
                    <a:lnTo>
                      <a:pt x="32" y="0"/>
                    </a:lnTo>
                    <a:lnTo>
                      <a:pt x="67" y="6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4" name="Freeform 64">
                <a:extLst>
                  <a:ext uri="{FF2B5EF4-FFF2-40B4-BE49-F238E27FC236}">
                    <a16:creationId xmlns:a16="http://schemas.microsoft.com/office/drawing/2014/main" id="{A1B8B7FE-807D-4FC8-BB77-048B8EEFE8C0}"/>
                  </a:ext>
                </a:extLst>
              </p:cNvPr>
              <p:cNvSpPr>
                <a:spLocks/>
              </p:cNvSpPr>
              <p:nvPr/>
            </p:nvSpPr>
            <p:spPr bwMode="auto">
              <a:xfrm>
                <a:off x="1361" y="2142"/>
                <a:ext cx="220" cy="126"/>
              </a:xfrm>
              <a:custGeom>
                <a:avLst/>
                <a:gdLst>
                  <a:gd name="T0" fmla="*/ 220 w 220"/>
                  <a:gd name="T1" fmla="*/ 10 h 126"/>
                  <a:gd name="T2" fmla="*/ 104 w 220"/>
                  <a:gd name="T3" fmla="*/ 126 h 126"/>
                  <a:gd name="T4" fmla="*/ 0 w 220"/>
                  <a:gd name="T5" fmla="*/ 18 h 126"/>
                  <a:gd name="T6" fmla="*/ 57 w 220"/>
                  <a:gd name="T7" fmla="*/ 0 h 126"/>
                  <a:gd name="T8" fmla="*/ 220 w 220"/>
                  <a:gd name="T9" fmla="*/ 10 h 126"/>
                  <a:gd name="T10" fmla="*/ 0 60000 65536"/>
                  <a:gd name="T11" fmla="*/ 0 60000 65536"/>
                  <a:gd name="T12" fmla="*/ 0 60000 65536"/>
                  <a:gd name="T13" fmla="*/ 0 60000 65536"/>
                  <a:gd name="T14" fmla="*/ 0 60000 65536"/>
                  <a:gd name="T15" fmla="*/ 0 w 220"/>
                  <a:gd name="T16" fmla="*/ 0 h 126"/>
                  <a:gd name="T17" fmla="*/ 220 w 220"/>
                  <a:gd name="T18" fmla="*/ 126 h 126"/>
                </a:gdLst>
                <a:ahLst/>
                <a:cxnLst>
                  <a:cxn ang="T10">
                    <a:pos x="T0" y="T1"/>
                  </a:cxn>
                  <a:cxn ang="T11">
                    <a:pos x="T2" y="T3"/>
                  </a:cxn>
                  <a:cxn ang="T12">
                    <a:pos x="T4" y="T5"/>
                  </a:cxn>
                  <a:cxn ang="T13">
                    <a:pos x="T6" y="T7"/>
                  </a:cxn>
                  <a:cxn ang="T14">
                    <a:pos x="T8" y="T9"/>
                  </a:cxn>
                </a:cxnLst>
                <a:rect l="T15" t="T16" r="T17" b="T18"/>
                <a:pathLst>
                  <a:path w="220" h="126">
                    <a:moveTo>
                      <a:pt x="220" y="10"/>
                    </a:moveTo>
                    <a:lnTo>
                      <a:pt x="104" y="126"/>
                    </a:lnTo>
                    <a:lnTo>
                      <a:pt x="0" y="18"/>
                    </a:lnTo>
                    <a:lnTo>
                      <a:pt x="57" y="0"/>
                    </a:lnTo>
                    <a:lnTo>
                      <a:pt x="220" y="1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5" name="Freeform 65">
                <a:extLst>
                  <a:ext uri="{FF2B5EF4-FFF2-40B4-BE49-F238E27FC236}">
                    <a16:creationId xmlns:a16="http://schemas.microsoft.com/office/drawing/2014/main" id="{C6C9F497-2962-449E-988E-B4A8B6A23731}"/>
                  </a:ext>
                </a:extLst>
              </p:cNvPr>
              <p:cNvSpPr>
                <a:spLocks/>
              </p:cNvSpPr>
              <p:nvPr/>
            </p:nvSpPr>
            <p:spPr bwMode="auto">
              <a:xfrm>
                <a:off x="1352" y="2179"/>
                <a:ext cx="229" cy="2120"/>
              </a:xfrm>
              <a:custGeom>
                <a:avLst/>
                <a:gdLst>
                  <a:gd name="T0" fmla="*/ 2147483647 w 75"/>
                  <a:gd name="T1" fmla="*/ 2147483647 h 823"/>
                  <a:gd name="T2" fmla="*/ 2147483647 w 75"/>
                  <a:gd name="T3" fmla="*/ 2147483647 h 823"/>
                  <a:gd name="T4" fmla="*/ 2147483647 w 75"/>
                  <a:gd name="T5" fmla="*/ 2147483647 h 823"/>
                  <a:gd name="T6" fmla="*/ 2147483647 w 75"/>
                  <a:gd name="T7" fmla="*/ 2147483647 h 823"/>
                  <a:gd name="T8" fmla="*/ 2147483647 w 75"/>
                  <a:gd name="T9" fmla="*/ 2147483647 h 823"/>
                  <a:gd name="T10" fmla="*/ 0 w 75"/>
                  <a:gd name="T11" fmla="*/ 2147483647 h 823"/>
                  <a:gd name="T12" fmla="*/ 2147483647 w 75"/>
                  <a:gd name="T13" fmla="*/ 2147483647 h 823"/>
                  <a:gd name="T14" fmla="*/ 2147483647 w 75"/>
                  <a:gd name="T15" fmla="*/ 2147483647 h 823"/>
                  <a:gd name="T16" fmla="*/ 2147483647 w 75"/>
                  <a:gd name="T17" fmla="*/ 2147483647 h 823"/>
                  <a:gd name="T18" fmla="*/ 2147483647 w 75"/>
                  <a:gd name="T19" fmla="*/ 2147483647 h 823"/>
                  <a:gd name="T20" fmla="*/ 2147483647 w 75"/>
                  <a:gd name="T21" fmla="*/ 2147483647 h 823"/>
                  <a:gd name="T22" fmla="*/ 2147483647 w 75"/>
                  <a:gd name="T23" fmla="*/ 2147483647 h 823"/>
                  <a:gd name="T24" fmla="*/ 2147483647 w 75"/>
                  <a:gd name="T25" fmla="*/ 2147483647 h 823"/>
                  <a:gd name="T26" fmla="*/ 2147483647 w 75"/>
                  <a:gd name="T27" fmla="*/ 2147483647 h 823"/>
                  <a:gd name="T28" fmla="*/ 2147483647 w 75"/>
                  <a:gd name="T29" fmla="*/ 2147483647 h 823"/>
                  <a:gd name="T30" fmla="*/ 2147483647 w 75"/>
                  <a:gd name="T31" fmla="*/ 2147483647 h 823"/>
                  <a:gd name="T32" fmla="*/ 2147483647 w 75"/>
                  <a:gd name="T33" fmla="*/ 2147483647 h 823"/>
                  <a:gd name="T34" fmla="*/ 2147483647 w 75"/>
                  <a:gd name="T35" fmla="*/ 2147483647 h 823"/>
                  <a:gd name="T36" fmla="*/ 2147483647 w 75"/>
                  <a:gd name="T37" fmla="*/ 0 h 823"/>
                  <a:gd name="T38" fmla="*/ 2147483647 w 75"/>
                  <a:gd name="T39" fmla="*/ 0 h 823"/>
                  <a:gd name="T40" fmla="*/ 2147483647 w 75"/>
                  <a:gd name="T41" fmla="*/ 2147483647 h 823"/>
                  <a:gd name="T42" fmla="*/ 2147483647 w 75"/>
                  <a:gd name="T43" fmla="*/ 2147483647 h 823"/>
                  <a:gd name="T44" fmla="*/ 2147483647 w 75"/>
                  <a:gd name="T45" fmla="*/ 2147483647 h 823"/>
                  <a:gd name="T46" fmla="*/ 2147483647 w 75"/>
                  <a:gd name="T47" fmla="*/ 2147483647 h 823"/>
                  <a:gd name="T48" fmla="*/ 2147483647 w 75"/>
                  <a:gd name="T49" fmla="*/ 2147483647 h 823"/>
                  <a:gd name="T50" fmla="*/ 2147483647 w 75"/>
                  <a:gd name="T51" fmla="*/ 2147483647 h 8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5"/>
                  <a:gd name="T79" fmla="*/ 0 h 823"/>
                  <a:gd name="T80" fmla="*/ 75 w 75"/>
                  <a:gd name="T81" fmla="*/ 823 h 8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5" h="823">
                    <a:moveTo>
                      <a:pt x="3" y="413"/>
                    </a:moveTo>
                    <a:lnTo>
                      <a:pt x="62" y="497"/>
                    </a:lnTo>
                    <a:lnTo>
                      <a:pt x="2" y="580"/>
                    </a:lnTo>
                    <a:lnTo>
                      <a:pt x="3" y="603"/>
                    </a:lnTo>
                    <a:lnTo>
                      <a:pt x="65" y="698"/>
                    </a:lnTo>
                    <a:lnTo>
                      <a:pt x="0" y="821"/>
                    </a:lnTo>
                    <a:lnTo>
                      <a:pt x="10" y="823"/>
                    </a:lnTo>
                    <a:lnTo>
                      <a:pt x="75" y="706"/>
                    </a:lnTo>
                    <a:lnTo>
                      <a:pt x="75" y="685"/>
                    </a:lnTo>
                    <a:lnTo>
                      <a:pt x="6" y="592"/>
                    </a:lnTo>
                    <a:lnTo>
                      <a:pt x="75" y="503"/>
                    </a:lnTo>
                    <a:lnTo>
                      <a:pt x="75" y="493"/>
                    </a:lnTo>
                    <a:lnTo>
                      <a:pt x="11" y="409"/>
                    </a:lnTo>
                    <a:lnTo>
                      <a:pt x="75" y="292"/>
                    </a:lnTo>
                    <a:lnTo>
                      <a:pt x="75" y="272"/>
                    </a:lnTo>
                    <a:lnTo>
                      <a:pt x="6" y="179"/>
                    </a:lnTo>
                    <a:lnTo>
                      <a:pt x="75" y="90"/>
                    </a:lnTo>
                    <a:lnTo>
                      <a:pt x="75" y="79"/>
                    </a:lnTo>
                    <a:lnTo>
                      <a:pt x="18" y="0"/>
                    </a:lnTo>
                    <a:lnTo>
                      <a:pt x="3" y="0"/>
                    </a:lnTo>
                    <a:lnTo>
                      <a:pt x="62" y="84"/>
                    </a:lnTo>
                    <a:lnTo>
                      <a:pt x="2" y="166"/>
                    </a:lnTo>
                    <a:lnTo>
                      <a:pt x="3" y="190"/>
                    </a:lnTo>
                    <a:lnTo>
                      <a:pt x="65" y="285"/>
                    </a:lnTo>
                    <a:lnTo>
                      <a:pt x="3" y="397"/>
                    </a:lnTo>
                    <a:lnTo>
                      <a:pt x="3" y="413"/>
                    </a:lnTo>
                    <a:close/>
                  </a:path>
                </a:pathLst>
              </a:custGeom>
              <a:solidFill>
                <a:srgbClr val="EA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6" name="Freeform 66">
                <a:extLst>
                  <a:ext uri="{FF2B5EF4-FFF2-40B4-BE49-F238E27FC236}">
                    <a16:creationId xmlns:a16="http://schemas.microsoft.com/office/drawing/2014/main" id="{F1492960-8A04-4E93-BB24-E2F98F2A0E14}"/>
                  </a:ext>
                </a:extLst>
              </p:cNvPr>
              <p:cNvSpPr>
                <a:spLocks noEditPoints="1"/>
              </p:cNvSpPr>
              <p:nvPr/>
            </p:nvSpPr>
            <p:spPr bwMode="auto">
              <a:xfrm>
                <a:off x="1334" y="2167"/>
                <a:ext cx="256" cy="2142"/>
              </a:xfrm>
              <a:custGeom>
                <a:avLst/>
                <a:gdLst>
                  <a:gd name="T0" fmla="*/ 2147483647 w 84"/>
                  <a:gd name="T1" fmla="*/ 2147483647 h 832"/>
                  <a:gd name="T2" fmla="*/ 2147483647 w 84"/>
                  <a:gd name="T3" fmla="*/ 2147483647 h 832"/>
                  <a:gd name="T4" fmla="*/ 2147483647 w 84"/>
                  <a:gd name="T5" fmla="*/ 2147483647 h 832"/>
                  <a:gd name="T6" fmla="*/ 2147483647 w 84"/>
                  <a:gd name="T7" fmla="*/ 2147483647 h 832"/>
                  <a:gd name="T8" fmla="*/ 2147483647 w 84"/>
                  <a:gd name="T9" fmla="*/ 2147483647 h 832"/>
                  <a:gd name="T10" fmla="*/ 2147483647 w 84"/>
                  <a:gd name="T11" fmla="*/ 2147483647 h 832"/>
                  <a:gd name="T12" fmla="*/ 2147483647 w 84"/>
                  <a:gd name="T13" fmla="*/ 2147483647 h 832"/>
                  <a:gd name="T14" fmla="*/ 2147483647 w 84"/>
                  <a:gd name="T15" fmla="*/ 2147483647 h 832"/>
                  <a:gd name="T16" fmla="*/ 2147483647 w 84"/>
                  <a:gd name="T17" fmla="*/ 2147483647 h 832"/>
                  <a:gd name="T18" fmla="*/ 2147483647 w 84"/>
                  <a:gd name="T19" fmla="*/ 2147483647 h 832"/>
                  <a:gd name="T20" fmla="*/ 2147483647 w 84"/>
                  <a:gd name="T21" fmla="*/ 2147483647 h 832"/>
                  <a:gd name="T22" fmla="*/ 2147483647 w 84"/>
                  <a:gd name="T23" fmla="*/ 2147483647 h 832"/>
                  <a:gd name="T24" fmla="*/ 2147483647 w 84"/>
                  <a:gd name="T25" fmla="*/ 2147483647 h 832"/>
                  <a:gd name="T26" fmla="*/ 2147483647 w 84"/>
                  <a:gd name="T27" fmla="*/ 2147483647 h 832"/>
                  <a:gd name="T28" fmla="*/ 2147483647 w 84"/>
                  <a:gd name="T29" fmla="*/ 2147483647 h 832"/>
                  <a:gd name="T30" fmla="*/ 2147483647 w 84"/>
                  <a:gd name="T31" fmla="*/ 2147483647 h 832"/>
                  <a:gd name="T32" fmla="*/ 2147483647 w 84"/>
                  <a:gd name="T33" fmla="*/ 2147483647 h 832"/>
                  <a:gd name="T34" fmla="*/ 2147483647 w 84"/>
                  <a:gd name="T35" fmla="*/ 2147483647 h 832"/>
                  <a:gd name="T36" fmla="*/ 2147483647 w 84"/>
                  <a:gd name="T37" fmla="*/ 2147483647 h 832"/>
                  <a:gd name="T38" fmla="*/ 2147483647 w 84"/>
                  <a:gd name="T39" fmla="*/ 2147483647 h 832"/>
                  <a:gd name="T40" fmla="*/ 2147483647 w 84"/>
                  <a:gd name="T41" fmla="*/ 2147483647 h 832"/>
                  <a:gd name="T42" fmla="*/ 2147483647 w 84"/>
                  <a:gd name="T43" fmla="*/ 2147483647 h 832"/>
                  <a:gd name="T44" fmla="*/ 2147483647 w 84"/>
                  <a:gd name="T45" fmla="*/ 2147483647 h 832"/>
                  <a:gd name="T46" fmla="*/ 2147483647 w 84"/>
                  <a:gd name="T47" fmla="*/ 2147483647 h 832"/>
                  <a:gd name="T48" fmla="*/ 2147483647 w 84"/>
                  <a:gd name="T49" fmla="*/ 2147483647 h 832"/>
                  <a:gd name="T50" fmla="*/ 2147483647 w 84"/>
                  <a:gd name="T51" fmla="*/ 2147483647 h 832"/>
                  <a:gd name="T52" fmla="*/ 2147483647 w 84"/>
                  <a:gd name="T53" fmla="*/ 2147483647 h 832"/>
                  <a:gd name="T54" fmla="*/ 2147483647 w 84"/>
                  <a:gd name="T55" fmla="*/ 2147483647 h 832"/>
                  <a:gd name="T56" fmla="*/ 2147483647 w 84"/>
                  <a:gd name="T57" fmla="*/ 2147483647 h 832"/>
                  <a:gd name="T58" fmla="*/ 2147483647 w 84"/>
                  <a:gd name="T59" fmla="*/ 2147483647 h 832"/>
                  <a:gd name="T60" fmla="*/ 2147483647 w 84"/>
                  <a:gd name="T61" fmla="*/ 2147483647 h 832"/>
                  <a:gd name="T62" fmla="*/ 2147483647 w 84"/>
                  <a:gd name="T63" fmla="*/ 2147483647 h 832"/>
                  <a:gd name="T64" fmla="*/ 2147483647 w 84"/>
                  <a:gd name="T65" fmla="*/ 2147483647 h 832"/>
                  <a:gd name="T66" fmla="*/ 2147483647 w 84"/>
                  <a:gd name="T67" fmla="*/ 2147483647 h 832"/>
                  <a:gd name="T68" fmla="*/ 2147483647 w 84"/>
                  <a:gd name="T69" fmla="*/ 2147483647 h 832"/>
                  <a:gd name="T70" fmla="*/ 2147483647 w 84"/>
                  <a:gd name="T71" fmla="*/ 2147483647 h 832"/>
                  <a:gd name="T72" fmla="*/ 2147483647 w 84"/>
                  <a:gd name="T73" fmla="*/ 2147483647 h 832"/>
                  <a:gd name="T74" fmla="*/ 2147483647 w 84"/>
                  <a:gd name="T75" fmla="*/ 2147483647 h 832"/>
                  <a:gd name="T76" fmla="*/ 2147483647 w 84"/>
                  <a:gd name="T77" fmla="*/ 2147483647 h 832"/>
                  <a:gd name="T78" fmla="*/ 2147483647 w 84"/>
                  <a:gd name="T79" fmla="*/ 2147483647 h 832"/>
                  <a:gd name="T80" fmla="*/ 2147483647 w 84"/>
                  <a:gd name="T81" fmla="*/ 2147483647 h 832"/>
                  <a:gd name="T82" fmla="*/ 2147483647 w 84"/>
                  <a:gd name="T83" fmla="*/ 2147483647 h 832"/>
                  <a:gd name="T84" fmla="*/ 2147483647 w 84"/>
                  <a:gd name="T85" fmla="*/ 2147483647 h 832"/>
                  <a:gd name="T86" fmla="*/ 2147483647 w 84"/>
                  <a:gd name="T87" fmla="*/ 0 h 832"/>
                  <a:gd name="T88" fmla="*/ 2147483647 w 84"/>
                  <a:gd name="T89" fmla="*/ 0 h 832"/>
                  <a:gd name="T90" fmla="*/ 2147483647 w 84"/>
                  <a:gd name="T91" fmla="*/ 0 h 832"/>
                  <a:gd name="T92" fmla="*/ 2147483647 w 84"/>
                  <a:gd name="T93" fmla="*/ 2147483647 h 832"/>
                  <a:gd name="T94" fmla="*/ 2147483647 w 84"/>
                  <a:gd name="T95" fmla="*/ 2147483647 h 832"/>
                  <a:gd name="T96" fmla="*/ 2147483647 w 84"/>
                  <a:gd name="T97" fmla="*/ 2147483647 h 832"/>
                  <a:gd name="T98" fmla="*/ 2147483647 w 84"/>
                  <a:gd name="T99" fmla="*/ 2147483647 h 832"/>
                  <a:gd name="T100" fmla="*/ 2147483647 w 84"/>
                  <a:gd name="T101" fmla="*/ 2147483647 h 832"/>
                  <a:gd name="T102" fmla="*/ 2147483647 w 84"/>
                  <a:gd name="T103" fmla="*/ 2147483647 h 832"/>
                  <a:gd name="T104" fmla="*/ 2147483647 w 84"/>
                  <a:gd name="T105" fmla="*/ 2147483647 h 832"/>
                  <a:gd name="T106" fmla="*/ 2147483647 w 84"/>
                  <a:gd name="T107" fmla="*/ 2147483647 h 832"/>
                  <a:gd name="T108" fmla="*/ 2147483647 w 84"/>
                  <a:gd name="T109" fmla="*/ 2147483647 h 832"/>
                  <a:gd name="T110" fmla="*/ 2147483647 w 84"/>
                  <a:gd name="T111" fmla="*/ 2147483647 h 832"/>
                  <a:gd name="T112" fmla="*/ 2147483647 w 84"/>
                  <a:gd name="T113" fmla="*/ 2147483647 h 832"/>
                  <a:gd name="T114" fmla="*/ 2147483647 w 84"/>
                  <a:gd name="T115" fmla="*/ 2147483647 h 832"/>
                  <a:gd name="T116" fmla="*/ 2147483647 w 84"/>
                  <a:gd name="T117" fmla="*/ 2147483647 h 832"/>
                  <a:gd name="T118" fmla="*/ 2147483647 w 84"/>
                  <a:gd name="T119" fmla="*/ 2147483647 h 832"/>
                  <a:gd name="T120" fmla="*/ 2147483647 w 84"/>
                  <a:gd name="T121" fmla="*/ 2147483647 h 832"/>
                  <a:gd name="T122" fmla="*/ 2147483647 w 84"/>
                  <a:gd name="T123" fmla="*/ 2147483647 h 8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32"/>
                  <a:gd name="T188" fmla="*/ 84 w 84"/>
                  <a:gd name="T189" fmla="*/ 832 h 83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32">
                    <a:moveTo>
                      <a:pt x="11" y="414"/>
                    </a:moveTo>
                    <a:lnTo>
                      <a:pt x="70" y="499"/>
                    </a:lnTo>
                    <a:lnTo>
                      <a:pt x="66" y="506"/>
                    </a:lnTo>
                    <a:lnTo>
                      <a:pt x="7" y="421"/>
                    </a:lnTo>
                    <a:lnTo>
                      <a:pt x="11" y="414"/>
                    </a:lnTo>
                    <a:close/>
                    <a:moveTo>
                      <a:pt x="70" y="499"/>
                    </a:moveTo>
                    <a:lnTo>
                      <a:pt x="73" y="502"/>
                    </a:lnTo>
                    <a:lnTo>
                      <a:pt x="70" y="506"/>
                    </a:lnTo>
                    <a:lnTo>
                      <a:pt x="68" y="502"/>
                    </a:lnTo>
                    <a:lnTo>
                      <a:pt x="70" y="499"/>
                    </a:lnTo>
                    <a:close/>
                    <a:moveTo>
                      <a:pt x="70" y="506"/>
                    </a:moveTo>
                    <a:lnTo>
                      <a:pt x="10" y="588"/>
                    </a:lnTo>
                    <a:lnTo>
                      <a:pt x="6" y="581"/>
                    </a:lnTo>
                    <a:lnTo>
                      <a:pt x="66" y="498"/>
                    </a:lnTo>
                    <a:lnTo>
                      <a:pt x="70" y="506"/>
                    </a:lnTo>
                    <a:close/>
                    <a:moveTo>
                      <a:pt x="5" y="585"/>
                    </a:moveTo>
                    <a:lnTo>
                      <a:pt x="5" y="583"/>
                    </a:lnTo>
                    <a:lnTo>
                      <a:pt x="6" y="581"/>
                    </a:lnTo>
                    <a:lnTo>
                      <a:pt x="8" y="585"/>
                    </a:lnTo>
                    <a:lnTo>
                      <a:pt x="5" y="585"/>
                    </a:lnTo>
                    <a:close/>
                    <a:moveTo>
                      <a:pt x="11" y="585"/>
                    </a:moveTo>
                    <a:lnTo>
                      <a:pt x="11" y="608"/>
                    </a:lnTo>
                    <a:lnTo>
                      <a:pt x="6" y="608"/>
                    </a:lnTo>
                    <a:lnTo>
                      <a:pt x="5" y="585"/>
                    </a:lnTo>
                    <a:lnTo>
                      <a:pt x="11" y="585"/>
                    </a:lnTo>
                    <a:close/>
                    <a:moveTo>
                      <a:pt x="7" y="611"/>
                    </a:moveTo>
                    <a:lnTo>
                      <a:pt x="6" y="610"/>
                    </a:lnTo>
                    <a:lnTo>
                      <a:pt x="6" y="608"/>
                    </a:lnTo>
                    <a:lnTo>
                      <a:pt x="9" y="608"/>
                    </a:lnTo>
                    <a:lnTo>
                      <a:pt x="7" y="611"/>
                    </a:lnTo>
                    <a:close/>
                    <a:moveTo>
                      <a:pt x="11" y="604"/>
                    </a:moveTo>
                    <a:lnTo>
                      <a:pt x="73" y="700"/>
                    </a:lnTo>
                    <a:lnTo>
                      <a:pt x="69" y="706"/>
                    </a:lnTo>
                    <a:lnTo>
                      <a:pt x="7" y="611"/>
                    </a:lnTo>
                    <a:lnTo>
                      <a:pt x="11" y="604"/>
                    </a:lnTo>
                    <a:close/>
                    <a:moveTo>
                      <a:pt x="73" y="700"/>
                    </a:moveTo>
                    <a:lnTo>
                      <a:pt x="75" y="703"/>
                    </a:lnTo>
                    <a:lnTo>
                      <a:pt x="73" y="706"/>
                    </a:lnTo>
                    <a:lnTo>
                      <a:pt x="71" y="703"/>
                    </a:lnTo>
                    <a:lnTo>
                      <a:pt x="73" y="700"/>
                    </a:lnTo>
                    <a:close/>
                    <a:moveTo>
                      <a:pt x="73" y="706"/>
                    </a:moveTo>
                    <a:lnTo>
                      <a:pt x="9" y="829"/>
                    </a:lnTo>
                    <a:lnTo>
                      <a:pt x="4" y="823"/>
                    </a:lnTo>
                    <a:lnTo>
                      <a:pt x="69" y="700"/>
                    </a:lnTo>
                    <a:lnTo>
                      <a:pt x="73" y="706"/>
                    </a:lnTo>
                    <a:close/>
                    <a:moveTo>
                      <a:pt x="6" y="831"/>
                    </a:moveTo>
                    <a:lnTo>
                      <a:pt x="0" y="830"/>
                    </a:lnTo>
                    <a:lnTo>
                      <a:pt x="4" y="823"/>
                    </a:lnTo>
                    <a:lnTo>
                      <a:pt x="6" y="826"/>
                    </a:lnTo>
                    <a:lnTo>
                      <a:pt x="6" y="831"/>
                    </a:lnTo>
                    <a:close/>
                    <a:moveTo>
                      <a:pt x="7" y="822"/>
                    </a:moveTo>
                    <a:lnTo>
                      <a:pt x="17" y="823"/>
                    </a:lnTo>
                    <a:lnTo>
                      <a:pt x="16" y="832"/>
                    </a:lnTo>
                    <a:lnTo>
                      <a:pt x="6" y="831"/>
                    </a:lnTo>
                    <a:lnTo>
                      <a:pt x="7" y="822"/>
                    </a:lnTo>
                    <a:close/>
                    <a:moveTo>
                      <a:pt x="19" y="831"/>
                    </a:moveTo>
                    <a:lnTo>
                      <a:pt x="18" y="832"/>
                    </a:lnTo>
                    <a:lnTo>
                      <a:pt x="16" y="832"/>
                    </a:lnTo>
                    <a:lnTo>
                      <a:pt x="16" y="828"/>
                    </a:lnTo>
                    <a:lnTo>
                      <a:pt x="19" y="831"/>
                    </a:lnTo>
                    <a:close/>
                    <a:moveTo>
                      <a:pt x="14" y="824"/>
                    </a:moveTo>
                    <a:lnTo>
                      <a:pt x="78" y="707"/>
                    </a:lnTo>
                    <a:lnTo>
                      <a:pt x="83" y="714"/>
                    </a:lnTo>
                    <a:lnTo>
                      <a:pt x="19" y="831"/>
                    </a:lnTo>
                    <a:lnTo>
                      <a:pt x="14" y="824"/>
                    </a:lnTo>
                    <a:close/>
                    <a:moveTo>
                      <a:pt x="83" y="711"/>
                    </a:moveTo>
                    <a:lnTo>
                      <a:pt x="83" y="712"/>
                    </a:lnTo>
                    <a:lnTo>
                      <a:pt x="83" y="714"/>
                    </a:lnTo>
                    <a:lnTo>
                      <a:pt x="81" y="711"/>
                    </a:lnTo>
                    <a:lnTo>
                      <a:pt x="83" y="711"/>
                    </a:lnTo>
                    <a:close/>
                    <a:moveTo>
                      <a:pt x="78" y="711"/>
                    </a:moveTo>
                    <a:lnTo>
                      <a:pt x="78" y="690"/>
                    </a:lnTo>
                    <a:lnTo>
                      <a:pt x="83" y="690"/>
                    </a:lnTo>
                    <a:lnTo>
                      <a:pt x="83" y="711"/>
                    </a:lnTo>
                    <a:lnTo>
                      <a:pt x="78" y="711"/>
                    </a:lnTo>
                    <a:close/>
                    <a:moveTo>
                      <a:pt x="82" y="686"/>
                    </a:moveTo>
                    <a:lnTo>
                      <a:pt x="83" y="688"/>
                    </a:lnTo>
                    <a:lnTo>
                      <a:pt x="83" y="690"/>
                    </a:lnTo>
                    <a:lnTo>
                      <a:pt x="81" y="690"/>
                    </a:lnTo>
                    <a:lnTo>
                      <a:pt x="82" y="686"/>
                    </a:lnTo>
                    <a:close/>
                    <a:moveTo>
                      <a:pt x="79" y="694"/>
                    </a:moveTo>
                    <a:lnTo>
                      <a:pt x="10" y="601"/>
                    </a:lnTo>
                    <a:lnTo>
                      <a:pt x="14" y="593"/>
                    </a:lnTo>
                    <a:lnTo>
                      <a:pt x="82" y="686"/>
                    </a:lnTo>
                    <a:lnTo>
                      <a:pt x="79" y="694"/>
                    </a:lnTo>
                    <a:close/>
                    <a:moveTo>
                      <a:pt x="10" y="601"/>
                    </a:moveTo>
                    <a:lnTo>
                      <a:pt x="7" y="597"/>
                    </a:lnTo>
                    <a:lnTo>
                      <a:pt x="10" y="593"/>
                    </a:lnTo>
                    <a:lnTo>
                      <a:pt x="12" y="597"/>
                    </a:lnTo>
                    <a:lnTo>
                      <a:pt x="10" y="601"/>
                    </a:lnTo>
                    <a:close/>
                    <a:moveTo>
                      <a:pt x="10" y="593"/>
                    </a:moveTo>
                    <a:lnTo>
                      <a:pt x="79" y="505"/>
                    </a:lnTo>
                    <a:lnTo>
                      <a:pt x="83" y="512"/>
                    </a:lnTo>
                    <a:lnTo>
                      <a:pt x="14" y="601"/>
                    </a:lnTo>
                    <a:lnTo>
                      <a:pt x="10" y="593"/>
                    </a:lnTo>
                    <a:close/>
                    <a:moveTo>
                      <a:pt x="84" y="508"/>
                    </a:moveTo>
                    <a:lnTo>
                      <a:pt x="84" y="511"/>
                    </a:lnTo>
                    <a:lnTo>
                      <a:pt x="83" y="512"/>
                    </a:lnTo>
                    <a:lnTo>
                      <a:pt x="81" y="508"/>
                    </a:lnTo>
                    <a:lnTo>
                      <a:pt x="84" y="508"/>
                    </a:lnTo>
                    <a:close/>
                    <a:moveTo>
                      <a:pt x="78" y="509"/>
                    </a:moveTo>
                    <a:lnTo>
                      <a:pt x="78" y="498"/>
                    </a:lnTo>
                    <a:lnTo>
                      <a:pt x="83" y="497"/>
                    </a:lnTo>
                    <a:lnTo>
                      <a:pt x="84" y="508"/>
                    </a:lnTo>
                    <a:lnTo>
                      <a:pt x="78" y="509"/>
                    </a:lnTo>
                    <a:close/>
                    <a:moveTo>
                      <a:pt x="82" y="494"/>
                    </a:moveTo>
                    <a:lnTo>
                      <a:pt x="83" y="495"/>
                    </a:lnTo>
                    <a:lnTo>
                      <a:pt x="83" y="497"/>
                    </a:lnTo>
                    <a:lnTo>
                      <a:pt x="81" y="498"/>
                    </a:lnTo>
                    <a:lnTo>
                      <a:pt x="82" y="494"/>
                    </a:lnTo>
                    <a:close/>
                    <a:moveTo>
                      <a:pt x="79" y="501"/>
                    </a:moveTo>
                    <a:lnTo>
                      <a:pt x="16" y="418"/>
                    </a:lnTo>
                    <a:lnTo>
                      <a:pt x="19" y="410"/>
                    </a:lnTo>
                    <a:lnTo>
                      <a:pt x="82" y="494"/>
                    </a:lnTo>
                    <a:lnTo>
                      <a:pt x="79" y="501"/>
                    </a:lnTo>
                    <a:close/>
                    <a:moveTo>
                      <a:pt x="16" y="418"/>
                    </a:moveTo>
                    <a:lnTo>
                      <a:pt x="13" y="414"/>
                    </a:lnTo>
                    <a:lnTo>
                      <a:pt x="15" y="411"/>
                    </a:lnTo>
                    <a:lnTo>
                      <a:pt x="17" y="414"/>
                    </a:lnTo>
                    <a:lnTo>
                      <a:pt x="16" y="418"/>
                    </a:lnTo>
                    <a:close/>
                    <a:moveTo>
                      <a:pt x="15" y="411"/>
                    </a:moveTo>
                    <a:lnTo>
                      <a:pt x="78" y="294"/>
                    </a:lnTo>
                    <a:lnTo>
                      <a:pt x="83" y="300"/>
                    </a:lnTo>
                    <a:lnTo>
                      <a:pt x="20" y="417"/>
                    </a:lnTo>
                    <a:lnTo>
                      <a:pt x="15" y="411"/>
                    </a:lnTo>
                    <a:close/>
                    <a:moveTo>
                      <a:pt x="83" y="297"/>
                    </a:moveTo>
                    <a:lnTo>
                      <a:pt x="83" y="299"/>
                    </a:lnTo>
                    <a:lnTo>
                      <a:pt x="83" y="300"/>
                    </a:lnTo>
                    <a:lnTo>
                      <a:pt x="81" y="297"/>
                    </a:lnTo>
                    <a:lnTo>
                      <a:pt x="83" y="297"/>
                    </a:lnTo>
                    <a:close/>
                    <a:moveTo>
                      <a:pt x="78" y="297"/>
                    </a:moveTo>
                    <a:lnTo>
                      <a:pt x="78" y="277"/>
                    </a:lnTo>
                    <a:lnTo>
                      <a:pt x="83" y="277"/>
                    </a:lnTo>
                    <a:lnTo>
                      <a:pt x="83" y="297"/>
                    </a:lnTo>
                    <a:lnTo>
                      <a:pt x="78" y="297"/>
                    </a:lnTo>
                    <a:close/>
                    <a:moveTo>
                      <a:pt x="82" y="273"/>
                    </a:moveTo>
                    <a:lnTo>
                      <a:pt x="83" y="274"/>
                    </a:lnTo>
                    <a:lnTo>
                      <a:pt x="83" y="277"/>
                    </a:lnTo>
                    <a:lnTo>
                      <a:pt x="81" y="277"/>
                    </a:lnTo>
                    <a:lnTo>
                      <a:pt x="82" y="273"/>
                    </a:lnTo>
                    <a:close/>
                    <a:moveTo>
                      <a:pt x="79" y="280"/>
                    </a:moveTo>
                    <a:lnTo>
                      <a:pt x="10" y="187"/>
                    </a:lnTo>
                    <a:lnTo>
                      <a:pt x="14" y="180"/>
                    </a:lnTo>
                    <a:lnTo>
                      <a:pt x="82" y="273"/>
                    </a:lnTo>
                    <a:lnTo>
                      <a:pt x="79" y="280"/>
                    </a:lnTo>
                    <a:close/>
                    <a:moveTo>
                      <a:pt x="10" y="187"/>
                    </a:moveTo>
                    <a:lnTo>
                      <a:pt x="7" y="184"/>
                    </a:lnTo>
                    <a:lnTo>
                      <a:pt x="10" y="180"/>
                    </a:lnTo>
                    <a:lnTo>
                      <a:pt x="12" y="184"/>
                    </a:lnTo>
                    <a:lnTo>
                      <a:pt x="10" y="187"/>
                    </a:lnTo>
                    <a:close/>
                    <a:moveTo>
                      <a:pt x="10" y="180"/>
                    </a:moveTo>
                    <a:lnTo>
                      <a:pt x="79" y="91"/>
                    </a:lnTo>
                    <a:lnTo>
                      <a:pt x="83" y="99"/>
                    </a:lnTo>
                    <a:lnTo>
                      <a:pt x="14" y="187"/>
                    </a:lnTo>
                    <a:lnTo>
                      <a:pt x="10" y="180"/>
                    </a:lnTo>
                    <a:close/>
                    <a:moveTo>
                      <a:pt x="84" y="95"/>
                    </a:moveTo>
                    <a:lnTo>
                      <a:pt x="84" y="97"/>
                    </a:lnTo>
                    <a:lnTo>
                      <a:pt x="83" y="99"/>
                    </a:lnTo>
                    <a:lnTo>
                      <a:pt x="81" y="95"/>
                    </a:lnTo>
                    <a:lnTo>
                      <a:pt x="84" y="95"/>
                    </a:lnTo>
                    <a:close/>
                    <a:moveTo>
                      <a:pt x="78" y="95"/>
                    </a:moveTo>
                    <a:lnTo>
                      <a:pt x="78" y="85"/>
                    </a:lnTo>
                    <a:lnTo>
                      <a:pt x="83" y="84"/>
                    </a:lnTo>
                    <a:lnTo>
                      <a:pt x="84" y="95"/>
                    </a:lnTo>
                    <a:lnTo>
                      <a:pt x="78" y="95"/>
                    </a:lnTo>
                    <a:close/>
                    <a:moveTo>
                      <a:pt x="83" y="81"/>
                    </a:moveTo>
                    <a:lnTo>
                      <a:pt x="83" y="82"/>
                    </a:lnTo>
                    <a:lnTo>
                      <a:pt x="83" y="84"/>
                    </a:lnTo>
                    <a:lnTo>
                      <a:pt x="81" y="84"/>
                    </a:lnTo>
                    <a:lnTo>
                      <a:pt x="83" y="81"/>
                    </a:lnTo>
                    <a:close/>
                    <a:moveTo>
                      <a:pt x="79" y="88"/>
                    </a:moveTo>
                    <a:lnTo>
                      <a:pt x="22" y="8"/>
                    </a:lnTo>
                    <a:lnTo>
                      <a:pt x="26" y="1"/>
                    </a:lnTo>
                    <a:lnTo>
                      <a:pt x="83" y="81"/>
                    </a:lnTo>
                    <a:lnTo>
                      <a:pt x="79" y="88"/>
                    </a:lnTo>
                    <a:close/>
                    <a:moveTo>
                      <a:pt x="24" y="0"/>
                    </a:moveTo>
                    <a:lnTo>
                      <a:pt x="25" y="0"/>
                    </a:lnTo>
                    <a:lnTo>
                      <a:pt x="26" y="1"/>
                    </a:lnTo>
                    <a:lnTo>
                      <a:pt x="24" y="5"/>
                    </a:lnTo>
                    <a:lnTo>
                      <a:pt x="24" y="0"/>
                    </a:lnTo>
                    <a:close/>
                    <a:moveTo>
                      <a:pt x="24" y="9"/>
                    </a:moveTo>
                    <a:lnTo>
                      <a:pt x="9" y="10"/>
                    </a:lnTo>
                    <a:lnTo>
                      <a:pt x="8" y="1"/>
                    </a:lnTo>
                    <a:lnTo>
                      <a:pt x="24" y="0"/>
                    </a:lnTo>
                    <a:lnTo>
                      <a:pt x="24" y="9"/>
                    </a:lnTo>
                    <a:close/>
                    <a:moveTo>
                      <a:pt x="7" y="9"/>
                    </a:moveTo>
                    <a:lnTo>
                      <a:pt x="1" y="1"/>
                    </a:lnTo>
                    <a:lnTo>
                      <a:pt x="8" y="1"/>
                    </a:lnTo>
                    <a:lnTo>
                      <a:pt x="9" y="5"/>
                    </a:lnTo>
                    <a:lnTo>
                      <a:pt x="7" y="9"/>
                    </a:lnTo>
                    <a:close/>
                    <a:moveTo>
                      <a:pt x="10" y="2"/>
                    </a:moveTo>
                    <a:lnTo>
                      <a:pt x="70" y="85"/>
                    </a:lnTo>
                    <a:lnTo>
                      <a:pt x="66" y="92"/>
                    </a:lnTo>
                    <a:lnTo>
                      <a:pt x="7" y="9"/>
                    </a:lnTo>
                    <a:lnTo>
                      <a:pt x="10" y="2"/>
                    </a:lnTo>
                    <a:close/>
                    <a:moveTo>
                      <a:pt x="70" y="85"/>
                    </a:moveTo>
                    <a:lnTo>
                      <a:pt x="73" y="89"/>
                    </a:lnTo>
                    <a:lnTo>
                      <a:pt x="70" y="92"/>
                    </a:lnTo>
                    <a:lnTo>
                      <a:pt x="68" y="89"/>
                    </a:lnTo>
                    <a:lnTo>
                      <a:pt x="70" y="85"/>
                    </a:lnTo>
                    <a:close/>
                    <a:moveTo>
                      <a:pt x="70" y="92"/>
                    </a:moveTo>
                    <a:lnTo>
                      <a:pt x="10" y="175"/>
                    </a:lnTo>
                    <a:lnTo>
                      <a:pt x="6" y="168"/>
                    </a:lnTo>
                    <a:lnTo>
                      <a:pt x="66" y="85"/>
                    </a:lnTo>
                    <a:lnTo>
                      <a:pt x="70" y="92"/>
                    </a:lnTo>
                    <a:close/>
                    <a:moveTo>
                      <a:pt x="5" y="171"/>
                    </a:moveTo>
                    <a:lnTo>
                      <a:pt x="5" y="169"/>
                    </a:lnTo>
                    <a:lnTo>
                      <a:pt x="6" y="168"/>
                    </a:lnTo>
                    <a:lnTo>
                      <a:pt x="8" y="171"/>
                    </a:lnTo>
                    <a:lnTo>
                      <a:pt x="5" y="171"/>
                    </a:lnTo>
                    <a:close/>
                    <a:moveTo>
                      <a:pt x="11" y="171"/>
                    </a:moveTo>
                    <a:lnTo>
                      <a:pt x="11" y="194"/>
                    </a:lnTo>
                    <a:lnTo>
                      <a:pt x="6" y="195"/>
                    </a:lnTo>
                    <a:lnTo>
                      <a:pt x="5" y="171"/>
                    </a:lnTo>
                    <a:lnTo>
                      <a:pt x="11" y="171"/>
                    </a:lnTo>
                    <a:close/>
                    <a:moveTo>
                      <a:pt x="7" y="198"/>
                    </a:moveTo>
                    <a:lnTo>
                      <a:pt x="6" y="197"/>
                    </a:lnTo>
                    <a:lnTo>
                      <a:pt x="6" y="195"/>
                    </a:lnTo>
                    <a:lnTo>
                      <a:pt x="9" y="195"/>
                    </a:lnTo>
                    <a:lnTo>
                      <a:pt x="7" y="198"/>
                    </a:lnTo>
                    <a:close/>
                    <a:moveTo>
                      <a:pt x="11" y="191"/>
                    </a:moveTo>
                    <a:lnTo>
                      <a:pt x="73" y="286"/>
                    </a:lnTo>
                    <a:lnTo>
                      <a:pt x="69" y="293"/>
                    </a:lnTo>
                    <a:lnTo>
                      <a:pt x="7" y="198"/>
                    </a:lnTo>
                    <a:lnTo>
                      <a:pt x="11" y="191"/>
                    </a:lnTo>
                    <a:close/>
                    <a:moveTo>
                      <a:pt x="73" y="286"/>
                    </a:moveTo>
                    <a:lnTo>
                      <a:pt x="75" y="289"/>
                    </a:lnTo>
                    <a:lnTo>
                      <a:pt x="73" y="293"/>
                    </a:lnTo>
                    <a:lnTo>
                      <a:pt x="71" y="290"/>
                    </a:lnTo>
                    <a:lnTo>
                      <a:pt x="73" y="286"/>
                    </a:lnTo>
                    <a:close/>
                    <a:moveTo>
                      <a:pt x="73" y="293"/>
                    </a:moveTo>
                    <a:lnTo>
                      <a:pt x="11" y="405"/>
                    </a:lnTo>
                    <a:lnTo>
                      <a:pt x="7" y="399"/>
                    </a:lnTo>
                    <a:lnTo>
                      <a:pt x="69" y="287"/>
                    </a:lnTo>
                    <a:lnTo>
                      <a:pt x="73" y="293"/>
                    </a:lnTo>
                    <a:close/>
                    <a:moveTo>
                      <a:pt x="6" y="402"/>
                    </a:moveTo>
                    <a:lnTo>
                      <a:pt x="6" y="400"/>
                    </a:lnTo>
                    <a:lnTo>
                      <a:pt x="7" y="399"/>
                    </a:lnTo>
                    <a:lnTo>
                      <a:pt x="9" y="402"/>
                    </a:lnTo>
                    <a:lnTo>
                      <a:pt x="6" y="402"/>
                    </a:lnTo>
                    <a:close/>
                    <a:moveTo>
                      <a:pt x="12" y="402"/>
                    </a:moveTo>
                    <a:lnTo>
                      <a:pt x="12" y="418"/>
                    </a:lnTo>
                    <a:lnTo>
                      <a:pt x="6" y="418"/>
                    </a:lnTo>
                    <a:lnTo>
                      <a:pt x="6" y="402"/>
                    </a:lnTo>
                    <a:lnTo>
                      <a:pt x="12" y="402"/>
                    </a:lnTo>
                    <a:close/>
                    <a:moveTo>
                      <a:pt x="7" y="421"/>
                    </a:moveTo>
                    <a:lnTo>
                      <a:pt x="6" y="420"/>
                    </a:lnTo>
                    <a:lnTo>
                      <a:pt x="6" y="418"/>
                    </a:lnTo>
                    <a:lnTo>
                      <a:pt x="9" y="418"/>
                    </a:lnTo>
                    <a:lnTo>
                      <a:pt x="7" y="421"/>
                    </a:lnTo>
                    <a:close/>
                  </a:path>
                </a:pathLst>
              </a:custGeom>
              <a:solidFill>
                <a:srgbClr val="003D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7" name="Freeform 67">
                <a:extLst>
                  <a:ext uri="{FF2B5EF4-FFF2-40B4-BE49-F238E27FC236}">
                    <a16:creationId xmlns:a16="http://schemas.microsoft.com/office/drawing/2014/main" id="{1D9576B9-6B50-4AA2-A6E1-6E95874BBF50}"/>
                  </a:ext>
                </a:extLst>
              </p:cNvPr>
              <p:cNvSpPr>
                <a:spLocks/>
              </p:cNvSpPr>
              <p:nvPr/>
            </p:nvSpPr>
            <p:spPr bwMode="auto">
              <a:xfrm>
                <a:off x="1361" y="2169"/>
                <a:ext cx="220" cy="2122"/>
              </a:xfrm>
              <a:custGeom>
                <a:avLst/>
                <a:gdLst>
                  <a:gd name="T0" fmla="*/ 2147483647 w 72"/>
                  <a:gd name="T1" fmla="*/ 2147483647 h 824"/>
                  <a:gd name="T2" fmla="*/ 2147483647 w 72"/>
                  <a:gd name="T3" fmla="*/ 2147483647 h 824"/>
                  <a:gd name="T4" fmla="*/ 2147483647 w 72"/>
                  <a:gd name="T5" fmla="*/ 2147483647 h 824"/>
                  <a:gd name="T6" fmla="*/ 2147483647 w 72"/>
                  <a:gd name="T7" fmla="*/ 2147483647 h 824"/>
                  <a:gd name="T8" fmla="*/ 2147483647 w 72"/>
                  <a:gd name="T9" fmla="*/ 2147483647 h 824"/>
                  <a:gd name="T10" fmla="*/ 2147483647 w 72"/>
                  <a:gd name="T11" fmla="*/ 2147483647 h 824"/>
                  <a:gd name="T12" fmla="*/ 2147483647 w 72"/>
                  <a:gd name="T13" fmla="*/ 2147483647 h 824"/>
                  <a:gd name="T14" fmla="*/ 2147483647 w 72"/>
                  <a:gd name="T15" fmla="*/ 2147483647 h 824"/>
                  <a:gd name="T16" fmla="*/ 0 w 72"/>
                  <a:gd name="T17" fmla="*/ 2147483647 h 824"/>
                  <a:gd name="T18" fmla="*/ 0 w 72"/>
                  <a:gd name="T19" fmla="*/ 2147483647 h 824"/>
                  <a:gd name="T20" fmla="*/ 2147483647 w 72"/>
                  <a:gd name="T21" fmla="*/ 2147483647 h 824"/>
                  <a:gd name="T22" fmla="*/ 0 w 72"/>
                  <a:gd name="T23" fmla="*/ 2147483647 h 824"/>
                  <a:gd name="T24" fmla="*/ 0 w 72"/>
                  <a:gd name="T25" fmla="*/ 2147483647 h 824"/>
                  <a:gd name="T26" fmla="*/ 2147483647 w 72"/>
                  <a:gd name="T27" fmla="*/ 2147483647 h 824"/>
                  <a:gd name="T28" fmla="*/ 0 w 72"/>
                  <a:gd name="T29" fmla="*/ 2147483647 h 824"/>
                  <a:gd name="T30" fmla="*/ 0 w 72"/>
                  <a:gd name="T31" fmla="*/ 2147483647 h 824"/>
                  <a:gd name="T32" fmla="*/ 2147483647 w 72"/>
                  <a:gd name="T33" fmla="*/ 2147483647 h 824"/>
                  <a:gd name="T34" fmla="*/ 0 w 72"/>
                  <a:gd name="T35" fmla="*/ 2147483647 h 824"/>
                  <a:gd name="T36" fmla="*/ 0 w 72"/>
                  <a:gd name="T37" fmla="*/ 2147483647 h 824"/>
                  <a:gd name="T38" fmla="*/ 2147483647 w 72"/>
                  <a:gd name="T39" fmla="*/ 2147483647 h 824"/>
                  <a:gd name="T40" fmla="*/ 2147483647 w 72"/>
                  <a:gd name="T41" fmla="*/ 0 h 824"/>
                  <a:gd name="T42" fmla="*/ 2147483647 w 72"/>
                  <a:gd name="T43" fmla="*/ 2147483647 h 824"/>
                  <a:gd name="T44" fmla="*/ 2147483647 w 72"/>
                  <a:gd name="T45" fmla="*/ 2147483647 h 824"/>
                  <a:gd name="T46" fmla="*/ 2147483647 w 72"/>
                  <a:gd name="T47" fmla="*/ 2147483647 h 824"/>
                  <a:gd name="T48" fmla="*/ 2147483647 w 72"/>
                  <a:gd name="T49" fmla="*/ 2147483647 h 824"/>
                  <a:gd name="T50" fmla="*/ 2147483647 w 72"/>
                  <a:gd name="T51" fmla="*/ 2147483647 h 8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2"/>
                  <a:gd name="T79" fmla="*/ 0 h 824"/>
                  <a:gd name="T80" fmla="*/ 72 w 72"/>
                  <a:gd name="T81" fmla="*/ 824 h 82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2" h="824">
                    <a:moveTo>
                      <a:pt x="71" y="404"/>
                    </a:moveTo>
                    <a:lnTo>
                      <a:pt x="72" y="417"/>
                    </a:lnTo>
                    <a:lnTo>
                      <a:pt x="5" y="507"/>
                    </a:lnTo>
                    <a:lnTo>
                      <a:pt x="72" y="583"/>
                    </a:lnTo>
                    <a:lnTo>
                      <a:pt x="72" y="606"/>
                    </a:lnTo>
                    <a:lnTo>
                      <a:pt x="7" y="701"/>
                    </a:lnTo>
                    <a:lnTo>
                      <a:pt x="71" y="824"/>
                    </a:lnTo>
                    <a:lnTo>
                      <a:pt x="61" y="824"/>
                    </a:lnTo>
                    <a:lnTo>
                      <a:pt x="0" y="712"/>
                    </a:lnTo>
                    <a:lnTo>
                      <a:pt x="0" y="687"/>
                    </a:lnTo>
                    <a:lnTo>
                      <a:pt x="64" y="597"/>
                    </a:lnTo>
                    <a:lnTo>
                      <a:pt x="0" y="517"/>
                    </a:lnTo>
                    <a:lnTo>
                      <a:pt x="0" y="500"/>
                    </a:lnTo>
                    <a:lnTo>
                      <a:pt x="61" y="411"/>
                    </a:lnTo>
                    <a:lnTo>
                      <a:pt x="0" y="299"/>
                    </a:lnTo>
                    <a:lnTo>
                      <a:pt x="0" y="273"/>
                    </a:lnTo>
                    <a:lnTo>
                      <a:pt x="64" y="183"/>
                    </a:lnTo>
                    <a:lnTo>
                      <a:pt x="0" y="104"/>
                    </a:lnTo>
                    <a:lnTo>
                      <a:pt x="0" y="86"/>
                    </a:lnTo>
                    <a:lnTo>
                      <a:pt x="54" y="1"/>
                    </a:lnTo>
                    <a:lnTo>
                      <a:pt x="72" y="0"/>
                    </a:lnTo>
                    <a:lnTo>
                      <a:pt x="5" y="94"/>
                    </a:lnTo>
                    <a:lnTo>
                      <a:pt x="72" y="170"/>
                    </a:lnTo>
                    <a:lnTo>
                      <a:pt x="72" y="193"/>
                    </a:lnTo>
                    <a:lnTo>
                      <a:pt x="7" y="288"/>
                    </a:lnTo>
                    <a:lnTo>
                      <a:pt x="71" y="404"/>
                    </a:lnTo>
                    <a:close/>
                  </a:path>
                </a:pathLst>
              </a:custGeom>
              <a:solidFill>
                <a:srgbClr val="EA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8" name="Freeform 68">
                <a:extLst>
                  <a:ext uri="{FF2B5EF4-FFF2-40B4-BE49-F238E27FC236}">
                    <a16:creationId xmlns:a16="http://schemas.microsoft.com/office/drawing/2014/main" id="{C4327771-19C0-41CF-A220-A0EE83699535}"/>
                  </a:ext>
                </a:extLst>
              </p:cNvPr>
              <p:cNvSpPr>
                <a:spLocks noEditPoints="1"/>
              </p:cNvSpPr>
              <p:nvPr/>
            </p:nvSpPr>
            <p:spPr bwMode="auto">
              <a:xfrm>
                <a:off x="1352" y="2157"/>
                <a:ext cx="253" cy="2147"/>
              </a:xfrm>
              <a:custGeom>
                <a:avLst/>
                <a:gdLst>
                  <a:gd name="T0" fmla="*/ 2147483647 w 83"/>
                  <a:gd name="T1" fmla="*/ 2147483647 h 834"/>
                  <a:gd name="T2" fmla="*/ 2147483647 w 83"/>
                  <a:gd name="T3" fmla="*/ 2147483647 h 834"/>
                  <a:gd name="T4" fmla="*/ 2147483647 w 83"/>
                  <a:gd name="T5" fmla="*/ 2147483647 h 834"/>
                  <a:gd name="T6" fmla="*/ 2147483647 w 83"/>
                  <a:gd name="T7" fmla="*/ 2147483647 h 834"/>
                  <a:gd name="T8" fmla="*/ 2147483647 w 83"/>
                  <a:gd name="T9" fmla="*/ 2147483647 h 834"/>
                  <a:gd name="T10" fmla="*/ 2147483647 w 83"/>
                  <a:gd name="T11" fmla="*/ 2147483647 h 834"/>
                  <a:gd name="T12" fmla="*/ 2147483647 w 83"/>
                  <a:gd name="T13" fmla="*/ 2147483647 h 834"/>
                  <a:gd name="T14" fmla="*/ 2147483647 w 83"/>
                  <a:gd name="T15" fmla="*/ 2147483647 h 834"/>
                  <a:gd name="T16" fmla="*/ 2147483647 w 83"/>
                  <a:gd name="T17" fmla="*/ 2147483647 h 834"/>
                  <a:gd name="T18" fmla="*/ 2147483647 w 83"/>
                  <a:gd name="T19" fmla="*/ 2147483647 h 834"/>
                  <a:gd name="T20" fmla="*/ 2147483647 w 83"/>
                  <a:gd name="T21" fmla="*/ 2147483647 h 834"/>
                  <a:gd name="T22" fmla="*/ 2147483647 w 83"/>
                  <a:gd name="T23" fmla="*/ 2147483647 h 834"/>
                  <a:gd name="T24" fmla="*/ 2147483647 w 83"/>
                  <a:gd name="T25" fmla="*/ 2147483647 h 834"/>
                  <a:gd name="T26" fmla="*/ 2147483647 w 83"/>
                  <a:gd name="T27" fmla="*/ 2147483647 h 834"/>
                  <a:gd name="T28" fmla="*/ 2147483647 w 83"/>
                  <a:gd name="T29" fmla="*/ 2147483647 h 834"/>
                  <a:gd name="T30" fmla="*/ 2147483647 w 83"/>
                  <a:gd name="T31" fmla="*/ 2147483647 h 834"/>
                  <a:gd name="T32" fmla="*/ 2147483647 w 83"/>
                  <a:gd name="T33" fmla="*/ 2147483647 h 834"/>
                  <a:gd name="T34" fmla="*/ 0 w 83"/>
                  <a:gd name="T35" fmla="*/ 2147483647 h 834"/>
                  <a:gd name="T36" fmla="*/ 0 w 83"/>
                  <a:gd name="T37" fmla="*/ 2147483647 h 834"/>
                  <a:gd name="T38" fmla="*/ 0 w 83"/>
                  <a:gd name="T39" fmla="*/ 2147483647 h 834"/>
                  <a:gd name="T40" fmla="*/ 2147483647 w 83"/>
                  <a:gd name="T41" fmla="*/ 2147483647 h 834"/>
                  <a:gd name="T42" fmla="*/ 2147483647 w 83"/>
                  <a:gd name="T43" fmla="*/ 2147483647 h 834"/>
                  <a:gd name="T44" fmla="*/ 2147483647 w 83"/>
                  <a:gd name="T45" fmla="*/ 2147483647 h 834"/>
                  <a:gd name="T46" fmla="*/ 2147483647 w 83"/>
                  <a:gd name="T47" fmla="*/ 2147483647 h 834"/>
                  <a:gd name="T48" fmla="*/ 2147483647 w 83"/>
                  <a:gd name="T49" fmla="*/ 2147483647 h 834"/>
                  <a:gd name="T50" fmla="*/ 2147483647 w 83"/>
                  <a:gd name="T51" fmla="*/ 2147483647 h 834"/>
                  <a:gd name="T52" fmla="*/ 0 w 83"/>
                  <a:gd name="T53" fmla="*/ 2147483647 h 834"/>
                  <a:gd name="T54" fmla="*/ 0 w 83"/>
                  <a:gd name="T55" fmla="*/ 2147483647 h 834"/>
                  <a:gd name="T56" fmla="*/ 0 w 83"/>
                  <a:gd name="T57" fmla="*/ 2147483647 h 834"/>
                  <a:gd name="T58" fmla="*/ 0 w 83"/>
                  <a:gd name="T59" fmla="*/ 2147483647 h 834"/>
                  <a:gd name="T60" fmla="*/ 2147483647 w 83"/>
                  <a:gd name="T61" fmla="*/ 2147483647 h 834"/>
                  <a:gd name="T62" fmla="*/ 2147483647 w 83"/>
                  <a:gd name="T63" fmla="*/ 2147483647 h 834"/>
                  <a:gd name="T64" fmla="*/ 0 w 83"/>
                  <a:gd name="T65" fmla="*/ 2147483647 h 834"/>
                  <a:gd name="T66" fmla="*/ 0 w 83"/>
                  <a:gd name="T67" fmla="*/ 2147483647 h 834"/>
                  <a:gd name="T68" fmla="*/ 0 w 83"/>
                  <a:gd name="T69" fmla="*/ 2147483647 h 834"/>
                  <a:gd name="T70" fmla="*/ 2147483647 w 83"/>
                  <a:gd name="T71" fmla="*/ 2147483647 h 834"/>
                  <a:gd name="T72" fmla="*/ 2147483647 w 83"/>
                  <a:gd name="T73" fmla="*/ 2147483647 h 834"/>
                  <a:gd name="T74" fmla="*/ 2147483647 w 83"/>
                  <a:gd name="T75" fmla="*/ 2147483647 h 834"/>
                  <a:gd name="T76" fmla="*/ 2147483647 w 83"/>
                  <a:gd name="T77" fmla="*/ 2147483647 h 834"/>
                  <a:gd name="T78" fmla="*/ 2147483647 w 83"/>
                  <a:gd name="T79" fmla="*/ 2147483647 h 834"/>
                  <a:gd name="T80" fmla="*/ 2147483647 w 83"/>
                  <a:gd name="T81" fmla="*/ 2147483647 h 834"/>
                  <a:gd name="T82" fmla="*/ 0 w 83"/>
                  <a:gd name="T83" fmla="*/ 2147483647 h 834"/>
                  <a:gd name="T84" fmla="*/ 0 w 83"/>
                  <a:gd name="T85" fmla="*/ 2147483647 h 834"/>
                  <a:gd name="T86" fmla="*/ 0 w 83"/>
                  <a:gd name="T87" fmla="*/ 2147483647 h 834"/>
                  <a:gd name="T88" fmla="*/ 0 w 83"/>
                  <a:gd name="T89" fmla="*/ 2147483647 h 834"/>
                  <a:gd name="T90" fmla="*/ 2147483647 w 83"/>
                  <a:gd name="T91" fmla="*/ 2147483647 h 834"/>
                  <a:gd name="T92" fmla="*/ 2147483647 w 83"/>
                  <a:gd name="T93" fmla="*/ 2147483647 h 834"/>
                  <a:gd name="T94" fmla="*/ 2147483647 w 83"/>
                  <a:gd name="T95" fmla="*/ 0 h 834"/>
                  <a:gd name="T96" fmla="*/ 2147483647 w 83"/>
                  <a:gd name="T97" fmla="*/ 0 h 834"/>
                  <a:gd name="T98" fmla="*/ 2147483647 w 83"/>
                  <a:gd name="T99" fmla="*/ 0 h 834"/>
                  <a:gd name="T100" fmla="*/ 2147483647 w 83"/>
                  <a:gd name="T101" fmla="*/ 2147483647 h 834"/>
                  <a:gd name="T102" fmla="*/ 2147483647 w 83"/>
                  <a:gd name="T103" fmla="*/ 2147483647 h 834"/>
                  <a:gd name="T104" fmla="*/ 2147483647 w 83"/>
                  <a:gd name="T105" fmla="*/ 2147483647 h 834"/>
                  <a:gd name="T106" fmla="*/ 2147483647 w 83"/>
                  <a:gd name="T107" fmla="*/ 2147483647 h 834"/>
                  <a:gd name="T108" fmla="*/ 2147483647 w 83"/>
                  <a:gd name="T109" fmla="*/ 2147483647 h 834"/>
                  <a:gd name="T110" fmla="*/ 2147483647 w 83"/>
                  <a:gd name="T111" fmla="*/ 2147483647 h 834"/>
                  <a:gd name="T112" fmla="*/ 2147483647 w 83"/>
                  <a:gd name="T113" fmla="*/ 2147483647 h 834"/>
                  <a:gd name="T114" fmla="*/ 2147483647 w 83"/>
                  <a:gd name="T115" fmla="*/ 2147483647 h 834"/>
                  <a:gd name="T116" fmla="*/ 2147483647 w 83"/>
                  <a:gd name="T117" fmla="*/ 2147483647 h 834"/>
                  <a:gd name="T118" fmla="*/ 2147483647 w 83"/>
                  <a:gd name="T119" fmla="*/ 2147483647 h 834"/>
                  <a:gd name="T120" fmla="*/ 2147483647 w 83"/>
                  <a:gd name="T121" fmla="*/ 2147483647 h 834"/>
                  <a:gd name="T122" fmla="*/ 2147483647 w 83"/>
                  <a:gd name="T123" fmla="*/ 2147483647 h 8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3"/>
                  <a:gd name="T187" fmla="*/ 0 h 834"/>
                  <a:gd name="T188" fmla="*/ 83 w 83"/>
                  <a:gd name="T189" fmla="*/ 834 h 83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3" h="834">
                    <a:moveTo>
                      <a:pt x="77" y="408"/>
                    </a:moveTo>
                    <a:lnTo>
                      <a:pt x="78" y="421"/>
                    </a:lnTo>
                    <a:lnTo>
                      <a:pt x="72" y="422"/>
                    </a:lnTo>
                    <a:lnTo>
                      <a:pt x="71" y="409"/>
                    </a:lnTo>
                    <a:lnTo>
                      <a:pt x="77" y="408"/>
                    </a:lnTo>
                    <a:close/>
                    <a:moveTo>
                      <a:pt x="78" y="421"/>
                    </a:moveTo>
                    <a:lnTo>
                      <a:pt x="78" y="424"/>
                    </a:lnTo>
                    <a:lnTo>
                      <a:pt x="77" y="425"/>
                    </a:lnTo>
                    <a:lnTo>
                      <a:pt x="75" y="422"/>
                    </a:lnTo>
                    <a:lnTo>
                      <a:pt x="78" y="421"/>
                    </a:lnTo>
                    <a:close/>
                    <a:moveTo>
                      <a:pt x="77" y="425"/>
                    </a:moveTo>
                    <a:lnTo>
                      <a:pt x="10" y="516"/>
                    </a:lnTo>
                    <a:lnTo>
                      <a:pt x="7" y="509"/>
                    </a:lnTo>
                    <a:lnTo>
                      <a:pt x="73" y="418"/>
                    </a:lnTo>
                    <a:lnTo>
                      <a:pt x="77" y="425"/>
                    </a:lnTo>
                    <a:close/>
                    <a:moveTo>
                      <a:pt x="7" y="516"/>
                    </a:moveTo>
                    <a:lnTo>
                      <a:pt x="4" y="513"/>
                    </a:lnTo>
                    <a:lnTo>
                      <a:pt x="7" y="509"/>
                    </a:lnTo>
                    <a:lnTo>
                      <a:pt x="8" y="512"/>
                    </a:lnTo>
                    <a:lnTo>
                      <a:pt x="7" y="516"/>
                    </a:lnTo>
                    <a:close/>
                    <a:moveTo>
                      <a:pt x="10" y="508"/>
                    </a:moveTo>
                    <a:lnTo>
                      <a:pt x="77" y="584"/>
                    </a:lnTo>
                    <a:lnTo>
                      <a:pt x="73" y="592"/>
                    </a:lnTo>
                    <a:lnTo>
                      <a:pt x="7" y="516"/>
                    </a:lnTo>
                    <a:lnTo>
                      <a:pt x="10" y="508"/>
                    </a:lnTo>
                    <a:close/>
                    <a:moveTo>
                      <a:pt x="77" y="584"/>
                    </a:moveTo>
                    <a:lnTo>
                      <a:pt x="78" y="585"/>
                    </a:lnTo>
                    <a:lnTo>
                      <a:pt x="78" y="588"/>
                    </a:lnTo>
                    <a:lnTo>
                      <a:pt x="75" y="588"/>
                    </a:lnTo>
                    <a:lnTo>
                      <a:pt x="77" y="584"/>
                    </a:lnTo>
                    <a:close/>
                    <a:moveTo>
                      <a:pt x="78" y="588"/>
                    </a:moveTo>
                    <a:lnTo>
                      <a:pt x="78" y="611"/>
                    </a:lnTo>
                    <a:lnTo>
                      <a:pt x="72" y="611"/>
                    </a:lnTo>
                    <a:lnTo>
                      <a:pt x="72" y="588"/>
                    </a:lnTo>
                    <a:lnTo>
                      <a:pt x="78" y="588"/>
                    </a:lnTo>
                    <a:close/>
                    <a:moveTo>
                      <a:pt x="78" y="611"/>
                    </a:moveTo>
                    <a:lnTo>
                      <a:pt x="78" y="613"/>
                    </a:lnTo>
                    <a:lnTo>
                      <a:pt x="77" y="615"/>
                    </a:lnTo>
                    <a:lnTo>
                      <a:pt x="75" y="611"/>
                    </a:lnTo>
                    <a:lnTo>
                      <a:pt x="78" y="611"/>
                    </a:lnTo>
                    <a:close/>
                    <a:moveTo>
                      <a:pt x="77" y="615"/>
                    </a:moveTo>
                    <a:lnTo>
                      <a:pt x="12" y="710"/>
                    </a:lnTo>
                    <a:lnTo>
                      <a:pt x="8" y="703"/>
                    </a:lnTo>
                    <a:lnTo>
                      <a:pt x="73" y="607"/>
                    </a:lnTo>
                    <a:lnTo>
                      <a:pt x="77" y="615"/>
                    </a:lnTo>
                    <a:close/>
                    <a:moveTo>
                      <a:pt x="8" y="710"/>
                    </a:moveTo>
                    <a:lnTo>
                      <a:pt x="6" y="706"/>
                    </a:lnTo>
                    <a:lnTo>
                      <a:pt x="8" y="703"/>
                    </a:lnTo>
                    <a:lnTo>
                      <a:pt x="10" y="706"/>
                    </a:lnTo>
                    <a:lnTo>
                      <a:pt x="8" y="710"/>
                    </a:lnTo>
                    <a:close/>
                    <a:moveTo>
                      <a:pt x="12" y="703"/>
                    </a:moveTo>
                    <a:lnTo>
                      <a:pt x="76" y="826"/>
                    </a:lnTo>
                    <a:lnTo>
                      <a:pt x="71" y="832"/>
                    </a:lnTo>
                    <a:lnTo>
                      <a:pt x="8" y="710"/>
                    </a:lnTo>
                    <a:lnTo>
                      <a:pt x="12" y="703"/>
                    </a:lnTo>
                    <a:close/>
                    <a:moveTo>
                      <a:pt x="76" y="826"/>
                    </a:moveTo>
                    <a:lnTo>
                      <a:pt x="80" y="834"/>
                    </a:lnTo>
                    <a:lnTo>
                      <a:pt x="73" y="834"/>
                    </a:lnTo>
                    <a:lnTo>
                      <a:pt x="74" y="829"/>
                    </a:lnTo>
                    <a:lnTo>
                      <a:pt x="76" y="826"/>
                    </a:lnTo>
                    <a:close/>
                    <a:moveTo>
                      <a:pt x="73" y="834"/>
                    </a:moveTo>
                    <a:lnTo>
                      <a:pt x="64" y="833"/>
                    </a:lnTo>
                    <a:lnTo>
                      <a:pt x="64" y="824"/>
                    </a:lnTo>
                    <a:lnTo>
                      <a:pt x="74" y="825"/>
                    </a:lnTo>
                    <a:lnTo>
                      <a:pt x="73" y="834"/>
                    </a:lnTo>
                    <a:close/>
                    <a:moveTo>
                      <a:pt x="64" y="833"/>
                    </a:moveTo>
                    <a:lnTo>
                      <a:pt x="62" y="833"/>
                    </a:lnTo>
                    <a:lnTo>
                      <a:pt x="61" y="832"/>
                    </a:lnTo>
                    <a:lnTo>
                      <a:pt x="64" y="829"/>
                    </a:lnTo>
                    <a:lnTo>
                      <a:pt x="64" y="833"/>
                    </a:lnTo>
                    <a:close/>
                    <a:moveTo>
                      <a:pt x="61" y="832"/>
                    </a:moveTo>
                    <a:lnTo>
                      <a:pt x="0" y="721"/>
                    </a:lnTo>
                    <a:lnTo>
                      <a:pt x="5" y="714"/>
                    </a:lnTo>
                    <a:lnTo>
                      <a:pt x="66" y="826"/>
                    </a:lnTo>
                    <a:lnTo>
                      <a:pt x="61" y="832"/>
                    </a:lnTo>
                    <a:close/>
                    <a:moveTo>
                      <a:pt x="0" y="721"/>
                    </a:moveTo>
                    <a:lnTo>
                      <a:pt x="0" y="719"/>
                    </a:lnTo>
                    <a:lnTo>
                      <a:pt x="0" y="717"/>
                    </a:lnTo>
                    <a:lnTo>
                      <a:pt x="3" y="717"/>
                    </a:lnTo>
                    <a:lnTo>
                      <a:pt x="0" y="721"/>
                    </a:lnTo>
                    <a:close/>
                    <a:moveTo>
                      <a:pt x="0" y="717"/>
                    </a:moveTo>
                    <a:lnTo>
                      <a:pt x="0" y="692"/>
                    </a:lnTo>
                    <a:lnTo>
                      <a:pt x="5" y="692"/>
                    </a:lnTo>
                    <a:lnTo>
                      <a:pt x="5" y="717"/>
                    </a:lnTo>
                    <a:lnTo>
                      <a:pt x="0" y="717"/>
                    </a:lnTo>
                    <a:close/>
                    <a:moveTo>
                      <a:pt x="0" y="692"/>
                    </a:moveTo>
                    <a:lnTo>
                      <a:pt x="0" y="689"/>
                    </a:lnTo>
                    <a:lnTo>
                      <a:pt x="1" y="688"/>
                    </a:lnTo>
                    <a:lnTo>
                      <a:pt x="3" y="692"/>
                    </a:lnTo>
                    <a:lnTo>
                      <a:pt x="0" y="692"/>
                    </a:lnTo>
                    <a:close/>
                    <a:moveTo>
                      <a:pt x="1" y="688"/>
                    </a:moveTo>
                    <a:lnTo>
                      <a:pt x="66" y="598"/>
                    </a:lnTo>
                    <a:lnTo>
                      <a:pt x="69" y="605"/>
                    </a:lnTo>
                    <a:lnTo>
                      <a:pt x="4" y="695"/>
                    </a:lnTo>
                    <a:lnTo>
                      <a:pt x="1" y="688"/>
                    </a:lnTo>
                    <a:close/>
                    <a:moveTo>
                      <a:pt x="69" y="598"/>
                    </a:moveTo>
                    <a:lnTo>
                      <a:pt x="72" y="602"/>
                    </a:lnTo>
                    <a:lnTo>
                      <a:pt x="69" y="605"/>
                    </a:lnTo>
                    <a:lnTo>
                      <a:pt x="67" y="602"/>
                    </a:lnTo>
                    <a:lnTo>
                      <a:pt x="69" y="598"/>
                    </a:lnTo>
                    <a:close/>
                    <a:moveTo>
                      <a:pt x="66" y="606"/>
                    </a:moveTo>
                    <a:lnTo>
                      <a:pt x="1" y="526"/>
                    </a:lnTo>
                    <a:lnTo>
                      <a:pt x="4" y="518"/>
                    </a:lnTo>
                    <a:lnTo>
                      <a:pt x="69" y="598"/>
                    </a:lnTo>
                    <a:lnTo>
                      <a:pt x="66" y="606"/>
                    </a:lnTo>
                    <a:close/>
                    <a:moveTo>
                      <a:pt x="1" y="526"/>
                    </a:moveTo>
                    <a:lnTo>
                      <a:pt x="0" y="524"/>
                    </a:lnTo>
                    <a:lnTo>
                      <a:pt x="0" y="522"/>
                    </a:lnTo>
                    <a:lnTo>
                      <a:pt x="3" y="522"/>
                    </a:lnTo>
                    <a:lnTo>
                      <a:pt x="1" y="526"/>
                    </a:lnTo>
                    <a:close/>
                    <a:moveTo>
                      <a:pt x="0" y="522"/>
                    </a:moveTo>
                    <a:lnTo>
                      <a:pt x="0" y="505"/>
                    </a:lnTo>
                    <a:lnTo>
                      <a:pt x="5" y="505"/>
                    </a:lnTo>
                    <a:lnTo>
                      <a:pt x="5" y="522"/>
                    </a:lnTo>
                    <a:lnTo>
                      <a:pt x="0" y="522"/>
                    </a:lnTo>
                    <a:close/>
                    <a:moveTo>
                      <a:pt x="0" y="505"/>
                    </a:moveTo>
                    <a:lnTo>
                      <a:pt x="0" y="503"/>
                    </a:lnTo>
                    <a:lnTo>
                      <a:pt x="1" y="501"/>
                    </a:lnTo>
                    <a:lnTo>
                      <a:pt x="3" y="505"/>
                    </a:lnTo>
                    <a:lnTo>
                      <a:pt x="0" y="505"/>
                    </a:lnTo>
                    <a:close/>
                    <a:moveTo>
                      <a:pt x="1" y="501"/>
                    </a:moveTo>
                    <a:lnTo>
                      <a:pt x="62" y="413"/>
                    </a:lnTo>
                    <a:lnTo>
                      <a:pt x="66" y="420"/>
                    </a:lnTo>
                    <a:lnTo>
                      <a:pt x="5" y="508"/>
                    </a:lnTo>
                    <a:lnTo>
                      <a:pt x="1" y="501"/>
                    </a:lnTo>
                    <a:close/>
                    <a:moveTo>
                      <a:pt x="66" y="413"/>
                    </a:moveTo>
                    <a:lnTo>
                      <a:pt x="68" y="417"/>
                    </a:lnTo>
                    <a:lnTo>
                      <a:pt x="66" y="420"/>
                    </a:lnTo>
                    <a:lnTo>
                      <a:pt x="64" y="416"/>
                    </a:lnTo>
                    <a:lnTo>
                      <a:pt x="66" y="413"/>
                    </a:lnTo>
                    <a:close/>
                    <a:moveTo>
                      <a:pt x="62" y="419"/>
                    </a:moveTo>
                    <a:lnTo>
                      <a:pt x="0" y="307"/>
                    </a:lnTo>
                    <a:lnTo>
                      <a:pt x="5" y="301"/>
                    </a:lnTo>
                    <a:lnTo>
                      <a:pt x="66" y="413"/>
                    </a:lnTo>
                    <a:lnTo>
                      <a:pt x="62" y="419"/>
                    </a:lnTo>
                    <a:close/>
                    <a:moveTo>
                      <a:pt x="0" y="307"/>
                    </a:moveTo>
                    <a:lnTo>
                      <a:pt x="0" y="306"/>
                    </a:lnTo>
                    <a:lnTo>
                      <a:pt x="0" y="304"/>
                    </a:lnTo>
                    <a:lnTo>
                      <a:pt x="3" y="304"/>
                    </a:lnTo>
                    <a:lnTo>
                      <a:pt x="0" y="307"/>
                    </a:lnTo>
                    <a:close/>
                    <a:moveTo>
                      <a:pt x="0" y="304"/>
                    </a:moveTo>
                    <a:lnTo>
                      <a:pt x="0" y="278"/>
                    </a:lnTo>
                    <a:lnTo>
                      <a:pt x="5" y="278"/>
                    </a:lnTo>
                    <a:lnTo>
                      <a:pt x="5" y="304"/>
                    </a:lnTo>
                    <a:lnTo>
                      <a:pt x="0" y="304"/>
                    </a:lnTo>
                    <a:close/>
                    <a:moveTo>
                      <a:pt x="0" y="278"/>
                    </a:moveTo>
                    <a:lnTo>
                      <a:pt x="0" y="276"/>
                    </a:lnTo>
                    <a:lnTo>
                      <a:pt x="1" y="275"/>
                    </a:lnTo>
                    <a:lnTo>
                      <a:pt x="3" y="278"/>
                    </a:lnTo>
                    <a:lnTo>
                      <a:pt x="0" y="278"/>
                    </a:lnTo>
                    <a:close/>
                    <a:moveTo>
                      <a:pt x="1" y="275"/>
                    </a:moveTo>
                    <a:lnTo>
                      <a:pt x="66" y="185"/>
                    </a:lnTo>
                    <a:lnTo>
                      <a:pt x="69" y="192"/>
                    </a:lnTo>
                    <a:lnTo>
                      <a:pt x="4" y="282"/>
                    </a:lnTo>
                    <a:lnTo>
                      <a:pt x="1" y="275"/>
                    </a:lnTo>
                    <a:close/>
                    <a:moveTo>
                      <a:pt x="69" y="185"/>
                    </a:moveTo>
                    <a:lnTo>
                      <a:pt x="72" y="188"/>
                    </a:lnTo>
                    <a:lnTo>
                      <a:pt x="69" y="192"/>
                    </a:lnTo>
                    <a:lnTo>
                      <a:pt x="67" y="188"/>
                    </a:lnTo>
                    <a:lnTo>
                      <a:pt x="69" y="185"/>
                    </a:lnTo>
                    <a:close/>
                    <a:moveTo>
                      <a:pt x="66" y="192"/>
                    </a:moveTo>
                    <a:lnTo>
                      <a:pt x="1" y="113"/>
                    </a:lnTo>
                    <a:lnTo>
                      <a:pt x="4" y="105"/>
                    </a:lnTo>
                    <a:lnTo>
                      <a:pt x="69" y="185"/>
                    </a:lnTo>
                    <a:lnTo>
                      <a:pt x="66" y="192"/>
                    </a:lnTo>
                    <a:close/>
                    <a:moveTo>
                      <a:pt x="1" y="113"/>
                    </a:moveTo>
                    <a:lnTo>
                      <a:pt x="0" y="111"/>
                    </a:lnTo>
                    <a:lnTo>
                      <a:pt x="0" y="109"/>
                    </a:lnTo>
                    <a:lnTo>
                      <a:pt x="3" y="109"/>
                    </a:lnTo>
                    <a:lnTo>
                      <a:pt x="1" y="113"/>
                    </a:lnTo>
                    <a:close/>
                    <a:moveTo>
                      <a:pt x="0" y="109"/>
                    </a:moveTo>
                    <a:lnTo>
                      <a:pt x="0" y="91"/>
                    </a:lnTo>
                    <a:lnTo>
                      <a:pt x="5" y="91"/>
                    </a:lnTo>
                    <a:lnTo>
                      <a:pt x="5" y="109"/>
                    </a:lnTo>
                    <a:lnTo>
                      <a:pt x="0" y="109"/>
                    </a:lnTo>
                    <a:close/>
                    <a:moveTo>
                      <a:pt x="0" y="91"/>
                    </a:moveTo>
                    <a:lnTo>
                      <a:pt x="0" y="89"/>
                    </a:lnTo>
                    <a:lnTo>
                      <a:pt x="0" y="88"/>
                    </a:lnTo>
                    <a:lnTo>
                      <a:pt x="3" y="91"/>
                    </a:lnTo>
                    <a:lnTo>
                      <a:pt x="0" y="91"/>
                    </a:lnTo>
                    <a:close/>
                    <a:moveTo>
                      <a:pt x="0" y="88"/>
                    </a:moveTo>
                    <a:lnTo>
                      <a:pt x="55" y="2"/>
                    </a:lnTo>
                    <a:lnTo>
                      <a:pt x="59" y="9"/>
                    </a:lnTo>
                    <a:lnTo>
                      <a:pt x="5" y="95"/>
                    </a:lnTo>
                    <a:lnTo>
                      <a:pt x="0" y="88"/>
                    </a:lnTo>
                    <a:close/>
                    <a:moveTo>
                      <a:pt x="55" y="2"/>
                    </a:moveTo>
                    <a:lnTo>
                      <a:pt x="55" y="1"/>
                    </a:lnTo>
                    <a:lnTo>
                      <a:pt x="57" y="1"/>
                    </a:lnTo>
                    <a:lnTo>
                      <a:pt x="57" y="6"/>
                    </a:lnTo>
                    <a:lnTo>
                      <a:pt x="55" y="2"/>
                    </a:lnTo>
                    <a:close/>
                    <a:moveTo>
                      <a:pt x="57" y="1"/>
                    </a:moveTo>
                    <a:lnTo>
                      <a:pt x="75" y="0"/>
                    </a:lnTo>
                    <a:lnTo>
                      <a:pt x="75" y="10"/>
                    </a:lnTo>
                    <a:lnTo>
                      <a:pt x="57" y="10"/>
                    </a:lnTo>
                    <a:lnTo>
                      <a:pt x="57" y="1"/>
                    </a:lnTo>
                    <a:close/>
                    <a:moveTo>
                      <a:pt x="75" y="0"/>
                    </a:moveTo>
                    <a:lnTo>
                      <a:pt x="83" y="0"/>
                    </a:lnTo>
                    <a:lnTo>
                      <a:pt x="77" y="8"/>
                    </a:lnTo>
                    <a:lnTo>
                      <a:pt x="75" y="5"/>
                    </a:lnTo>
                    <a:lnTo>
                      <a:pt x="75" y="0"/>
                    </a:lnTo>
                    <a:close/>
                    <a:moveTo>
                      <a:pt x="77" y="8"/>
                    </a:moveTo>
                    <a:lnTo>
                      <a:pt x="10" y="102"/>
                    </a:lnTo>
                    <a:lnTo>
                      <a:pt x="6" y="95"/>
                    </a:lnTo>
                    <a:lnTo>
                      <a:pt x="73" y="1"/>
                    </a:lnTo>
                    <a:lnTo>
                      <a:pt x="77" y="8"/>
                    </a:lnTo>
                    <a:close/>
                    <a:moveTo>
                      <a:pt x="7" y="103"/>
                    </a:moveTo>
                    <a:lnTo>
                      <a:pt x="4" y="99"/>
                    </a:lnTo>
                    <a:lnTo>
                      <a:pt x="6" y="95"/>
                    </a:lnTo>
                    <a:lnTo>
                      <a:pt x="8" y="99"/>
                    </a:lnTo>
                    <a:lnTo>
                      <a:pt x="7" y="103"/>
                    </a:lnTo>
                    <a:close/>
                    <a:moveTo>
                      <a:pt x="10" y="95"/>
                    </a:moveTo>
                    <a:lnTo>
                      <a:pt x="77" y="171"/>
                    </a:lnTo>
                    <a:lnTo>
                      <a:pt x="73" y="178"/>
                    </a:lnTo>
                    <a:lnTo>
                      <a:pt x="7" y="103"/>
                    </a:lnTo>
                    <a:lnTo>
                      <a:pt x="10" y="95"/>
                    </a:lnTo>
                    <a:close/>
                    <a:moveTo>
                      <a:pt x="77" y="171"/>
                    </a:moveTo>
                    <a:lnTo>
                      <a:pt x="78" y="172"/>
                    </a:lnTo>
                    <a:lnTo>
                      <a:pt x="78" y="175"/>
                    </a:lnTo>
                    <a:lnTo>
                      <a:pt x="75" y="175"/>
                    </a:lnTo>
                    <a:lnTo>
                      <a:pt x="77" y="171"/>
                    </a:lnTo>
                    <a:close/>
                    <a:moveTo>
                      <a:pt x="78" y="175"/>
                    </a:moveTo>
                    <a:lnTo>
                      <a:pt x="78" y="198"/>
                    </a:lnTo>
                    <a:lnTo>
                      <a:pt x="72" y="198"/>
                    </a:lnTo>
                    <a:lnTo>
                      <a:pt x="72" y="174"/>
                    </a:lnTo>
                    <a:lnTo>
                      <a:pt x="78" y="175"/>
                    </a:lnTo>
                    <a:close/>
                    <a:moveTo>
                      <a:pt x="78" y="198"/>
                    </a:moveTo>
                    <a:lnTo>
                      <a:pt x="78" y="200"/>
                    </a:lnTo>
                    <a:lnTo>
                      <a:pt x="77" y="201"/>
                    </a:lnTo>
                    <a:lnTo>
                      <a:pt x="75" y="198"/>
                    </a:lnTo>
                    <a:lnTo>
                      <a:pt x="78" y="198"/>
                    </a:lnTo>
                    <a:close/>
                    <a:moveTo>
                      <a:pt x="77" y="201"/>
                    </a:moveTo>
                    <a:lnTo>
                      <a:pt x="12" y="297"/>
                    </a:lnTo>
                    <a:lnTo>
                      <a:pt x="8" y="290"/>
                    </a:lnTo>
                    <a:lnTo>
                      <a:pt x="73" y="194"/>
                    </a:lnTo>
                    <a:lnTo>
                      <a:pt x="77" y="201"/>
                    </a:lnTo>
                    <a:close/>
                    <a:moveTo>
                      <a:pt x="8" y="296"/>
                    </a:moveTo>
                    <a:lnTo>
                      <a:pt x="6" y="293"/>
                    </a:lnTo>
                    <a:lnTo>
                      <a:pt x="8" y="290"/>
                    </a:lnTo>
                    <a:lnTo>
                      <a:pt x="10" y="293"/>
                    </a:lnTo>
                    <a:lnTo>
                      <a:pt x="8" y="296"/>
                    </a:lnTo>
                    <a:close/>
                    <a:moveTo>
                      <a:pt x="12" y="290"/>
                    </a:moveTo>
                    <a:lnTo>
                      <a:pt x="76" y="406"/>
                    </a:lnTo>
                    <a:lnTo>
                      <a:pt x="72" y="412"/>
                    </a:lnTo>
                    <a:lnTo>
                      <a:pt x="8" y="296"/>
                    </a:lnTo>
                    <a:lnTo>
                      <a:pt x="12" y="290"/>
                    </a:lnTo>
                    <a:close/>
                    <a:moveTo>
                      <a:pt x="76" y="406"/>
                    </a:moveTo>
                    <a:lnTo>
                      <a:pt x="77" y="407"/>
                    </a:lnTo>
                    <a:lnTo>
                      <a:pt x="77" y="408"/>
                    </a:lnTo>
                    <a:lnTo>
                      <a:pt x="74" y="409"/>
                    </a:lnTo>
                    <a:lnTo>
                      <a:pt x="76" y="406"/>
                    </a:lnTo>
                    <a:close/>
                  </a:path>
                </a:pathLst>
              </a:custGeom>
              <a:solidFill>
                <a:srgbClr val="003D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pic>
          <p:nvPicPr>
            <p:cNvPr id="9" name="Picture 70" descr="big5">
              <a:extLst>
                <a:ext uri="{FF2B5EF4-FFF2-40B4-BE49-F238E27FC236}">
                  <a16:creationId xmlns:a16="http://schemas.microsoft.com/office/drawing/2014/main" id="{1C8D386C-D395-4C64-981D-F9E1F8091D3E}"/>
                </a:ext>
              </a:extLst>
            </p:cNvPr>
            <p:cNvPicPr>
              <a:picLocks noChangeAspect="1" noChangeArrowheads="1"/>
            </p:cNvPicPr>
            <p:nvPr/>
          </p:nvPicPr>
          <p:blipFill>
            <a:blip r:embed="rId3" cstate="print"/>
            <a:srcRect/>
            <a:stretch>
              <a:fillRect/>
            </a:stretch>
          </p:blipFill>
          <p:spPr bwMode="auto">
            <a:xfrm>
              <a:off x="-6920" y="1209300"/>
              <a:ext cx="1547051" cy="1182275"/>
            </a:xfrm>
            <a:prstGeom prst="rect">
              <a:avLst/>
            </a:prstGeom>
            <a:noFill/>
          </p:spPr>
        </p:pic>
        <p:pic>
          <p:nvPicPr>
            <p:cNvPr id="11" name="Picture 10" descr="http://t3.gstatic.com/images?q=tbn:ANd9GcTjPF-E82--kNc3GIH7GwW4wcVBL9R425wEkmU0QPeoxt2C5Se96w">
              <a:hlinkClick r:id="rId4"/>
              <a:extLst>
                <a:ext uri="{FF2B5EF4-FFF2-40B4-BE49-F238E27FC236}">
                  <a16:creationId xmlns:a16="http://schemas.microsoft.com/office/drawing/2014/main" id="{9AE07B35-F373-4186-97B8-16CDAE0A942B}"/>
                </a:ext>
              </a:extLst>
            </p:cNvPr>
            <p:cNvPicPr/>
            <p:nvPr/>
          </p:nvPicPr>
          <p:blipFill>
            <a:blip r:embed="rId5"/>
            <a:srcRect/>
            <a:stretch>
              <a:fillRect/>
            </a:stretch>
          </p:blipFill>
          <p:spPr bwMode="auto">
            <a:xfrm>
              <a:off x="0" y="5684838"/>
              <a:ext cx="1541369" cy="1173162"/>
            </a:xfrm>
            <a:prstGeom prst="rect">
              <a:avLst/>
            </a:prstGeom>
            <a:noFill/>
          </p:spPr>
        </p:pic>
        <p:pic>
          <p:nvPicPr>
            <p:cNvPr id="12" name="Picture 11" descr="024">
              <a:extLst>
                <a:ext uri="{FF2B5EF4-FFF2-40B4-BE49-F238E27FC236}">
                  <a16:creationId xmlns:a16="http://schemas.microsoft.com/office/drawing/2014/main" id="{A550B666-422D-4009-893D-FA82C983D017}"/>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3586239"/>
              <a:ext cx="1539586" cy="949249"/>
            </a:xfrm>
            <a:prstGeom prst="rect">
              <a:avLst/>
            </a:prstGeom>
            <a:noFill/>
            <a:ln>
              <a:noFill/>
            </a:ln>
          </p:spPr>
        </p:pic>
        <p:sp>
          <p:nvSpPr>
            <p:cNvPr id="14" name="TextBox 13">
              <a:extLst>
                <a:ext uri="{FF2B5EF4-FFF2-40B4-BE49-F238E27FC236}">
                  <a16:creationId xmlns:a16="http://schemas.microsoft.com/office/drawing/2014/main" id="{CB5C7B0B-C1BE-4DAC-A297-E866C970E5F9}"/>
                </a:ext>
              </a:extLst>
            </p:cNvPr>
            <p:cNvSpPr txBox="1"/>
            <p:nvPr/>
          </p:nvSpPr>
          <p:spPr>
            <a:xfrm>
              <a:off x="606414" y="5383669"/>
              <a:ext cx="1056526"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800" b="0" i="0" u="none" strike="noStrike" kern="1200" cap="none" spc="0" normalizeH="0" baseline="0" noProof="0" dirty="0">
                  <a:ln>
                    <a:noFill/>
                  </a:ln>
                  <a:solidFill>
                    <a:prstClr val="black"/>
                  </a:solidFill>
                  <a:effectLst/>
                  <a:uLnTx/>
                  <a:uFillTx/>
                  <a:latin typeface="Century Gothic" panose="020B0502020202020204"/>
                  <a:ea typeface="+mn-ea"/>
                  <a:cs typeface="+mn-cs"/>
                </a:rPr>
                <a:t>uKhahlamba WHS</a:t>
              </a:r>
            </a:p>
          </p:txBody>
        </p:sp>
      </p:grpSp>
      <p:pic>
        <p:nvPicPr>
          <p:cNvPr id="84" name="Picture 3" descr="ZAR_0768a.jpg">
            <a:extLst>
              <a:ext uri="{FF2B5EF4-FFF2-40B4-BE49-F238E27FC236}">
                <a16:creationId xmlns:a16="http://schemas.microsoft.com/office/drawing/2014/main" id="{84B52235-74BE-4EC9-A093-A2B7124CD1E8}"/>
              </a:ext>
            </a:extLst>
          </p:cNvPr>
          <p:cNvPicPr>
            <a:picLocks noChangeAspect="1"/>
          </p:cNvPicPr>
          <p:nvPr/>
        </p:nvPicPr>
        <p:blipFill>
          <a:blip r:embed="rId7" cstate="screen"/>
          <a:srcRect/>
          <a:stretch>
            <a:fillRect/>
          </a:stretch>
        </p:blipFill>
        <p:spPr bwMode="auto">
          <a:xfrm>
            <a:off x="0" y="24112"/>
            <a:ext cx="1547050" cy="1225249"/>
          </a:xfrm>
          <a:prstGeom prst="rect">
            <a:avLst/>
          </a:prstGeom>
          <a:noFill/>
          <a:ln w="9525">
            <a:noFill/>
            <a:miter lim="800000"/>
            <a:headEnd/>
            <a:tailEnd/>
          </a:ln>
        </p:spPr>
      </p:pic>
      <p:pic>
        <p:nvPicPr>
          <p:cNvPr id="85" name="Picture 84">
            <a:extLst>
              <a:ext uri="{FF2B5EF4-FFF2-40B4-BE49-F238E27FC236}">
                <a16:creationId xmlns:a16="http://schemas.microsoft.com/office/drawing/2014/main" id="{AD01248D-9E4C-4BC0-B779-34ADC8802D6A}"/>
              </a:ext>
            </a:extLst>
          </p:cNvPr>
          <p:cNvPicPr>
            <a:picLocks noChangeAspect="1"/>
          </p:cNvPicPr>
          <p:nvPr/>
        </p:nvPicPr>
        <p:blipFill>
          <a:blip r:embed="rId8"/>
          <a:stretch>
            <a:fillRect/>
          </a:stretch>
        </p:blipFill>
        <p:spPr>
          <a:xfrm>
            <a:off x="-26075" y="2412213"/>
            <a:ext cx="1546448" cy="1144212"/>
          </a:xfrm>
          <a:prstGeom prst="rect">
            <a:avLst/>
          </a:prstGeom>
        </p:spPr>
      </p:pic>
      <p:pic>
        <p:nvPicPr>
          <p:cNvPr id="86" name="Picture 85">
            <a:extLst>
              <a:ext uri="{FF2B5EF4-FFF2-40B4-BE49-F238E27FC236}">
                <a16:creationId xmlns:a16="http://schemas.microsoft.com/office/drawing/2014/main" id="{5196EF81-B93E-41FA-B1AB-97B4E51D6B10}"/>
              </a:ext>
            </a:extLst>
          </p:cNvPr>
          <p:cNvPicPr>
            <a:picLocks noChangeAspect="1"/>
          </p:cNvPicPr>
          <p:nvPr/>
        </p:nvPicPr>
        <p:blipFill>
          <a:blip r:embed="rId9"/>
          <a:stretch>
            <a:fillRect/>
          </a:stretch>
        </p:blipFill>
        <p:spPr>
          <a:xfrm>
            <a:off x="-3215" y="4444642"/>
            <a:ext cx="1533239" cy="1214797"/>
          </a:xfrm>
          <a:prstGeom prst="rect">
            <a:avLst/>
          </a:prstGeom>
        </p:spPr>
      </p:pic>
      <p:grpSp>
        <p:nvGrpSpPr>
          <p:cNvPr id="79" name="Group 78">
            <a:extLst>
              <a:ext uri="{FF2B5EF4-FFF2-40B4-BE49-F238E27FC236}">
                <a16:creationId xmlns:a16="http://schemas.microsoft.com/office/drawing/2014/main" id="{D39A1922-5193-40AA-8AE5-BFAF85D8F220}"/>
              </a:ext>
            </a:extLst>
          </p:cNvPr>
          <p:cNvGrpSpPr/>
          <p:nvPr/>
        </p:nvGrpSpPr>
        <p:grpSpPr>
          <a:xfrm>
            <a:off x="1910730" y="1260928"/>
            <a:ext cx="8517539" cy="4870743"/>
            <a:chOff x="1530496" y="812027"/>
            <a:chExt cx="6737416" cy="4870743"/>
          </a:xfrm>
        </p:grpSpPr>
        <p:sp>
          <p:nvSpPr>
            <p:cNvPr id="80" name="Rounded Rectangle 24">
              <a:extLst>
                <a:ext uri="{FF2B5EF4-FFF2-40B4-BE49-F238E27FC236}">
                  <a16:creationId xmlns:a16="http://schemas.microsoft.com/office/drawing/2014/main" id="{84D8C20F-9C35-48E6-B721-34937F3FB084}"/>
                </a:ext>
              </a:extLst>
            </p:cNvPr>
            <p:cNvSpPr/>
            <p:nvPr/>
          </p:nvSpPr>
          <p:spPr>
            <a:xfrm>
              <a:off x="4526792" y="812027"/>
              <a:ext cx="3741120" cy="631060"/>
            </a:xfrm>
            <a:prstGeom prst="roundRect">
              <a:avLst>
                <a:gd name="adj" fmla="val 0"/>
              </a:avLst>
            </a:prstGeom>
            <a:solidFill>
              <a:srgbClr val="52DCF8"/>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black"/>
                  </a:solidFill>
                  <a:effectLst/>
                  <a:uLnTx/>
                  <a:uFillTx/>
                  <a:ea typeface="Tahoma" panose="020B0604030504040204" pitchFamily="34" charset="0"/>
                  <a:cs typeface="Tahoma" panose="020B0604030504040204" pitchFamily="34" charset="0"/>
                </a:rPr>
                <a:t>Stage 1: RFP &amp; Institution Approval: IIA</a:t>
              </a:r>
            </a:p>
          </p:txBody>
        </p:sp>
        <p:sp>
          <p:nvSpPr>
            <p:cNvPr id="81" name="Rounded Rectangle 33">
              <a:extLst>
                <a:ext uri="{FF2B5EF4-FFF2-40B4-BE49-F238E27FC236}">
                  <a16:creationId xmlns:a16="http://schemas.microsoft.com/office/drawing/2014/main" id="{DCEC819D-BBEF-428B-97B6-54B33D221D3A}"/>
                </a:ext>
              </a:extLst>
            </p:cNvPr>
            <p:cNvSpPr/>
            <p:nvPr/>
          </p:nvSpPr>
          <p:spPr>
            <a:xfrm>
              <a:off x="1530496" y="812027"/>
              <a:ext cx="2513603" cy="4851287"/>
            </a:xfrm>
            <a:prstGeom prst="roundRect">
              <a:avLst>
                <a:gd name="adj" fmla="val 0"/>
              </a:avLst>
            </a:prstGeom>
            <a:solidFill>
              <a:srgbClr val="5B9BD5"/>
            </a:solidFill>
            <a:ln w="19050" cap="flat" cmpd="sng" algn="ctr">
              <a:noFill/>
              <a:prstDash val="solid"/>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prstClr val="black"/>
                  </a:solidFill>
                  <a:effectLst/>
                  <a:uLnTx/>
                  <a:uFillTx/>
                  <a:ea typeface="Tahoma" panose="020B0604030504040204" pitchFamily="34" charset="0"/>
                  <a:cs typeface="Tahoma" panose="020B0604030504040204" pitchFamily="34" charset="0"/>
                </a:rPr>
                <a:t>PROCUREMENT PHASE</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prstClr val="black"/>
                </a:solidFill>
                <a:effectLst/>
                <a:uLnTx/>
                <a:uFillTx/>
                <a:ea typeface="Tahoma" panose="020B0604030504040204" pitchFamily="34" charset="0"/>
                <a:cs typeface="Tahoma" panose="020B0604030504040204" pitchFamily="34"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prstClr val="black"/>
                  </a:solidFill>
                  <a:effectLst/>
                  <a:uLnTx/>
                  <a:uFillTx/>
                  <a:ea typeface="Tahoma" panose="020B0604030504040204" pitchFamily="34" charset="0"/>
                  <a:cs typeface="Tahoma" panose="020B0604030504040204" pitchFamily="34" charset="0"/>
                </a:rPr>
                <a:t>4 STAGES</a:t>
              </a:r>
            </a:p>
            <a:p>
              <a:pPr marL="0" marR="0" lvl="0" indent="0" algn="ctr" defTabSz="914400" eaLnBrk="1" fontAlgn="base" latinLnBrk="0" hangingPunct="1">
                <a:lnSpc>
                  <a:spcPct val="100000"/>
                </a:lnSpc>
                <a:spcBef>
                  <a:spcPct val="0"/>
                </a:spcBef>
                <a:spcAft>
                  <a:spcPct val="0"/>
                </a:spcAft>
                <a:buClrTx/>
                <a:buSzTx/>
                <a:buFontTx/>
                <a:buNone/>
                <a:tabLst/>
                <a:defRPr/>
              </a:pPr>
              <a:endParaRPr lang="en-US" b="1" kern="0" dirty="0">
                <a:solidFill>
                  <a:prstClr val="black"/>
                </a:solidFill>
                <a:ea typeface="Tahoma" panose="020B0604030504040204" pitchFamily="34" charset="0"/>
                <a:cs typeface="Tahoma" panose="020B0604030504040204" pitchFamily="34"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i="1" u="none" strike="noStrike" kern="0" cap="none" spc="0" normalizeH="0" baseline="0" noProof="0" dirty="0">
                  <a:ln>
                    <a:noFill/>
                  </a:ln>
                  <a:solidFill>
                    <a:srgbClr val="FFFF00"/>
                  </a:solidFill>
                  <a:effectLst/>
                  <a:uLnTx/>
                  <a:uFillTx/>
                  <a:ea typeface="Tahoma" panose="020B0604030504040204" pitchFamily="34" charset="0"/>
                  <a:cs typeface="Tahoma" panose="020B0604030504040204" pitchFamily="34" charset="0"/>
                </a:rPr>
                <a:t>(Toolkit for Tourism)</a:t>
              </a:r>
            </a:p>
          </p:txBody>
        </p:sp>
        <p:sp>
          <p:nvSpPr>
            <p:cNvPr id="82" name="Rounded Rectangle 24">
              <a:extLst>
                <a:ext uri="{FF2B5EF4-FFF2-40B4-BE49-F238E27FC236}">
                  <a16:creationId xmlns:a16="http://schemas.microsoft.com/office/drawing/2014/main" id="{28D10099-01ED-4539-ADF9-21014764F0BB}"/>
                </a:ext>
              </a:extLst>
            </p:cNvPr>
            <p:cNvSpPr/>
            <p:nvPr/>
          </p:nvSpPr>
          <p:spPr>
            <a:xfrm>
              <a:off x="4526792" y="1863831"/>
              <a:ext cx="3741120" cy="1188019"/>
            </a:xfrm>
            <a:prstGeom prst="roundRect">
              <a:avLst>
                <a:gd name="adj" fmla="val 0"/>
              </a:avLst>
            </a:prstGeom>
            <a:solidFill>
              <a:srgbClr val="52DCF8"/>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black"/>
                  </a:solidFill>
                  <a:effectLst/>
                  <a:uLnTx/>
                  <a:uFillTx/>
                  <a:ea typeface="Tahoma" panose="020B0604030504040204" pitchFamily="34" charset="0"/>
                  <a:cs typeface="Tahoma" panose="020B0604030504040204" pitchFamily="34" charset="0"/>
                </a:rPr>
                <a:t>Stage 2: Evaluate Bids, Select the Preferred Bidder, Institution Approval: IIB</a:t>
              </a:r>
            </a:p>
          </p:txBody>
        </p:sp>
        <p:sp>
          <p:nvSpPr>
            <p:cNvPr id="83" name="Rounded Rectangle 24">
              <a:extLst>
                <a:ext uri="{FF2B5EF4-FFF2-40B4-BE49-F238E27FC236}">
                  <a16:creationId xmlns:a16="http://schemas.microsoft.com/office/drawing/2014/main" id="{C4DA385E-786B-4004-B2E8-F758CF3EE8CF}"/>
                </a:ext>
              </a:extLst>
            </p:cNvPr>
            <p:cNvSpPr/>
            <p:nvPr/>
          </p:nvSpPr>
          <p:spPr>
            <a:xfrm>
              <a:off x="4526792" y="3546543"/>
              <a:ext cx="3741120" cy="570750"/>
            </a:xfrm>
            <a:prstGeom prst="roundRect">
              <a:avLst>
                <a:gd name="adj" fmla="val 0"/>
              </a:avLst>
            </a:prstGeom>
            <a:solidFill>
              <a:srgbClr val="52DCF8"/>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black"/>
                  </a:solidFill>
                  <a:effectLst/>
                  <a:uLnTx/>
                  <a:uFillTx/>
                  <a:ea typeface="Tahoma" panose="020B0604030504040204" pitchFamily="34" charset="0"/>
                  <a:cs typeface="Tahoma" panose="020B0604030504040204" pitchFamily="34" charset="0"/>
                </a:rPr>
                <a:t>Stage 3: </a:t>
              </a:r>
              <a:r>
                <a:rPr kumimoji="0" lang="en-ZA" sz="1800" b="0" i="0" u="none" strike="noStrike" kern="0" cap="none" spc="0" normalizeH="0" baseline="0" noProof="0" dirty="0">
                  <a:ln>
                    <a:noFill/>
                  </a:ln>
                  <a:solidFill>
                    <a:prstClr val="black"/>
                  </a:solidFill>
                  <a:effectLst/>
                  <a:uLnTx/>
                  <a:uFillTx/>
                  <a:ea typeface="Tahoma" panose="020B0604030504040204" pitchFamily="34" charset="0"/>
                  <a:cs typeface="Tahoma" panose="020B0604030504040204" pitchFamily="34" charset="0"/>
                </a:rPr>
                <a:t>Negotiations</a:t>
              </a:r>
              <a:endParaRPr kumimoji="0" lang="en-US" sz="1800" b="0" i="0" u="none" strike="noStrike" kern="0" cap="none" spc="0" normalizeH="0" baseline="0" noProof="0" dirty="0">
                <a:ln>
                  <a:noFill/>
                </a:ln>
                <a:solidFill>
                  <a:prstClr val="black"/>
                </a:solidFill>
                <a:effectLst/>
                <a:uLnTx/>
                <a:uFillTx/>
                <a:ea typeface="Tahoma" panose="020B0604030504040204" pitchFamily="34" charset="0"/>
                <a:cs typeface="Tahoma" panose="020B0604030504040204" pitchFamily="34" charset="0"/>
              </a:endParaRPr>
            </a:p>
          </p:txBody>
        </p:sp>
        <p:sp>
          <p:nvSpPr>
            <p:cNvPr id="87" name="Rounded Rectangle 24">
              <a:extLst>
                <a:ext uri="{FF2B5EF4-FFF2-40B4-BE49-F238E27FC236}">
                  <a16:creationId xmlns:a16="http://schemas.microsoft.com/office/drawing/2014/main" id="{96D25643-0FF6-4D8E-A471-172EDD893C62}"/>
                </a:ext>
              </a:extLst>
            </p:cNvPr>
            <p:cNvSpPr/>
            <p:nvPr/>
          </p:nvSpPr>
          <p:spPr>
            <a:xfrm>
              <a:off x="4526792" y="4608442"/>
              <a:ext cx="3741120" cy="1074328"/>
            </a:xfrm>
            <a:prstGeom prst="roundRect">
              <a:avLst>
                <a:gd name="adj" fmla="val 0"/>
              </a:avLst>
            </a:prstGeom>
            <a:solidFill>
              <a:srgbClr val="52DCF8"/>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black"/>
                  </a:solidFill>
                  <a:effectLst/>
                  <a:uLnTx/>
                  <a:uFillTx/>
                  <a:ea typeface="Tahoma" panose="020B0604030504040204" pitchFamily="34" charset="0"/>
                  <a:cs typeface="Tahoma" panose="020B0604030504040204" pitchFamily="34" charset="0"/>
                </a:rPr>
                <a:t>Stage 4: Institution Approval: III &amp; Sign the PPP agreement</a:t>
              </a:r>
            </a:p>
          </p:txBody>
        </p:sp>
      </p:grpSp>
    </p:spTree>
    <p:extLst>
      <p:ext uri="{BB962C8B-B14F-4D97-AF65-F5344CB8AC3E}">
        <p14:creationId xmlns:p14="http://schemas.microsoft.com/office/powerpoint/2010/main" val="42586625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05E1191-7999-40D4-B189-A6B43C0EA522}"/>
              </a:ext>
            </a:extLst>
          </p:cNvPr>
          <p:cNvSpPr>
            <a:spLocks noGrp="1"/>
          </p:cNvSpPr>
          <p:nvPr>
            <p:ph type="title"/>
          </p:nvPr>
        </p:nvSpPr>
        <p:spPr>
          <a:xfrm>
            <a:off x="1910731" y="121582"/>
            <a:ext cx="8517539" cy="808304"/>
          </a:xfrm>
          <a:solidFill>
            <a:schemeClr val="tx2">
              <a:lumMod val="50000"/>
            </a:schemeClr>
          </a:solidFill>
          <a:ln>
            <a:solidFill>
              <a:schemeClr val="accent1"/>
            </a:solidFill>
          </a:ln>
        </p:spPr>
        <p:txBody>
          <a:bodyPr/>
          <a:lstStyle/>
          <a:p>
            <a:r>
              <a:rPr lang="de-DE" sz="2800" b="1" dirty="0">
                <a:solidFill>
                  <a:schemeClr val="tx1"/>
                </a:solidFill>
              </a:rPr>
              <a:t>After Bid Closes – Tentative Dates</a:t>
            </a:r>
          </a:p>
        </p:txBody>
      </p:sp>
      <p:sp>
        <p:nvSpPr>
          <p:cNvPr id="2" name="Slide Number Placeholder 1"/>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34CBC24-1614-497D-88B1-3F4BA274FF76}" type="slidenum">
              <a:rPr kumimoji="0" lang="en-ZA" sz="280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24</a:t>
            </a:fld>
            <a:endParaRPr kumimoji="0" lang="en-ZA" sz="280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endParaRPr>
          </a:p>
        </p:txBody>
      </p:sp>
      <p:grpSp>
        <p:nvGrpSpPr>
          <p:cNvPr id="7" name="Group 6">
            <a:extLst>
              <a:ext uri="{FF2B5EF4-FFF2-40B4-BE49-F238E27FC236}">
                <a16:creationId xmlns:a16="http://schemas.microsoft.com/office/drawing/2014/main" id="{40A7EE9D-3171-43BF-9510-C1BE46BAFC83}"/>
              </a:ext>
            </a:extLst>
          </p:cNvPr>
          <p:cNvGrpSpPr/>
          <p:nvPr/>
        </p:nvGrpSpPr>
        <p:grpSpPr>
          <a:xfrm>
            <a:off x="-6920" y="0"/>
            <a:ext cx="1669860" cy="6858000"/>
            <a:chOff x="-6920" y="0"/>
            <a:chExt cx="1669860" cy="6858000"/>
          </a:xfrm>
        </p:grpSpPr>
        <p:grpSp>
          <p:nvGrpSpPr>
            <p:cNvPr id="8" name="Group 77">
              <a:extLst>
                <a:ext uri="{FF2B5EF4-FFF2-40B4-BE49-F238E27FC236}">
                  <a16:creationId xmlns:a16="http://schemas.microsoft.com/office/drawing/2014/main" id="{850BB1DA-0872-4EFC-B56F-E45450884536}"/>
                </a:ext>
              </a:extLst>
            </p:cNvPr>
            <p:cNvGrpSpPr>
              <a:grpSpLocks/>
            </p:cNvGrpSpPr>
            <p:nvPr/>
          </p:nvGrpSpPr>
          <p:grpSpPr bwMode="auto">
            <a:xfrm>
              <a:off x="1524827" y="0"/>
              <a:ext cx="138113" cy="6858000"/>
              <a:chOff x="1331" y="0"/>
              <a:chExt cx="279" cy="4320"/>
            </a:xfrm>
          </p:grpSpPr>
          <p:sp>
            <p:nvSpPr>
              <p:cNvPr id="15" name="AutoShape 5">
                <a:extLst>
                  <a:ext uri="{FF2B5EF4-FFF2-40B4-BE49-F238E27FC236}">
                    <a16:creationId xmlns:a16="http://schemas.microsoft.com/office/drawing/2014/main" id="{F34BE5AB-329F-4F64-BF03-594909CC2844}"/>
                  </a:ext>
                </a:extLst>
              </p:cNvPr>
              <p:cNvSpPr>
                <a:spLocks noChangeAspect="1" noChangeArrowheads="1" noTextEdit="1"/>
              </p:cNvSpPr>
              <p:nvPr/>
            </p:nvSpPr>
            <p:spPr bwMode="auto">
              <a:xfrm>
                <a:off x="1331" y="0"/>
                <a:ext cx="279" cy="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6" name="Rectangle 6">
                <a:extLst>
                  <a:ext uri="{FF2B5EF4-FFF2-40B4-BE49-F238E27FC236}">
                    <a16:creationId xmlns:a16="http://schemas.microsoft.com/office/drawing/2014/main" id="{99B04144-38F0-43C3-901A-0AA4D3794BB8}"/>
                  </a:ext>
                </a:extLst>
              </p:cNvPr>
              <p:cNvSpPr>
                <a:spLocks noChangeArrowheads="1"/>
              </p:cNvSpPr>
              <p:nvPr/>
            </p:nvSpPr>
            <p:spPr bwMode="auto">
              <a:xfrm>
                <a:off x="1349" y="5"/>
                <a:ext cx="244" cy="2158"/>
              </a:xfrm>
              <a:prstGeom prst="rect">
                <a:avLst/>
              </a:prstGeom>
              <a:solidFill>
                <a:srgbClr val="25221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 name="Freeform 7">
                <a:extLst>
                  <a:ext uri="{FF2B5EF4-FFF2-40B4-BE49-F238E27FC236}">
                    <a16:creationId xmlns:a16="http://schemas.microsoft.com/office/drawing/2014/main" id="{8F55A8C3-264D-4BED-B1C6-BCF2E335FF6F}"/>
                  </a:ext>
                </a:extLst>
              </p:cNvPr>
              <p:cNvSpPr>
                <a:spLocks noEditPoints="1"/>
              </p:cNvSpPr>
              <p:nvPr/>
            </p:nvSpPr>
            <p:spPr bwMode="auto">
              <a:xfrm>
                <a:off x="1346" y="3"/>
                <a:ext cx="250" cy="2162"/>
              </a:xfrm>
              <a:custGeom>
                <a:avLst/>
                <a:gdLst>
                  <a:gd name="T0" fmla="*/ 0 w 82"/>
                  <a:gd name="T1" fmla="*/ 2147483647 h 840"/>
                  <a:gd name="T2" fmla="*/ 0 w 82"/>
                  <a:gd name="T3" fmla="*/ 2147483647 h 840"/>
                  <a:gd name="T4" fmla="*/ 2147483647 w 82"/>
                  <a:gd name="T5" fmla="*/ 2147483647 h 840"/>
                  <a:gd name="T6" fmla="*/ 2147483647 w 82"/>
                  <a:gd name="T7" fmla="*/ 2147483647 h 840"/>
                  <a:gd name="T8" fmla="*/ 0 w 82"/>
                  <a:gd name="T9" fmla="*/ 2147483647 h 840"/>
                  <a:gd name="T10" fmla="*/ 0 w 82"/>
                  <a:gd name="T11" fmla="*/ 2147483647 h 840"/>
                  <a:gd name="T12" fmla="*/ 2147483647 w 82"/>
                  <a:gd name="T13" fmla="*/ 0 h 840"/>
                  <a:gd name="T14" fmla="*/ 2147483647 w 82"/>
                  <a:gd name="T15" fmla="*/ 2147483647 h 840"/>
                  <a:gd name="T16" fmla="*/ 0 w 82"/>
                  <a:gd name="T17" fmla="*/ 2147483647 h 840"/>
                  <a:gd name="T18" fmla="*/ 2147483647 w 82"/>
                  <a:gd name="T19" fmla="*/ 0 h 840"/>
                  <a:gd name="T20" fmla="*/ 2147483647 w 82"/>
                  <a:gd name="T21" fmla="*/ 0 h 840"/>
                  <a:gd name="T22" fmla="*/ 2147483647 w 82"/>
                  <a:gd name="T23" fmla="*/ 2147483647 h 840"/>
                  <a:gd name="T24" fmla="*/ 2147483647 w 82"/>
                  <a:gd name="T25" fmla="*/ 2147483647 h 840"/>
                  <a:gd name="T26" fmla="*/ 2147483647 w 82"/>
                  <a:gd name="T27" fmla="*/ 0 h 840"/>
                  <a:gd name="T28" fmla="*/ 2147483647 w 82"/>
                  <a:gd name="T29" fmla="*/ 0 h 840"/>
                  <a:gd name="T30" fmla="*/ 2147483647 w 82"/>
                  <a:gd name="T31" fmla="*/ 2147483647 h 840"/>
                  <a:gd name="T32" fmla="*/ 2147483647 w 82"/>
                  <a:gd name="T33" fmla="*/ 2147483647 h 840"/>
                  <a:gd name="T34" fmla="*/ 2147483647 w 82"/>
                  <a:gd name="T35" fmla="*/ 0 h 840"/>
                  <a:gd name="T36" fmla="*/ 2147483647 w 82"/>
                  <a:gd name="T37" fmla="*/ 2147483647 h 840"/>
                  <a:gd name="T38" fmla="*/ 2147483647 w 82"/>
                  <a:gd name="T39" fmla="*/ 2147483647 h 840"/>
                  <a:gd name="T40" fmla="*/ 2147483647 w 82"/>
                  <a:gd name="T41" fmla="*/ 2147483647 h 840"/>
                  <a:gd name="T42" fmla="*/ 2147483647 w 82"/>
                  <a:gd name="T43" fmla="*/ 2147483647 h 840"/>
                  <a:gd name="T44" fmla="*/ 2147483647 w 82"/>
                  <a:gd name="T45" fmla="*/ 2147483647 h 840"/>
                  <a:gd name="T46" fmla="*/ 2147483647 w 82"/>
                  <a:gd name="T47" fmla="*/ 2147483647 h 840"/>
                  <a:gd name="T48" fmla="*/ 2147483647 w 82"/>
                  <a:gd name="T49" fmla="*/ 2147483647 h 840"/>
                  <a:gd name="T50" fmla="*/ 2147483647 w 82"/>
                  <a:gd name="T51" fmla="*/ 2147483647 h 840"/>
                  <a:gd name="T52" fmla="*/ 2147483647 w 82"/>
                  <a:gd name="T53" fmla="*/ 2147483647 h 840"/>
                  <a:gd name="T54" fmla="*/ 2147483647 w 82"/>
                  <a:gd name="T55" fmla="*/ 2147483647 h 840"/>
                  <a:gd name="T56" fmla="*/ 2147483647 w 82"/>
                  <a:gd name="T57" fmla="*/ 2147483647 h 840"/>
                  <a:gd name="T58" fmla="*/ 2147483647 w 82"/>
                  <a:gd name="T59" fmla="*/ 2147483647 h 840"/>
                  <a:gd name="T60" fmla="*/ 2147483647 w 82"/>
                  <a:gd name="T61" fmla="*/ 2147483647 h 840"/>
                  <a:gd name="T62" fmla="*/ 2147483647 w 82"/>
                  <a:gd name="T63" fmla="*/ 2147483647 h 840"/>
                  <a:gd name="T64" fmla="*/ 2147483647 w 82"/>
                  <a:gd name="T65" fmla="*/ 2147483647 h 840"/>
                  <a:gd name="T66" fmla="*/ 0 w 82"/>
                  <a:gd name="T67" fmla="*/ 2147483647 h 840"/>
                  <a:gd name="T68" fmla="*/ 2147483647 w 82"/>
                  <a:gd name="T69" fmla="*/ 2147483647 h 840"/>
                  <a:gd name="T70" fmla="*/ 2147483647 w 82"/>
                  <a:gd name="T71" fmla="*/ 2147483647 h 8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840"/>
                  <a:gd name="T110" fmla="*/ 82 w 82"/>
                  <a:gd name="T111" fmla="*/ 840 h 8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840">
                    <a:moveTo>
                      <a:pt x="0" y="839"/>
                    </a:moveTo>
                    <a:lnTo>
                      <a:pt x="0" y="1"/>
                    </a:lnTo>
                    <a:lnTo>
                      <a:pt x="1" y="1"/>
                    </a:lnTo>
                    <a:lnTo>
                      <a:pt x="1" y="839"/>
                    </a:lnTo>
                    <a:lnTo>
                      <a:pt x="0" y="839"/>
                    </a:lnTo>
                    <a:close/>
                    <a:moveTo>
                      <a:pt x="0" y="1"/>
                    </a:moveTo>
                    <a:cubicBezTo>
                      <a:pt x="0" y="1"/>
                      <a:pt x="0" y="0"/>
                      <a:pt x="1" y="0"/>
                    </a:cubicBezTo>
                    <a:lnTo>
                      <a:pt x="1" y="1"/>
                    </a:lnTo>
                    <a:lnTo>
                      <a:pt x="0" y="1"/>
                    </a:lnTo>
                    <a:close/>
                    <a:moveTo>
                      <a:pt x="1" y="0"/>
                    </a:moveTo>
                    <a:lnTo>
                      <a:pt x="81" y="0"/>
                    </a:lnTo>
                    <a:lnTo>
                      <a:pt x="81" y="2"/>
                    </a:lnTo>
                    <a:lnTo>
                      <a:pt x="1" y="2"/>
                    </a:lnTo>
                    <a:lnTo>
                      <a:pt x="1" y="0"/>
                    </a:lnTo>
                    <a:close/>
                    <a:moveTo>
                      <a:pt x="81" y="0"/>
                    </a:moveTo>
                    <a:cubicBezTo>
                      <a:pt x="81" y="0"/>
                      <a:pt x="82" y="1"/>
                      <a:pt x="82" y="1"/>
                    </a:cubicBezTo>
                    <a:lnTo>
                      <a:pt x="81" y="1"/>
                    </a:lnTo>
                    <a:lnTo>
                      <a:pt x="81" y="0"/>
                    </a:lnTo>
                    <a:close/>
                    <a:moveTo>
                      <a:pt x="82" y="1"/>
                    </a:moveTo>
                    <a:lnTo>
                      <a:pt x="82" y="839"/>
                    </a:lnTo>
                    <a:lnTo>
                      <a:pt x="80" y="839"/>
                    </a:lnTo>
                    <a:lnTo>
                      <a:pt x="80" y="1"/>
                    </a:lnTo>
                    <a:lnTo>
                      <a:pt x="82" y="1"/>
                    </a:lnTo>
                    <a:close/>
                    <a:moveTo>
                      <a:pt x="82" y="839"/>
                    </a:moveTo>
                    <a:cubicBezTo>
                      <a:pt x="82" y="839"/>
                      <a:pt x="81" y="840"/>
                      <a:pt x="81" y="840"/>
                    </a:cubicBezTo>
                    <a:lnTo>
                      <a:pt x="81" y="839"/>
                    </a:lnTo>
                    <a:lnTo>
                      <a:pt x="82" y="839"/>
                    </a:lnTo>
                    <a:close/>
                    <a:moveTo>
                      <a:pt x="81" y="840"/>
                    </a:moveTo>
                    <a:lnTo>
                      <a:pt x="1" y="840"/>
                    </a:lnTo>
                    <a:lnTo>
                      <a:pt x="1" y="838"/>
                    </a:lnTo>
                    <a:lnTo>
                      <a:pt x="81" y="838"/>
                    </a:lnTo>
                    <a:lnTo>
                      <a:pt x="81" y="840"/>
                    </a:lnTo>
                    <a:close/>
                    <a:moveTo>
                      <a:pt x="1" y="840"/>
                    </a:moveTo>
                    <a:cubicBezTo>
                      <a:pt x="0" y="840"/>
                      <a:pt x="0" y="839"/>
                      <a:pt x="0" y="839"/>
                    </a:cubicBezTo>
                    <a:lnTo>
                      <a:pt x="1" y="839"/>
                    </a:lnTo>
                    <a:lnTo>
                      <a:pt x="1" y="840"/>
                    </a:lnTo>
                    <a:close/>
                  </a:path>
                </a:pathLst>
              </a:custGeom>
              <a:solidFill>
                <a:srgbClr val="25221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 name="Freeform 8">
                <a:extLst>
                  <a:ext uri="{FF2B5EF4-FFF2-40B4-BE49-F238E27FC236}">
                    <a16:creationId xmlns:a16="http://schemas.microsoft.com/office/drawing/2014/main" id="{7E3C3293-0F3B-4393-B2F0-6A4C7345C387}"/>
                  </a:ext>
                </a:extLst>
              </p:cNvPr>
              <p:cNvSpPr>
                <a:spLocks/>
              </p:cNvSpPr>
              <p:nvPr/>
            </p:nvSpPr>
            <p:spPr bwMode="auto">
              <a:xfrm>
                <a:off x="1368" y="1197"/>
                <a:ext cx="188" cy="232"/>
              </a:xfrm>
              <a:custGeom>
                <a:avLst/>
                <a:gdLst>
                  <a:gd name="T0" fmla="*/ 2147483647 w 62"/>
                  <a:gd name="T1" fmla="*/ 2147483647 h 90"/>
                  <a:gd name="T2" fmla="*/ 2147483647 w 62"/>
                  <a:gd name="T3" fmla="*/ 2147483647 h 90"/>
                  <a:gd name="T4" fmla="*/ 0 w 62"/>
                  <a:gd name="T5" fmla="*/ 2147483647 h 90"/>
                  <a:gd name="T6" fmla="*/ 2147483647 w 62"/>
                  <a:gd name="T7" fmla="*/ 0 h 90"/>
                  <a:gd name="T8" fmla="*/ 2147483647 w 62"/>
                  <a:gd name="T9" fmla="*/ 2147483647 h 90"/>
                  <a:gd name="T10" fmla="*/ 0 60000 65536"/>
                  <a:gd name="T11" fmla="*/ 0 60000 65536"/>
                  <a:gd name="T12" fmla="*/ 0 60000 65536"/>
                  <a:gd name="T13" fmla="*/ 0 60000 65536"/>
                  <a:gd name="T14" fmla="*/ 0 60000 65536"/>
                  <a:gd name="T15" fmla="*/ 0 w 62"/>
                  <a:gd name="T16" fmla="*/ 0 h 90"/>
                  <a:gd name="T17" fmla="*/ 62 w 62"/>
                  <a:gd name="T18" fmla="*/ 90 h 90"/>
                </a:gdLst>
                <a:ahLst/>
                <a:cxnLst>
                  <a:cxn ang="T10">
                    <a:pos x="T0" y="T1"/>
                  </a:cxn>
                  <a:cxn ang="T11">
                    <a:pos x="T2" y="T3"/>
                  </a:cxn>
                  <a:cxn ang="T12">
                    <a:pos x="T4" y="T5"/>
                  </a:cxn>
                  <a:cxn ang="T13">
                    <a:pos x="T6" y="T7"/>
                  </a:cxn>
                  <a:cxn ang="T14">
                    <a:pos x="T8" y="T9"/>
                  </a:cxn>
                </a:cxnLst>
                <a:rect l="T15" t="T16" r="T17" b="T18"/>
                <a:pathLst>
                  <a:path w="62" h="90">
                    <a:moveTo>
                      <a:pt x="62" y="44"/>
                    </a:moveTo>
                    <a:lnTo>
                      <a:pt x="31" y="90"/>
                    </a:lnTo>
                    <a:lnTo>
                      <a:pt x="0" y="50"/>
                    </a:lnTo>
                    <a:lnTo>
                      <a:pt x="33" y="0"/>
                    </a:lnTo>
                    <a:lnTo>
                      <a:pt x="62" y="4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9" name="Freeform 9">
                <a:extLst>
                  <a:ext uri="{FF2B5EF4-FFF2-40B4-BE49-F238E27FC236}">
                    <a16:creationId xmlns:a16="http://schemas.microsoft.com/office/drawing/2014/main" id="{1E1925EB-2462-401C-9BBF-054051A568EC}"/>
                  </a:ext>
                </a:extLst>
              </p:cNvPr>
              <p:cNvSpPr>
                <a:spLocks/>
              </p:cNvSpPr>
              <p:nvPr/>
            </p:nvSpPr>
            <p:spPr bwMode="auto">
              <a:xfrm>
                <a:off x="1368" y="134"/>
                <a:ext cx="188" cy="232"/>
              </a:xfrm>
              <a:custGeom>
                <a:avLst/>
                <a:gdLst>
                  <a:gd name="T0" fmla="*/ 2147483647 w 62"/>
                  <a:gd name="T1" fmla="*/ 2147483647 h 90"/>
                  <a:gd name="T2" fmla="*/ 2147483647 w 62"/>
                  <a:gd name="T3" fmla="*/ 2147483647 h 90"/>
                  <a:gd name="T4" fmla="*/ 0 w 62"/>
                  <a:gd name="T5" fmla="*/ 2147483647 h 90"/>
                  <a:gd name="T6" fmla="*/ 2147483647 w 62"/>
                  <a:gd name="T7" fmla="*/ 0 h 90"/>
                  <a:gd name="T8" fmla="*/ 2147483647 w 62"/>
                  <a:gd name="T9" fmla="*/ 2147483647 h 90"/>
                  <a:gd name="T10" fmla="*/ 0 60000 65536"/>
                  <a:gd name="T11" fmla="*/ 0 60000 65536"/>
                  <a:gd name="T12" fmla="*/ 0 60000 65536"/>
                  <a:gd name="T13" fmla="*/ 0 60000 65536"/>
                  <a:gd name="T14" fmla="*/ 0 60000 65536"/>
                  <a:gd name="T15" fmla="*/ 0 w 62"/>
                  <a:gd name="T16" fmla="*/ 0 h 90"/>
                  <a:gd name="T17" fmla="*/ 62 w 62"/>
                  <a:gd name="T18" fmla="*/ 90 h 90"/>
                </a:gdLst>
                <a:ahLst/>
                <a:cxnLst>
                  <a:cxn ang="T10">
                    <a:pos x="T0" y="T1"/>
                  </a:cxn>
                  <a:cxn ang="T11">
                    <a:pos x="T2" y="T3"/>
                  </a:cxn>
                  <a:cxn ang="T12">
                    <a:pos x="T4" y="T5"/>
                  </a:cxn>
                  <a:cxn ang="T13">
                    <a:pos x="T6" y="T7"/>
                  </a:cxn>
                  <a:cxn ang="T14">
                    <a:pos x="T8" y="T9"/>
                  </a:cxn>
                </a:cxnLst>
                <a:rect l="T15" t="T16" r="T17" b="T18"/>
                <a:pathLst>
                  <a:path w="62" h="90">
                    <a:moveTo>
                      <a:pt x="62" y="44"/>
                    </a:moveTo>
                    <a:lnTo>
                      <a:pt x="31" y="90"/>
                    </a:lnTo>
                    <a:lnTo>
                      <a:pt x="0" y="50"/>
                    </a:lnTo>
                    <a:lnTo>
                      <a:pt x="33" y="0"/>
                    </a:lnTo>
                    <a:lnTo>
                      <a:pt x="62" y="4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0" name="Freeform 10">
                <a:extLst>
                  <a:ext uri="{FF2B5EF4-FFF2-40B4-BE49-F238E27FC236}">
                    <a16:creationId xmlns:a16="http://schemas.microsoft.com/office/drawing/2014/main" id="{3CC2D836-2D51-4C25-96B1-4A790337CFDF}"/>
                  </a:ext>
                </a:extLst>
              </p:cNvPr>
              <p:cNvSpPr>
                <a:spLocks/>
              </p:cNvSpPr>
              <p:nvPr/>
            </p:nvSpPr>
            <p:spPr bwMode="auto">
              <a:xfrm>
                <a:off x="1361" y="1439"/>
                <a:ext cx="204" cy="240"/>
              </a:xfrm>
              <a:custGeom>
                <a:avLst/>
                <a:gdLst>
                  <a:gd name="T0" fmla="*/ 2147483647 w 67"/>
                  <a:gd name="T1" fmla="*/ 2147483647 h 93"/>
                  <a:gd name="T2" fmla="*/ 2147483647 w 67"/>
                  <a:gd name="T3" fmla="*/ 2147483647 h 93"/>
                  <a:gd name="T4" fmla="*/ 0 w 67"/>
                  <a:gd name="T5" fmla="*/ 2147483647 h 93"/>
                  <a:gd name="T6" fmla="*/ 2147483647 w 67"/>
                  <a:gd name="T7" fmla="*/ 0 h 93"/>
                  <a:gd name="T8" fmla="*/ 2147483647 w 67"/>
                  <a:gd name="T9" fmla="*/ 2147483647 h 93"/>
                  <a:gd name="T10" fmla="*/ 0 60000 65536"/>
                  <a:gd name="T11" fmla="*/ 0 60000 65536"/>
                  <a:gd name="T12" fmla="*/ 0 60000 65536"/>
                  <a:gd name="T13" fmla="*/ 0 60000 65536"/>
                  <a:gd name="T14" fmla="*/ 0 60000 65536"/>
                  <a:gd name="T15" fmla="*/ 0 w 67"/>
                  <a:gd name="T16" fmla="*/ 0 h 93"/>
                  <a:gd name="T17" fmla="*/ 67 w 67"/>
                  <a:gd name="T18" fmla="*/ 93 h 93"/>
                </a:gdLst>
                <a:ahLst/>
                <a:cxnLst>
                  <a:cxn ang="T10">
                    <a:pos x="T0" y="T1"/>
                  </a:cxn>
                  <a:cxn ang="T11">
                    <a:pos x="T2" y="T3"/>
                  </a:cxn>
                  <a:cxn ang="T12">
                    <a:pos x="T4" y="T5"/>
                  </a:cxn>
                  <a:cxn ang="T13">
                    <a:pos x="T6" y="T7"/>
                  </a:cxn>
                  <a:cxn ang="T14">
                    <a:pos x="T8" y="T9"/>
                  </a:cxn>
                </a:cxnLst>
                <a:rect l="T15" t="T16" r="T17" b="T18"/>
                <a:pathLst>
                  <a:path w="67" h="93">
                    <a:moveTo>
                      <a:pt x="67" y="44"/>
                    </a:moveTo>
                    <a:lnTo>
                      <a:pt x="35" y="93"/>
                    </a:lnTo>
                    <a:lnTo>
                      <a:pt x="0" y="49"/>
                    </a:lnTo>
                    <a:lnTo>
                      <a:pt x="31" y="0"/>
                    </a:lnTo>
                    <a:lnTo>
                      <a:pt x="67" y="44"/>
                    </a:lnTo>
                    <a:close/>
                  </a:path>
                </a:pathLst>
              </a:custGeom>
              <a:solidFill>
                <a:srgbClr val="9CA0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1" name="Freeform 11">
                <a:extLst>
                  <a:ext uri="{FF2B5EF4-FFF2-40B4-BE49-F238E27FC236}">
                    <a16:creationId xmlns:a16="http://schemas.microsoft.com/office/drawing/2014/main" id="{0987BD13-DB6B-411D-811F-4C906F0EC8E7}"/>
                  </a:ext>
                </a:extLst>
              </p:cNvPr>
              <p:cNvSpPr>
                <a:spLocks/>
              </p:cNvSpPr>
              <p:nvPr/>
            </p:nvSpPr>
            <p:spPr bwMode="auto">
              <a:xfrm>
                <a:off x="1361" y="376"/>
                <a:ext cx="204" cy="239"/>
              </a:xfrm>
              <a:custGeom>
                <a:avLst/>
                <a:gdLst>
                  <a:gd name="T0" fmla="*/ 2147483647 w 67"/>
                  <a:gd name="T1" fmla="*/ 2147483647 h 93"/>
                  <a:gd name="T2" fmla="*/ 2147483647 w 67"/>
                  <a:gd name="T3" fmla="*/ 2147483647 h 93"/>
                  <a:gd name="T4" fmla="*/ 0 w 67"/>
                  <a:gd name="T5" fmla="*/ 2147483647 h 93"/>
                  <a:gd name="T6" fmla="*/ 2147483647 w 67"/>
                  <a:gd name="T7" fmla="*/ 0 h 93"/>
                  <a:gd name="T8" fmla="*/ 2147483647 w 67"/>
                  <a:gd name="T9" fmla="*/ 2147483647 h 93"/>
                  <a:gd name="T10" fmla="*/ 0 60000 65536"/>
                  <a:gd name="T11" fmla="*/ 0 60000 65536"/>
                  <a:gd name="T12" fmla="*/ 0 60000 65536"/>
                  <a:gd name="T13" fmla="*/ 0 60000 65536"/>
                  <a:gd name="T14" fmla="*/ 0 60000 65536"/>
                  <a:gd name="T15" fmla="*/ 0 w 67"/>
                  <a:gd name="T16" fmla="*/ 0 h 93"/>
                  <a:gd name="T17" fmla="*/ 67 w 67"/>
                  <a:gd name="T18" fmla="*/ 93 h 93"/>
                </a:gdLst>
                <a:ahLst/>
                <a:cxnLst>
                  <a:cxn ang="T10">
                    <a:pos x="T0" y="T1"/>
                  </a:cxn>
                  <a:cxn ang="T11">
                    <a:pos x="T2" y="T3"/>
                  </a:cxn>
                  <a:cxn ang="T12">
                    <a:pos x="T4" y="T5"/>
                  </a:cxn>
                  <a:cxn ang="T13">
                    <a:pos x="T6" y="T7"/>
                  </a:cxn>
                  <a:cxn ang="T14">
                    <a:pos x="T8" y="T9"/>
                  </a:cxn>
                </a:cxnLst>
                <a:rect l="T15" t="T16" r="T17" b="T18"/>
                <a:pathLst>
                  <a:path w="67" h="93">
                    <a:moveTo>
                      <a:pt x="67" y="44"/>
                    </a:moveTo>
                    <a:lnTo>
                      <a:pt x="35" y="93"/>
                    </a:lnTo>
                    <a:lnTo>
                      <a:pt x="0" y="48"/>
                    </a:lnTo>
                    <a:lnTo>
                      <a:pt x="31" y="0"/>
                    </a:lnTo>
                    <a:lnTo>
                      <a:pt x="67" y="44"/>
                    </a:lnTo>
                    <a:close/>
                  </a:path>
                </a:pathLst>
              </a:custGeom>
              <a:solidFill>
                <a:srgbClr val="9CA0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Freeform 12">
                <a:extLst>
                  <a:ext uri="{FF2B5EF4-FFF2-40B4-BE49-F238E27FC236}">
                    <a16:creationId xmlns:a16="http://schemas.microsoft.com/office/drawing/2014/main" id="{1E065BF0-538E-4920-AD6A-5F3B8AF19506}"/>
                  </a:ext>
                </a:extLst>
              </p:cNvPr>
              <p:cNvSpPr>
                <a:spLocks/>
              </p:cNvSpPr>
              <p:nvPr/>
            </p:nvSpPr>
            <p:spPr bwMode="auto">
              <a:xfrm>
                <a:off x="1361" y="1692"/>
                <a:ext cx="204" cy="275"/>
              </a:xfrm>
              <a:custGeom>
                <a:avLst/>
                <a:gdLst>
                  <a:gd name="T0" fmla="*/ 2147483647 w 67"/>
                  <a:gd name="T1" fmla="*/ 2147483647 h 107"/>
                  <a:gd name="T2" fmla="*/ 2147483647 w 67"/>
                  <a:gd name="T3" fmla="*/ 2147483647 h 107"/>
                  <a:gd name="T4" fmla="*/ 0 w 67"/>
                  <a:gd name="T5" fmla="*/ 2147483647 h 107"/>
                  <a:gd name="T6" fmla="*/ 2147483647 w 67"/>
                  <a:gd name="T7" fmla="*/ 0 h 107"/>
                  <a:gd name="T8" fmla="*/ 2147483647 w 67"/>
                  <a:gd name="T9" fmla="*/ 2147483647 h 107"/>
                  <a:gd name="T10" fmla="*/ 0 60000 65536"/>
                  <a:gd name="T11" fmla="*/ 0 60000 65536"/>
                  <a:gd name="T12" fmla="*/ 0 60000 65536"/>
                  <a:gd name="T13" fmla="*/ 0 60000 65536"/>
                  <a:gd name="T14" fmla="*/ 0 60000 65536"/>
                  <a:gd name="T15" fmla="*/ 0 w 67"/>
                  <a:gd name="T16" fmla="*/ 0 h 107"/>
                  <a:gd name="T17" fmla="*/ 67 w 67"/>
                  <a:gd name="T18" fmla="*/ 107 h 107"/>
                </a:gdLst>
                <a:ahLst/>
                <a:cxnLst>
                  <a:cxn ang="T10">
                    <a:pos x="T0" y="T1"/>
                  </a:cxn>
                  <a:cxn ang="T11">
                    <a:pos x="T2" y="T3"/>
                  </a:cxn>
                  <a:cxn ang="T12">
                    <a:pos x="T4" y="T5"/>
                  </a:cxn>
                  <a:cxn ang="T13">
                    <a:pos x="T6" y="T7"/>
                  </a:cxn>
                  <a:cxn ang="T14">
                    <a:pos x="T8" y="T9"/>
                  </a:cxn>
                </a:cxnLst>
                <a:rect l="T15" t="T16" r="T17" b="T18"/>
                <a:pathLst>
                  <a:path w="67" h="107">
                    <a:moveTo>
                      <a:pt x="67" y="49"/>
                    </a:moveTo>
                    <a:lnTo>
                      <a:pt x="34" y="107"/>
                    </a:lnTo>
                    <a:lnTo>
                      <a:pt x="0" y="49"/>
                    </a:lnTo>
                    <a:lnTo>
                      <a:pt x="35" y="0"/>
                    </a:lnTo>
                    <a:lnTo>
                      <a:pt x="67" y="4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3" name="Freeform 13">
                <a:extLst>
                  <a:ext uri="{FF2B5EF4-FFF2-40B4-BE49-F238E27FC236}">
                    <a16:creationId xmlns:a16="http://schemas.microsoft.com/office/drawing/2014/main" id="{F8FE38F3-F6B4-4E63-AF5E-3C21745392C0}"/>
                  </a:ext>
                </a:extLst>
              </p:cNvPr>
              <p:cNvSpPr>
                <a:spLocks/>
              </p:cNvSpPr>
              <p:nvPr/>
            </p:nvSpPr>
            <p:spPr bwMode="auto">
              <a:xfrm>
                <a:off x="1361" y="626"/>
                <a:ext cx="204" cy="278"/>
              </a:xfrm>
              <a:custGeom>
                <a:avLst/>
                <a:gdLst>
                  <a:gd name="T0" fmla="*/ 2147483647 w 67"/>
                  <a:gd name="T1" fmla="*/ 2147483647 h 108"/>
                  <a:gd name="T2" fmla="*/ 2147483647 w 67"/>
                  <a:gd name="T3" fmla="*/ 2147483647 h 108"/>
                  <a:gd name="T4" fmla="*/ 0 w 67"/>
                  <a:gd name="T5" fmla="*/ 2147483647 h 108"/>
                  <a:gd name="T6" fmla="*/ 2147483647 w 67"/>
                  <a:gd name="T7" fmla="*/ 0 h 108"/>
                  <a:gd name="T8" fmla="*/ 2147483647 w 67"/>
                  <a:gd name="T9" fmla="*/ 2147483647 h 108"/>
                  <a:gd name="T10" fmla="*/ 0 60000 65536"/>
                  <a:gd name="T11" fmla="*/ 0 60000 65536"/>
                  <a:gd name="T12" fmla="*/ 0 60000 65536"/>
                  <a:gd name="T13" fmla="*/ 0 60000 65536"/>
                  <a:gd name="T14" fmla="*/ 0 60000 65536"/>
                  <a:gd name="T15" fmla="*/ 0 w 67"/>
                  <a:gd name="T16" fmla="*/ 0 h 108"/>
                  <a:gd name="T17" fmla="*/ 67 w 67"/>
                  <a:gd name="T18" fmla="*/ 108 h 108"/>
                </a:gdLst>
                <a:ahLst/>
                <a:cxnLst>
                  <a:cxn ang="T10">
                    <a:pos x="T0" y="T1"/>
                  </a:cxn>
                  <a:cxn ang="T11">
                    <a:pos x="T2" y="T3"/>
                  </a:cxn>
                  <a:cxn ang="T12">
                    <a:pos x="T4" y="T5"/>
                  </a:cxn>
                  <a:cxn ang="T13">
                    <a:pos x="T6" y="T7"/>
                  </a:cxn>
                  <a:cxn ang="T14">
                    <a:pos x="T8" y="T9"/>
                  </a:cxn>
                </a:cxnLst>
                <a:rect l="T15" t="T16" r="T17" b="T18"/>
                <a:pathLst>
                  <a:path w="67" h="108">
                    <a:moveTo>
                      <a:pt x="67" y="49"/>
                    </a:moveTo>
                    <a:lnTo>
                      <a:pt x="34" y="108"/>
                    </a:lnTo>
                    <a:lnTo>
                      <a:pt x="0" y="50"/>
                    </a:lnTo>
                    <a:lnTo>
                      <a:pt x="35" y="0"/>
                    </a:lnTo>
                    <a:lnTo>
                      <a:pt x="67" y="4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4" name="Freeform 14">
                <a:extLst>
                  <a:ext uri="{FF2B5EF4-FFF2-40B4-BE49-F238E27FC236}">
                    <a16:creationId xmlns:a16="http://schemas.microsoft.com/office/drawing/2014/main" id="{E7F44DC5-7BBB-49DA-B097-CA4662332E7A}"/>
                  </a:ext>
                </a:extLst>
              </p:cNvPr>
              <p:cNvSpPr>
                <a:spLocks/>
              </p:cNvSpPr>
              <p:nvPr/>
            </p:nvSpPr>
            <p:spPr bwMode="auto">
              <a:xfrm>
                <a:off x="1480" y="1082"/>
                <a:ext cx="101" cy="228"/>
              </a:xfrm>
              <a:custGeom>
                <a:avLst/>
                <a:gdLst>
                  <a:gd name="T0" fmla="*/ 2147483647 w 33"/>
                  <a:gd name="T1" fmla="*/ 2147483647 h 89"/>
                  <a:gd name="T2" fmla="*/ 0 w 33"/>
                  <a:gd name="T3" fmla="*/ 2147483647 h 89"/>
                  <a:gd name="T4" fmla="*/ 2147483647 w 33"/>
                  <a:gd name="T5" fmla="*/ 0 h 89"/>
                  <a:gd name="T6" fmla="*/ 2147483647 w 33"/>
                  <a:gd name="T7" fmla="*/ 2147483647 h 89"/>
                  <a:gd name="T8" fmla="*/ 0 60000 65536"/>
                  <a:gd name="T9" fmla="*/ 0 60000 65536"/>
                  <a:gd name="T10" fmla="*/ 0 60000 65536"/>
                  <a:gd name="T11" fmla="*/ 0 60000 65536"/>
                  <a:gd name="T12" fmla="*/ 0 w 33"/>
                  <a:gd name="T13" fmla="*/ 0 h 89"/>
                  <a:gd name="T14" fmla="*/ 33 w 33"/>
                  <a:gd name="T15" fmla="*/ 89 h 89"/>
                </a:gdLst>
                <a:ahLst/>
                <a:cxnLst>
                  <a:cxn ang="T8">
                    <a:pos x="T0" y="T1"/>
                  </a:cxn>
                  <a:cxn ang="T9">
                    <a:pos x="T2" y="T3"/>
                  </a:cxn>
                  <a:cxn ang="T10">
                    <a:pos x="T4" y="T5"/>
                  </a:cxn>
                  <a:cxn ang="T11">
                    <a:pos x="T6" y="T7"/>
                  </a:cxn>
                </a:cxnLst>
                <a:rect l="T12" t="T13" r="T14" b="T15"/>
                <a:pathLst>
                  <a:path w="33" h="89">
                    <a:moveTo>
                      <a:pt x="33" y="89"/>
                    </a:moveTo>
                    <a:lnTo>
                      <a:pt x="0" y="45"/>
                    </a:lnTo>
                    <a:lnTo>
                      <a:pt x="33" y="0"/>
                    </a:lnTo>
                    <a:lnTo>
                      <a:pt x="33" y="8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5" name="Freeform 15">
                <a:extLst>
                  <a:ext uri="{FF2B5EF4-FFF2-40B4-BE49-F238E27FC236}">
                    <a16:creationId xmlns:a16="http://schemas.microsoft.com/office/drawing/2014/main" id="{AD905299-FAAF-42FF-9942-DA8FF83D0B52}"/>
                  </a:ext>
                </a:extLst>
              </p:cNvPr>
              <p:cNvSpPr>
                <a:spLocks/>
              </p:cNvSpPr>
              <p:nvPr/>
            </p:nvSpPr>
            <p:spPr bwMode="auto">
              <a:xfrm>
                <a:off x="1480" y="15"/>
                <a:ext cx="101" cy="232"/>
              </a:xfrm>
              <a:custGeom>
                <a:avLst/>
                <a:gdLst>
                  <a:gd name="T0" fmla="*/ 2147483647 w 33"/>
                  <a:gd name="T1" fmla="*/ 2147483647 h 90"/>
                  <a:gd name="T2" fmla="*/ 0 w 33"/>
                  <a:gd name="T3" fmla="*/ 2147483647 h 90"/>
                  <a:gd name="T4" fmla="*/ 2147483647 w 33"/>
                  <a:gd name="T5" fmla="*/ 0 h 90"/>
                  <a:gd name="T6" fmla="*/ 2147483647 w 33"/>
                  <a:gd name="T7" fmla="*/ 2147483647 h 90"/>
                  <a:gd name="T8" fmla="*/ 0 60000 65536"/>
                  <a:gd name="T9" fmla="*/ 0 60000 65536"/>
                  <a:gd name="T10" fmla="*/ 0 60000 65536"/>
                  <a:gd name="T11" fmla="*/ 0 60000 65536"/>
                  <a:gd name="T12" fmla="*/ 0 w 33"/>
                  <a:gd name="T13" fmla="*/ 0 h 90"/>
                  <a:gd name="T14" fmla="*/ 33 w 33"/>
                  <a:gd name="T15" fmla="*/ 90 h 90"/>
                </a:gdLst>
                <a:ahLst/>
                <a:cxnLst>
                  <a:cxn ang="T8">
                    <a:pos x="T0" y="T1"/>
                  </a:cxn>
                  <a:cxn ang="T9">
                    <a:pos x="T2" y="T3"/>
                  </a:cxn>
                  <a:cxn ang="T10">
                    <a:pos x="T4" y="T5"/>
                  </a:cxn>
                  <a:cxn ang="T11">
                    <a:pos x="T6" y="T7"/>
                  </a:cxn>
                </a:cxnLst>
                <a:rect l="T12" t="T13" r="T14" b="T15"/>
                <a:pathLst>
                  <a:path w="33" h="90">
                    <a:moveTo>
                      <a:pt x="33" y="90"/>
                    </a:moveTo>
                    <a:lnTo>
                      <a:pt x="0" y="46"/>
                    </a:lnTo>
                    <a:lnTo>
                      <a:pt x="33" y="0"/>
                    </a:lnTo>
                    <a:lnTo>
                      <a:pt x="33" y="9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6" name="Freeform 16">
                <a:extLst>
                  <a:ext uri="{FF2B5EF4-FFF2-40B4-BE49-F238E27FC236}">
                    <a16:creationId xmlns:a16="http://schemas.microsoft.com/office/drawing/2014/main" id="{AF231AF6-6FA6-4834-9CB8-C1FB9997E980}"/>
                  </a:ext>
                </a:extLst>
              </p:cNvPr>
              <p:cNvSpPr>
                <a:spLocks/>
              </p:cNvSpPr>
              <p:nvPr/>
            </p:nvSpPr>
            <p:spPr bwMode="auto">
              <a:xfrm>
                <a:off x="1361" y="1082"/>
                <a:ext cx="92" cy="228"/>
              </a:xfrm>
              <a:custGeom>
                <a:avLst/>
                <a:gdLst>
                  <a:gd name="T0" fmla="*/ 0 w 30"/>
                  <a:gd name="T1" fmla="*/ 0 h 89"/>
                  <a:gd name="T2" fmla="*/ 2147483647 w 30"/>
                  <a:gd name="T3" fmla="*/ 2147483647 h 89"/>
                  <a:gd name="T4" fmla="*/ 0 w 30"/>
                  <a:gd name="T5" fmla="*/ 2147483647 h 89"/>
                  <a:gd name="T6" fmla="*/ 0 w 30"/>
                  <a:gd name="T7" fmla="*/ 0 h 89"/>
                  <a:gd name="T8" fmla="*/ 0 60000 65536"/>
                  <a:gd name="T9" fmla="*/ 0 60000 65536"/>
                  <a:gd name="T10" fmla="*/ 0 60000 65536"/>
                  <a:gd name="T11" fmla="*/ 0 60000 65536"/>
                  <a:gd name="T12" fmla="*/ 0 w 30"/>
                  <a:gd name="T13" fmla="*/ 0 h 89"/>
                  <a:gd name="T14" fmla="*/ 30 w 30"/>
                  <a:gd name="T15" fmla="*/ 89 h 89"/>
                </a:gdLst>
                <a:ahLst/>
                <a:cxnLst>
                  <a:cxn ang="T8">
                    <a:pos x="T0" y="T1"/>
                  </a:cxn>
                  <a:cxn ang="T9">
                    <a:pos x="T2" y="T3"/>
                  </a:cxn>
                  <a:cxn ang="T10">
                    <a:pos x="T4" y="T5"/>
                  </a:cxn>
                  <a:cxn ang="T11">
                    <a:pos x="T6" y="T7"/>
                  </a:cxn>
                </a:cxnLst>
                <a:rect l="T12" t="T13" r="T14" b="T15"/>
                <a:pathLst>
                  <a:path w="30" h="89">
                    <a:moveTo>
                      <a:pt x="0" y="0"/>
                    </a:moveTo>
                    <a:lnTo>
                      <a:pt x="30" y="44"/>
                    </a:lnTo>
                    <a:lnTo>
                      <a:pt x="0" y="89"/>
                    </a:lnTo>
                    <a:lnTo>
                      <a:pt x="0" y="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7" name="Freeform 17">
                <a:extLst>
                  <a:ext uri="{FF2B5EF4-FFF2-40B4-BE49-F238E27FC236}">
                    <a16:creationId xmlns:a16="http://schemas.microsoft.com/office/drawing/2014/main" id="{002473D0-8F88-43C5-8331-5BA6C8715B82}"/>
                  </a:ext>
                </a:extLst>
              </p:cNvPr>
              <p:cNvSpPr>
                <a:spLocks/>
              </p:cNvSpPr>
              <p:nvPr/>
            </p:nvSpPr>
            <p:spPr bwMode="auto">
              <a:xfrm>
                <a:off x="1361" y="15"/>
                <a:ext cx="92" cy="232"/>
              </a:xfrm>
              <a:custGeom>
                <a:avLst/>
                <a:gdLst>
                  <a:gd name="T0" fmla="*/ 0 w 30"/>
                  <a:gd name="T1" fmla="*/ 0 h 90"/>
                  <a:gd name="T2" fmla="*/ 2147483647 w 30"/>
                  <a:gd name="T3" fmla="*/ 2147483647 h 90"/>
                  <a:gd name="T4" fmla="*/ 0 w 30"/>
                  <a:gd name="T5" fmla="*/ 2147483647 h 90"/>
                  <a:gd name="T6" fmla="*/ 0 w 30"/>
                  <a:gd name="T7" fmla="*/ 0 h 90"/>
                  <a:gd name="T8" fmla="*/ 0 60000 65536"/>
                  <a:gd name="T9" fmla="*/ 0 60000 65536"/>
                  <a:gd name="T10" fmla="*/ 0 60000 65536"/>
                  <a:gd name="T11" fmla="*/ 0 60000 65536"/>
                  <a:gd name="T12" fmla="*/ 0 w 30"/>
                  <a:gd name="T13" fmla="*/ 0 h 90"/>
                  <a:gd name="T14" fmla="*/ 30 w 30"/>
                  <a:gd name="T15" fmla="*/ 90 h 90"/>
                </a:gdLst>
                <a:ahLst/>
                <a:cxnLst>
                  <a:cxn ang="T8">
                    <a:pos x="T0" y="T1"/>
                  </a:cxn>
                  <a:cxn ang="T9">
                    <a:pos x="T2" y="T3"/>
                  </a:cxn>
                  <a:cxn ang="T10">
                    <a:pos x="T4" y="T5"/>
                  </a:cxn>
                  <a:cxn ang="T11">
                    <a:pos x="T6" y="T7"/>
                  </a:cxn>
                </a:cxnLst>
                <a:rect l="T12" t="T13" r="T14" b="T15"/>
                <a:pathLst>
                  <a:path w="30" h="90">
                    <a:moveTo>
                      <a:pt x="0" y="0"/>
                    </a:moveTo>
                    <a:lnTo>
                      <a:pt x="30" y="45"/>
                    </a:lnTo>
                    <a:lnTo>
                      <a:pt x="0" y="90"/>
                    </a:lnTo>
                    <a:lnTo>
                      <a:pt x="0" y="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8" name="Freeform 18">
                <a:extLst>
                  <a:ext uri="{FF2B5EF4-FFF2-40B4-BE49-F238E27FC236}">
                    <a16:creationId xmlns:a16="http://schemas.microsoft.com/office/drawing/2014/main" id="{A6BA5E8A-1813-47DB-83E3-C92B4B26E372}"/>
                  </a:ext>
                </a:extLst>
              </p:cNvPr>
              <p:cNvSpPr>
                <a:spLocks/>
              </p:cNvSpPr>
              <p:nvPr/>
            </p:nvSpPr>
            <p:spPr bwMode="auto">
              <a:xfrm>
                <a:off x="1361" y="1339"/>
                <a:ext cx="86" cy="193"/>
              </a:xfrm>
              <a:custGeom>
                <a:avLst/>
                <a:gdLst>
                  <a:gd name="T0" fmla="*/ 0 w 28"/>
                  <a:gd name="T1" fmla="*/ 2147483647 h 75"/>
                  <a:gd name="T2" fmla="*/ 2147483647 w 28"/>
                  <a:gd name="T3" fmla="*/ 2147483647 h 75"/>
                  <a:gd name="T4" fmla="*/ 0 w 28"/>
                  <a:gd name="T5" fmla="*/ 0 h 75"/>
                  <a:gd name="T6" fmla="*/ 0 w 28"/>
                  <a:gd name="T7" fmla="*/ 2147483647 h 75"/>
                  <a:gd name="T8" fmla="*/ 0 60000 65536"/>
                  <a:gd name="T9" fmla="*/ 0 60000 65536"/>
                  <a:gd name="T10" fmla="*/ 0 60000 65536"/>
                  <a:gd name="T11" fmla="*/ 0 60000 65536"/>
                  <a:gd name="T12" fmla="*/ 0 w 28"/>
                  <a:gd name="T13" fmla="*/ 0 h 75"/>
                  <a:gd name="T14" fmla="*/ 28 w 28"/>
                  <a:gd name="T15" fmla="*/ 75 h 75"/>
                </a:gdLst>
                <a:ahLst/>
                <a:cxnLst>
                  <a:cxn ang="T8">
                    <a:pos x="T0" y="T1"/>
                  </a:cxn>
                  <a:cxn ang="T9">
                    <a:pos x="T2" y="T3"/>
                  </a:cxn>
                  <a:cxn ang="T10">
                    <a:pos x="T4" y="T5"/>
                  </a:cxn>
                  <a:cxn ang="T11">
                    <a:pos x="T6" y="T7"/>
                  </a:cxn>
                </a:cxnLst>
                <a:rect l="T12" t="T13" r="T14" b="T15"/>
                <a:pathLst>
                  <a:path w="28" h="75">
                    <a:moveTo>
                      <a:pt x="0" y="75"/>
                    </a:moveTo>
                    <a:lnTo>
                      <a:pt x="28" y="37"/>
                    </a:lnTo>
                    <a:lnTo>
                      <a:pt x="0" y="0"/>
                    </a:lnTo>
                    <a:lnTo>
                      <a:pt x="0" y="7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9" name="Freeform 19">
                <a:extLst>
                  <a:ext uri="{FF2B5EF4-FFF2-40B4-BE49-F238E27FC236}">
                    <a16:creationId xmlns:a16="http://schemas.microsoft.com/office/drawing/2014/main" id="{022E9FA7-B2D8-4C34-8E8F-FAEFEF998FAB}"/>
                  </a:ext>
                </a:extLst>
              </p:cNvPr>
              <p:cNvSpPr>
                <a:spLocks/>
              </p:cNvSpPr>
              <p:nvPr/>
            </p:nvSpPr>
            <p:spPr bwMode="auto">
              <a:xfrm>
                <a:off x="1361" y="275"/>
                <a:ext cx="86" cy="193"/>
              </a:xfrm>
              <a:custGeom>
                <a:avLst/>
                <a:gdLst>
                  <a:gd name="T0" fmla="*/ 0 w 28"/>
                  <a:gd name="T1" fmla="*/ 2147483647 h 75"/>
                  <a:gd name="T2" fmla="*/ 2147483647 w 28"/>
                  <a:gd name="T3" fmla="*/ 2147483647 h 75"/>
                  <a:gd name="T4" fmla="*/ 0 w 28"/>
                  <a:gd name="T5" fmla="*/ 0 h 75"/>
                  <a:gd name="T6" fmla="*/ 0 w 28"/>
                  <a:gd name="T7" fmla="*/ 2147483647 h 75"/>
                  <a:gd name="T8" fmla="*/ 0 60000 65536"/>
                  <a:gd name="T9" fmla="*/ 0 60000 65536"/>
                  <a:gd name="T10" fmla="*/ 0 60000 65536"/>
                  <a:gd name="T11" fmla="*/ 0 60000 65536"/>
                  <a:gd name="T12" fmla="*/ 0 w 28"/>
                  <a:gd name="T13" fmla="*/ 0 h 75"/>
                  <a:gd name="T14" fmla="*/ 28 w 28"/>
                  <a:gd name="T15" fmla="*/ 75 h 75"/>
                </a:gdLst>
                <a:ahLst/>
                <a:cxnLst>
                  <a:cxn ang="T8">
                    <a:pos x="T0" y="T1"/>
                  </a:cxn>
                  <a:cxn ang="T9">
                    <a:pos x="T2" y="T3"/>
                  </a:cxn>
                  <a:cxn ang="T10">
                    <a:pos x="T4" y="T5"/>
                  </a:cxn>
                  <a:cxn ang="T11">
                    <a:pos x="T6" y="T7"/>
                  </a:cxn>
                </a:cxnLst>
                <a:rect l="T12" t="T13" r="T14" b="T15"/>
                <a:pathLst>
                  <a:path w="28" h="75">
                    <a:moveTo>
                      <a:pt x="0" y="75"/>
                    </a:moveTo>
                    <a:lnTo>
                      <a:pt x="28" y="36"/>
                    </a:lnTo>
                    <a:lnTo>
                      <a:pt x="0" y="0"/>
                    </a:lnTo>
                    <a:lnTo>
                      <a:pt x="0" y="7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0" name="Freeform 20">
                <a:extLst>
                  <a:ext uri="{FF2B5EF4-FFF2-40B4-BE49-F238E27FC236}">
                    <a16:creationId xmlns:a16="http://schemas.microsoft.com/office/drawing/2014/main" id="{647B71B1-D5EE-4159-A17B-FC59CCBF3BD2}"/>
                  </a:ext>
                </a:extLst>
              </p:cNvPr>
              <p:cNvSpPr>
                <a:spLocks/>
              </p:cNvSpPr>
              <p:nvPr/>
            </p:nvSpPr>
            <p:spPr bwMode="auto">
              <a:xfrm>
                <a:off x="1486" y="1321"/>
                <a:ext cx="95" cy="204"/>
              </a:xfrm>
              <a:custGeom>
                <a:avLst/>
                <a:gdLst>
                  <a:gd name="T0" fmla="*/ 2147483647 w 31"/>
                  <a:gd name="T1" fmla="*/ 2147483647 h 79"/>
                  <a:gd name="T2" fmla="*/ 0 w 31"/>
                  <a:gd name="T3" fmla="*/ 2147483647 h 79"/>
                  <a:gd name="T4" fmla="*/ 2147483647 w 31"/>
                  <a:gd name="T5" fmla="*/ 0 h 79"/>
                  <a:gd name="T6" fmla="*/ 2147483647 w 31"/>
                  <a:gd name="T7" fmla="*/ 2147483647 h 79"/>
                  <a:gd name="T8" fmla="*/ 0 60000 65536"/>
                  <a:gd name="T9" fmla="*/ 0 60000 65536"/>
                  <a:gd name="T10" fmla="*/ 0 60000 65536"/>
                  <a:gd name="T11" fmla="*/ 0 60000 65536"/>
                  <a:gd name="T12" fmla="*/ 0 w 31"/>
                  <a:gd name="T13" fmla="*/ 0 h 79"/>
                  <a:gd name="T14" fmla="*/ 31 w 31"/>
                  <a:gd name="T15" fmla="*/ 79 h 79"/>
                </a:gdLst>
                <a:ahLst/>
                <a:cxnLst>
                  <a:cxn ang="T8">
                    <a:pos x="T0" y="T1"/>
                  </a:cxn>
                  <a:cxn ang="T9">
                    <a:pos x="T2" y="T3"/>
                  </a:cxn>
                  <a:cxn ang="T10">
                    <a:pos x="T4" y="T5"/>
                  </a:cxn>
                  <a:cxn ang="T11">
                    <a:pos x="T6" y="T7"/>
                  </a:cxn>
                </a:cxnLst>
                <a:rect l="T12" t="T13" r="T14" b="T15"/>
                <a:pathLst>
                  <a:path w="31" h="79">
                    <a:moveTo>
                      <a:pt x="31" y="79"/>
                    </a:moveTo>
                    <a:lnTo>
                      <a:pt x="0" y="43"/>
                    </a:lnTo>
                    <a:lnTo>
                      <a:pt x="31" y="0"/>
                    </a:lnTo>
                    <a:lnTo>
                      <a:pt x="31" y="7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1" name="Freeform 21">
                <a:extLst>
                  <a:ext uri="{FF2B5EF4-FFF2-40B4-BE49-F238E27FC236}">
                    <a16:creationId xmlns:a16="http://schemas.microsoft.com/office/drawing/2014/main" id="{3799D471-8DA6-4F8D-80D6-AFEC231D1D13}"/>
                  </a:ext>
                </a:extLst>
              </p:cNvPr>
              <p:cNvSpPr>
                <a:spLocks/>
              </p:cNvSpPr>
              <p:nvPr/>
            </p:nvSpPr>
            <p:spPr bwMode="auto">
              <a:xfrm>
                <a:off x="1486" y="258"/>
                <a:ext cx="95" cy="200"/>
              </a:xfrm>
              <a:custGeom>
                <a:avLst/>
                <a:gdLst>
                  <a:gd name="T0" fmla="*/ 2147483647 w 31"/>
                  <a:gd name="T1" fmla="*/ 2147483647 h 78"/>
                  <a:gd name="T2" fmla="*/ 0 w 31"/>
                  <a:gd name="T3" fmla="*/ 2147483647 h 78"/>
                  <a:gd name="T4" fmla="*/ 2147483647 w 31"/>
                  <a:gd name="T5" fmla="*/ 0 h 78"/>
                  <a:gd name="T6" fmla="*/ 2147483647 w 31"/>
                  <a:gd name="T7" fmla="*/ 2147483647 h 78"/>
                  <a:gd name="T8" fmla="*/ 0 60000 65536"/>
                  <a:gd name="T9" fmla="*/ 0 60000 65536"/>
                  <a:gd name="T10" fmla="*/ 0 60000 65536"/>
                  <a:gd name="T11" fmla="*/ 0 60000 65536"/>
                  <a:gd name="T12" fmla="*/ 0 w 31"/>
                  <a:gd name="T13" fmla="*/ 0 h 78"/>
                  <a:gd name="T14" fmla="*/ 31 w 31"/>
                  <a:gd name="T15" fmla="*/ 78 h 78"/>
                </a:gdLst>
                <a:ahLst/>
                <a:cxnLst>
                  <a:cxn ang="T8">
                    <a:pos x="T0" y="T1"/>
                  </a:cxn>
                  <a:cxn ang="T9">
                    <a:pos x="T2" y="T3"/>
                  </a:cxn>
                  <a:cxn ang="T10">
                    <a:pos x="T4" y="T5"/>
                  </a:cxn>
                  <a:cxn ang="T11">
                    <a:pos x="T6" y="T7"/>
                  </a:cxn>
                </a:cxnLst>
                <a:rect l="T12" t="T13" r="T14" b="T15"/>
                <a:pathLst>
                  <a:path w="31" h="78">
                    <a:moveTo>
                      <a:pt x="31" y="78"/>
                    </a:moveTo>
                    <a:lnTo>
                      <a:pt x="0" y="43"/>
                    </a:lnTo>
                    <a:lnTo>
                      <a:pt x="31" y="0"/>
                    </a:lnTo>
                    <a:lnTo>
                      <a:pt x="31" y="78"/>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2" name="Freeform 22">
                <a:extLst>
                  <a:ext uri="{FF2B5EF4-FFF2-40B4-BE49-F238E27FC236}">
                    <a16:creationId xmlns:a16="http://schemas.microsoft.com/office/drawing/2014/main" id="{4B597B25-5F72-475A-928C-F6C757B08B0E}"/>
                  </a:ext>
                </a:extLst>
              </p:cNvPr>
              <p:cNvSpPr>
                <a:spLocks/>
              </p:cNvSpPr>
              <p:nvPr/>
            </p:nvSpPr>
            <p:spPr bwMode="auto">
              <a:xfrm>
                <a:off x="1361" y="1597"/>
                <a:ext cx="89" cy="206"/>
              </a:xfrm>
              <a:custGeom>
                <a:avLst/>
                <a:gdLst>
                  <a:gd name="T0" fmla="*/ 0 w 29"/>
                  <a:gd name="T1" fmla="*/ 2147483647 h 80"/>
                  <a:gd name="T2" fmla="*/ 2147483647 w 29"/>
                  <a:gd name="T3" fmla="*/ 2147483647 h 80"/>
                  <a:gd name="T4" fmla="*/ 0 w 29"/>
                  <a:gd name="T5" fmla="*/ 0 h 80"/>
                  <a:gd name="T6" fmla="*/ 0 w 29"/>
                  <a:gd name="T7" fmla="*/ 2147483647 h 80"/>
                  <a:gd name="T8" fmla="*/ 0 60000 65536"/>
                  <a:gd name="T9" fmla="*/ 0 60000 65536"/>
                  <a:gd name="T10" fmla="*/ 0 60000 65536"/>
                  <a:gd name="T11" fmla="*/ 0 60000 65536"/>
                  <a:gd name="T12" fmla="*/ 0 w 29"/>
                  <a:gd name="T13" fmla="*/ 0 h 80"/>
                  <a:gd name="T14" fmla="*/ 29 w 29"/>
                  <a:gd name="T15" fmla="*/ 80 h 80"/>
                </a:gdLst>
                <a:ahLst/>
                <a:cxnLst>
                  <a:cxn ang="T8">
                    <a:pos x="T0" y="T1"/>
                  </a:cxn>
                  <a:cxn ang="T9">
                    <a:pos x="T2" y="T3"/>
                  </a:cxn>
                  <a:cxn ang="T10">
                    <a:pos x="T4" y="T5"/>
                  </a:cxn>
                  <a:cxn ang="T11">
                    <a:pos x="T6" y="T7"/>
                  </a:cxn>
                </a:cxnLst>
                <a:rect l="T12" t="T13" r="T14" b="T15"/>
                <a:pathLst>
                  <a:path w="29" h="80">
                    <a:moveTo>
                      <a:pt x="0" y="80"/>
                    </a:moveTo>
                    <a:lnTo>
                      <a:pt x="29" y="37"/>
                    </a:lnTo>
                    <a:lnTo>
                      <a:pt x="0" y="0"/>
                    </a:lnTo>
                    <a:lnTo>
                      <a:pt x="0" y="8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3" name="Freeform 23">
                <a:extLst>
                  <a:ext uri="{FF2B5EF4-FFF2-40B4-BE49-F238E27FC236}">
                    <a16:creationId xmlns:a16="http://schemas.microsoft.com/office/drawing/2014/main" id="{DF4BFDDE-ACF9-4A9C-BD08-B6B036835422}"/>
                  </a:ext>
                </a:extLst>
              </p:cNvPr>
              <p:cNvSpPr>
                <a:spLocks/>
              </p:cNvSpPr>
              <p:nvPr/>
            </p:nvSpPr>
            <p:spPr bwMode="auto">
              <a:xfrm>
                <a:off x="1361" y="533"/>
                <a:ext cx="89" cy="206"/>
              </a:xfrm>
              <a:custGeom>
                <a:avLst/>
                <a:gdLst>
                  <a:gd name="T0" fmla="*/ 0 w 29"/>
                  <a:gd name="T1" fmla="*/ 2147483647 h 80"/>
                  <a:gd name="T2" fmla="*/ 2147483647 w 29"/>
                  <a:gd name="T3" fmla="*/ 2147483647 h 80"/>
                  <a:gd name="T4" fmla="*/ 0 w 29"/>
                  <a:gd name="T5" fmla="*/ 0 h 80"/>
                  <a:gd name="T6" fmla="*/ 0 w 29"/>
                  <a:gd name="T7" fmla="*/ 2147483647 h 80"/>
                  <a:gd name="T8" fmla="*/ 0 60000 65536"/>
                  <a:gd name="T9" fmla="*/ 0 60000 65536"/>
                  <a:gd name="T10" fmla="*/ 0 60000 65536"/>
                  <a:gd name="T11" fmla="*/ 0 60000 65536"/>
                  <a:gd name="T12" fmla="*/ 0 w 29"/>
                  <a:gd name="T13" fmla="*/ 0 h 80"/>
                  <a:gd name="T14" fmla="*/ 29 w 29"/>
                  <a:gd name="T15" fmla="*/ 80 h 80"/>
                </a:gdLst>
                <a:ahLst/>
                <a:cxnLst>
                  <a:cxn ang="T8">
                    <a:pos x="T0" y="T1"/>
                  </a:cxn>
                  <a:cxn ang="T9">
                    <a:pos x="T2" y="T3"/>
                  </a:cxn>
                  <a:cxn ang="T10">
                    <a:pos x="T4" y="T5"/>
                  </a:cxn>
                  <a:cxn ang="T11">
                    <a:pos x="T6" y="T7"/>
                  </a:cxn>
                </a:cxnLst>
                <a:rect l="T12" t="T13" r="T14" b="T15"/>
                <a:pathLst>
                  <a:path w="29" h="80">
                    <a:moveTo>
                      <a:pt x="0" y="80"/>
                    </a:moveTo>
                    <a:lnTo>
                      <a:pt x="29" y="37"/>
                    </a:lnTo>
                    <a:lnTo>
                      <a:pt x="0" y="0"/>
                    </a:lnTo>
                    <a:lnTo>
                      <a:pt x="0" y="8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4" name="Freeform 24">
                <a:extLst>
                  <a:ext uri="{FF2B5EF4-FFF2-40B4-BE49-F238E27FC236}">
                    <a16:creationId xmlns:a16="http://schemas.microsoft.com/office/drawing/2014/main" id="{9BD9D715-C812-4258-8BFD-F1BB02ABF9FA}"/>
                  </a:ext>
                </a:extLst>
              </p:cNvPr>
              <p:cNvSpPr>
                <a:spLocks/>
              </p:cNvSpPr>
              <p:nvPr/>
            </p:nvSpPr>
            <p:spPr bwMode="auto">
              <a:xfrm>
                <a:off x="1480" y="1568"/>
                <a:ext cx="101" cy="217"/>
              </a:xfrm>
              <a:custGeom>
                <a:avLst/>
                <a:gdLst>
                  <a:gd name="T0" fmla="*/ 2147483647 w 33"/>
                  <a:gd name="T1" fmla="*/ 2147483647 h 84"/>
                  <a:gd name="T2" fmla="*/ 0 w 33"/>
                  <a:gd name="T3" fmla="*/ 2147483647 h 84"/>
                  <a:gd name="T4" fmla="*/ 2147483647 w 33"/>
                  <a:gd name="T5" fmla="*/ 0 h 84"/>
                  <a:gd name="T6" fmla="*/ 2147483647 w 33"/>
                  <a:gd name="T7" fmla="*/ 2147483647 h 84"/>
                  <a:gd name="T8" fmla="*/ 0 60000 65536"/>
                  <a:gd name="T9" fmla="*/ 0 60000 65536"/>
                  <a:gd name="T10" fmla="*/ 0 60000 65536"/>
                  <a:gd name="T11" fmla="*/ 0 60000 65536"/>
                  <a:gd name="T12" fmla="*/ 0 w 33"/>
                  <a:gd name="T13" fmla="*/ 0 h 84"/>
                  <a:gd name="T14" fmla="*/ 33 w 33"/>
                  <a:gd name="T15" fmla="*/ 84 h 84"/>
                </a:gdLst>
                <a:ahLst/>
                <a:cxnLst>
                  <a:cxn ang="T8">
                    <a:pos x="T0" y="T1"/>
                  </a:cxn>
                  <a:cxn ang="T9">
                    <a:pos x="T2" y="T3"/>
                  </a:cxn>
                  <a:cxn ang="T10">
                    <a:pos x="T4" y="T5"/>
                  </a:cxn>
                  <a:cxn ang="T11">
                    <a:pos x="T6" y="T7"/>
                  </a:cxn>
                </a:cxnLst>
                <a:rect l="T12" t="T13" r="T14" b="T15"/>
                <a:pathLst>
                  <a:path w="33" h="84">
                    <a:moveTo>
                      <a:pt x="33" y="84"/>
                    </a:moveTo>
                    <a:lnTo>
                      <a:pt x="0" y="46"/>
                    </a:lnTo>
                    <a:lnTo>
                      <a:pt x="33" y="0"/>
                    </a:lnTo>
                    <a:lnTo>
                      <a:pt x="33" y="8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5" name="Freeform 25">
                <a:extLst>
                  <a:ext uri="{FF2B5EF4-FFF2-40B4-BE49-F238E27FC236}">
                    <a16:creationId xmlns:a16="http://schemas.microsoft.com/office/drawing/2014/main" id="{A646B775-528F-4929-820A-FDC492FA8F61}"/>
                  </a:ext>
                </a:extLst>
              </p:cNvPr>
              <p:cNvSpPr>
                <a:spLocks/>
              </p:cNvSpPr>
              <p:nvPr/>
            </p:nvSpPr>
            <p:spPr bwMode="auto">
              <a:xfrm>
                <a:off x="1480" y="502"/>
                <a:ext cx="101" cy="216"/>
              </a:xfrm>
              <a:custGeom>
                <a:avLst/>
                <a:gdLst>
                  <a:gd name="T0" fmla="*/ 2147483647 w 33"/>
                  <a:gd name="T1" fmla="*/ 2147483647 h 84"/>
                  <a:gd name="T2" fmla="*/ 0 w 33"/>
                  <a:gd name="T3" fmla="*/ 2147483647 h 84"/>
                  <a:gd name="T4" fmla="*/ 2147483647 w 33"/>
                  <a:gd name="T5" fmla="*/ 0 h 84"/>
                  <a:gd name="T6" fmla="*/ 2147483647 w 33"/>
                  <a:gd name="T7" fmla="*/ 2147483647 h 84"/>
                  <a:gd name="T8" fmla="*/ 0 60000 65536"/>
                  <a:gd name="T9" fmla="*/ 0 60000 65536"/>
                  <a:gd name="T10" fmla="*/ 0 60000 65536"/>
                  <a:gd name="T11" fmla="*/ 0 60000 65536"/>
                  <a:gd name="T12" fmla="*/ 0 w 33"/>
                  <a:gd name="T13" fmla="*/ 0 h 84"/>
                  <a:gd name="T14" fmla="*/ 33 w 33"/>
                  <a:gd name="T15" fmla="*/ 84 h 84"/>
                </a:gdLst>
                <a:ahLst/>
                <a:cxnLst>
                  <a:cxn ang="T8">
                    <a:pos x="T0" y="T1"/>
                  </a:cxn>
                  <a:cxn ang="T9">
                    <a:pos x="T2" y="T3"/>
                  </a:cxn>
                  <a:cxn ang="T10">
                    <a:pos x="T4" y="T5"/>
                  </a:cxn>
                  <a:cxn ang="T11">
                    <a:pos x="T6" y="T7"/>
                  </a:cxn>
                </a:cxnLst>
                <a:rect l="T12" t="T13" r="T14" b="T15"/>
                <a:pathLst>
                  <a:path w="33" h="84">
                    <a:moveTo>
                      <a:pt x="33" y="84"/>
                    </a:moveTo>
                    <a:lnTo>
                      <a:pt x="0" y="47"/>
                    </a:lnTo>
                    <a:lnTo>
                      <a:pt x="33" y="0"/>
                    </a:lnTo>
                    <a:lnTo>
                      <a:pt x="33" y="8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6" name="Freeform 26">
                <a:extLst>
                  <a:ext uri="{FF2B5EF4-FFF2-40B4-BE49-F238E27FC236}">
                    <a16:creationId xmlns:a16="http://schemas.microsoft.com/office/drawing/2014/main" id="{87F5BB6B-1FFE-492A-81AE-354B64DA57F8}"/>
                  </a:ext>
                </a:extLst>
              </p:cNvPr>
              <p:cNvSpPr>
                <a:spLocks/>
              </p:cNvSpPr>
              <p:nvPr/>
            </p:nvSpPr>
            <p:spPr bwMode="auto">
              <a:xfrm>
                <a:off x="1474" y="1797"/>
                <a:ext cx="107" cy="335"/>
              </a:xfrm>
              <a:custGeom>
                <a:avLst/>
                <a:gdLst>
                  <a:gd name="T0" fmla="*/ 2147483647 w 35"/>
                  <a:gd name="T1" fmla="*/ 2147483647 h 130"/>
                  <a:gd name="T2" fmla="*/ 0 w 35"/>
                  <a:gd name="T3" fmla="*/ 2147483647 h 130"/>
                  <a:gd name="T4" fmla="*/ 2147483647 w 35"/>
                  <a:gd name="T5" fmla="*/ 0 h 130"/>
                  <a:gd name="T6" fmla="*/ 2147483647 w 35"/>
                  <a:gd name="T7" fmla="*/ 2147483647 h 130"/>
                  <a:gd name="T8" fmla="*/ 0 60000 65536"/>
                  <a:gd name="T9" fmla="*/ 0 60000 65536"/>
                  <a:gd name="T10" fmla="*/ 0 60000 65536"/>
                  <a:gd name="T11" fmla="*/ 0 60000 65536"/>
                  <a:gd name="T12" fmla="*/ 0 w 35"/>
                  <a:gd name="T13" fmla="*/ 0 h 130"/>
                  <a:gd name="T14" fmla="*/ 35 w 35"/>
                  <a:gd name="T15" fmla="*/ 130 h 130"/>
                </a:gdLst>
                <a:ahLst/>
                <a:cxnLst>
                  <a:cxn ang="T8">
                    <a:pos x="T0" y="T1"/>
                  </a:cxn>
                  <a:cxn ang="T9">
                    <a:pos x="T2" y="T3"/>
                  </a:cxn>
                  <a:cxn ang="T10">
                    <a:pos x="T4" y="T5"/>
                  </a:cxn>
                  <a:cxn ang="T11">
                    <a:pos x="T6" y="T7"/>
                  </a:cxn>
                </a:cxnLst>
                <a:rect l="T12" t="T13" r="T14" b="T15"/>
                <a:pathLst>
                  <a:path w="35" h="130">
                    <a:moveTo>
                      <a:pt x="35" y="130"/>
                    </a:moveTo>
                    <a:lnTo>
                      <a:pt x="0" y="63"/>
                    </a:lnTo>
                    <a:lnTo>
                      <a:pt x="35" y="0"/>
                    </a:lnTo>
                    <a:lnTo>
                      <a:pt x="35" y="13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7" name="Freeform 27">
                <a:extLst>
                  <a:ext uri="{FF2B5EF4-FFF2-40B4-BE49-F238E27FC236}">
                    <a16:creationId xmlns:a16="http://schemas.microsoft.com/office/drawing/2014/main" id="{97679E71-0AAC-4DA1-BBD1-EA4B9EC4A88B}"/>
                  </a:ext>
                </a:extLst>
              </p:cNvPr>
              <p:cNvSpPr>
                <a:spLocks/>
              </p:cNvSpPr>
              <p:nvPr/>
            </p:nvSpPr>
            <p:spPr bwMode="auto">
              <a:xfrm>
                <a:off x="1474" y="734"/>
                <a:ext cx="107" cy="334"/>
              </a:xfrm>
              <a:custGeom>
                <a:avLst/>
                <a:gdLst>
                  <a:gd name="T0" fmla="*/ 2147483647 w 35"/>
                  <a:gd name="T1" fmla="*/ 2147483647 h 130"/>
                  <a:gd name="T2" fmla="*/ 0 w 35"/>
                  <a:gd name="T3" fmla="*/ 2147483647 h 130"/>
                  <a:gd name="T4" fmla="*/ 2147483647 w 35"/>
                  <a:gd name="T5" fmla="*/ 0 h 130"/>
                  <a:gd name="T6" fmla="*/ 2147483647 w 35"/>
                  <a:gd name="T7" fmla="*/ 2147483647 h 130"/>
                  <a:gd name="T8" fmla="*/ 0 60000 65536"/>
                  <a:gd name="T9" fmla="*/ 0 60000 65536"/>
                  <a:gd name="T10" fmla="*/ 0 60000 65536"/>
                  <a:gd name="T11" fmla="*/ 0 60000 65536"/>
                  <a:gd name="T12" fmla="*/ 0 w 35"/>
                  <a:gd name="T13" fmla="*/ 0 h 130"/>
                  <a:gd name="T14" fmla="*/ 35 w 35"/>
                  <a:gd name="T15" fmla="*/ 130 h 130"/>
                </a:gdLst>
                <a:ahLst/>
                <a:cxnLst>
                  <a:cxn ang="T8">
                    <a:pos x="T0" y="T1"/>
                  </a:cxn>
                  <a:cxn ang="T9">
                    <a:pos x="T2" y="T3"/>
                  </a:cxn>
                  <a:cxn ang="T10">
                    <a:pos x="T4" y="T5"/>
                  </a:cxn>
                  <a:cxn ang="T11">
                    <a:pos x="T6" y="T7"/>
                  </a:cxn>
                </a:cxnLst>
                <a:rect l="T12" t="T13" r="T14" b="T15"/>
                <a:pathLst>
                  <a:path w="35" h="130">
                    <a:moveTo>
                      <a:pt x="35" y="130"/>
                    </a:moveTo>
                    <a:lnTo>
                      <a:pt x="0" y="63"/>
                    </a:lnTo>
                    <a:lnTo>
                      <a:pt x="35" y="0"/>
                    </a:lnTo>
                    <a:lnTo>
                      <a:pt x="35" y="13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8" name="Freeform 28">
                <a:extLst>
                  <a:ext uri="{FF2B5EF4-FFF2-40B4-BE49-F238E27FC236}">
                    <a16:creationId xmlns:a16="http://schemas.microsoft.com/office/drawing/2014/main" id="{26AA530C-27C3-403D-920D-2E96B666333D}"/>
                  </a:ext>
                </a:extLst>
              </p:cNvPr>
              <p:cNvSpPr>
                <a:spLocks/>
              </p:cNvSpPr>
              <p:nvPr/>
            </p:nvSpPr>
            <p:spPr bwMode="auto">
              <a:xfrm>
                <a:off x="1361" y="1823"/>
                <a:ext cx="89" cy="307"/>
              </a:xfrm>
              <a:custGeom>
                <a:avLst/>
                <a:gdLst>
                  <a:gd name="T0" fmla="*/ 0 w 29"/>
                  <a:gd name="T1" fmla="*/ 2147483647 h 119"/>
                  <a:gd name="T2" fmla="*/ 2147483647 w 29"/>
                  <a:gd name="T3" fmla="*/ 2147483647 h 119"/>
                  <a:gd name="T4" fmla="*/ 0 w 29"/>
                  <a:gd name="T5" fmla="*/ 0 h 119"/>
                  <a:gd name="T6" fmla="*/ 0 w 29"/>
                  <a:gd name="T7" fmla="*/ 2147483647 h 119"/>
                  <a:gd name="T8" fmla="*/ 0 60000 65536"/>
                  <a:gd name="T9" fmla="*/ 0 60000 65536"/>
                  <a:gd name="T10" fmla="*/ 0 60000 65536"/>
                  <a:gd name="T11" fmla="*/ 0 60000 65536"/>
                  <a:gd name="T12" fmla="*/ 0 w 29"/>
                  <a:gd name="T13" fmla="*/ 0 h 119"/>
                  <a:gd name="T14" fmla="*/ 29 w 29"/>
                  <a:gd name="T15" fmla="*/ 119 h 119"/>
                </a:gdLst>
                <a:ahLst/>
                <a:cxnLst>
                  <a:cxn ang="T8">
                    <a:pos x="T0" y="T1"/>
                  </a:cxn>
                  <a:cxn ang="T9">
                    <a:pos x="T2" y="T3"/>
                  </a:cxn>
                  <a:cxn ang="T10">
                    <a:pos x="T4" y="T5"/>
                  </a:cxn>
                  <a:cxn ang="T11">
                    <a:pos x="T6" y="T7"/>
                  </a:cxn>
                </a:cxnLst>
                <a:rect l="T12" t="T13" r="T14" b="T15"/>
                <a:pathLst>
                  <a:path w="29" h="119">
                    <a:moveTo>
                      <a:pt x="0" y="119"/>
                    </a:moveTo>
                    <a:lnTo>
                      <a:pt x="29" y="54"/>
                    </a:lnTo>
                    <a:lnTo>
                      <a:pt x="0" y="0"/>
                    </a:lnTo>
                    <a:lnTo>
                      <a:pt x="0" y="11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9" name="Freeform 29">
                <a:extLst>
                  <a:ext uri="{FF2B5EF4-FFF2-40B4-BE49-F238E27FC236}">
                    <a16:creationId xmlns:a16="http://schemas.microsoft.com/office/drawing/2014/main" id="{FA72B8AF-5B4C-4726-82C0-AE88A6717EB9}"/>
                  </a:ext>
                </a:extLst>
              </p:cNvPr>
              <p:cNvSpPr>
                <a:spLocks/>
              </p:cNvSpPr>
              <p:nvPr/>
            </p:nvSpPr>
            <p:spPr bwMode="auto">
              <a:xfrm>
                <a:off x="1361" y="760"/>
                <a:ext cx="98" cy="306"/>
              </a:xfrm>
              <a:custGeom>
                <a:avLst/>
                <a:gdLst>
                  <a:gd name="T0" fmla="*/ 0 w 32"/>
                  <a:gd name="T1" fmla="*/ 2147483647 h 119"/>
                  <a:gd name="T2" fmla="*/ 2147483647 w 32"/>
                  <a:gd name="T3" fmla="*/ 2147483647 h 119"/>
                  <a:gd name="T4" fmla="*/ 0 w 32"/>
                  <a:gd name="T5" fmla="*/ 0 h 119"/>
                  <a:gd name="T6" fmla="*/ 0 w 32"/>
                  <a:gd name="T7" fmla="*/ 2147483647 h 119"/>
                  <a:gd name="T8" fmla="*/ 0 60000 65536"/>
                  <a:gd name="T9" fmla="*/ 0 60000 65536"/>
                  <a:gd name="T10" fmla="*/ 0 60000 65536"/>
                  <a:gd name="T11" fmla="*/ 0 60000 65536"/>
                  <a:gd name="T12" fmla="*/ 0 w 32"/>
                  <a:gd name="T13" fmla="*/ 0 h 119"/>
                  <a:gd name="T14" fmla="*/ 32 w 32"/>
                  <a:gd name="T15" fmla="*/ 119 h 119"/>
                </a:gdLst>
                <a:ahLst/>
                <a:cxnLst>
                  <a:cxn ang="T8">
                    <a:pos x="T0" y="T1"/>
                  </a:cxn>
                  <a:cxn ang="T9">
                    <a:pos x="T2" y="T3"/>
                  </a:cxn>
                  <a:cxn ang="T10">
                    <a:pos x="T4" y="T5"/>
                  </a:cxn>
                  <a:cxn ang="T11">
                    <a:pos x="T6" y="T7"/>
                  </a:cxn>
                </a:cxnLst>
                <a:rect l="T12" t="T13" r="T14" b="T15"/>
                <a:pathLst>
                  <a:path w="32" h="119">
                    <a:moveTo>
                      <a:pt x="0" y="119"/>
                    </a:moveTo>
                    <a:lnTo>
                      <a:pt x="32" y="61"/>
                    </a:lnTo>
                    <a:lnTo>
                      <a:pt x="0" y="0"/>
                    </a:lnTo>
                    <a:lnTo>
                      <a:pt x="0" y="11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0" name="Freeform 30">
                <a:extLst>
                  <a:ext uri="{FF2B5EF4-FFF2-40B4-BE49-F238E27FC236}">
                    <a16:creationId xmlns:a16="http://schemas.microsoft.com/office/drawing/2014/main" id="{4447A9B5-067A-48F7-9005-3A51CCBBA3A8}"/>
                  </a:ext>
                </a:extLst>
              </p:cNvPr>
              <p:cNvSpPr>
                <a:spLocks/>
              </p:cNvSpPr>
              <p:nvPr/>
            </p:nvSpPr>
            <p:spPr bwMode="auto">
              <a:xfrm>
                <a:off x="1361" y="1998"/>
                <a:ext cx="220" cy="170"/>
              </a:xfrm>
              <a:custGeom>
                <a:avLst/>
                <a:gdLst>
                  <a:gd name="T0" fmla="*/ 2147483647 w 72"/>
                  <a:gd name="T1" fmla="*/ 2147483647 h 66"/>
                  <a:gd name="T2" fmla="*/ 2147483647 w 72"/>
                  <a:gd name="T3" fmla="*/ 0 h 66"/>
                  <a:gd name="T4" fmla="*/ 0 w 72"/>
                  <a:gd name="T5" fmla="*/ 2147483647 h 66"/>
                  <a:gd name="T6" fmla="*/ 2147483647 w 72"/>
                  <a:gd name="T7" fmla="*/ 2147483647 h 66"/>
                  <a:gd name="T8" fmla="*/ 0 60000 65536"/>
                  <a:gd name="T9" fmla="*/ 0 60000 65536"/>
                  <a:gd name="T10" fmla="*/ 0 60000 65536"/>
                  <a:gd name="T11" fmla="*/ 0 60000 65536"/>
                  <a:gd name="T12" fmla="*/ 0 w 72"/>
                  <a:gd name="T13" fmla="*/ 0 h 66"/>
                  <a:gd name="T14" fmla="*/ 72 w 72"/>
                  <a:gd name="T15" fmla="*/ 66 h 66"/>
                </a:gdLst>
                <a:ahLst/>
                <a:cxnLst>
                  <a:cxn ang="T8">
                    <a:pos x="T0" y="T1"/>
                  </a:cxn>
                  <a:cxn ang="T9">
                    <a:pos x="T2" y="T3"/>
                  </a:cxn>
                  <a:cxn ang="T10">
                    <a:pos x="T4" y="T5"/>
                  </a:cxn>
                  <a:cxn ang="T11">
                    <a:pos x="T6" y="T7"/>
                  </a:cxn>
                </a:cxnLst>
                <a:rect l="T12" t="T13" r="T14" b="T15"/>
                <a:pathLst>
                  <a:path w="72" h="66">
                    <a:moveTo>
                      <a:pt x="72" y="66"/>
                    </a:moveTo>
                    <a:lnTo>
                      <a:pt x="34" y="0"/>
                    </a:lnTo>
                    <a:lnTo>
                      <a:pt x="0" y="66"/>
                    </a:lnTo>
                    <a:lnTo>
                      <a:pt x="72" y="66"/>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1" name="Freeform 31">
                <a:extLst>
                  <a:ext uri="{FF2B5EF4-FFF2-40B4-BE49-F238E27FC236}">
                    <a16:creationId xmlns:a16="http://schemas.microsoft.com/office/drawing/2014/main" id="{BA0DE6DB-8535-410E-9492-AC26F6EC03A5}"/>
                  </a:ext>
                </a:extLst>
              </p:cNvPr>
              <p:cNvSpPr>
                <a:spLocks/>
              </p:cNvSpPr>
              <p:nvPr/>
            </p:nvSpPr>
            <p:spPr bwMode="auto">
              <a:xfrm>
                <a:off x="1368" y="906"/>
                <a:ext cx="203" cy="288"/>
              </a:xfrm>
              <a:custGeom>
                <a:avLst/>
                <a:gdLst>
                  <a:gd name="T0" fmla="*/ 2147483647 w 67"/>
                  <a:gd name="T1" fmla="*/ 2147483647 h 112"/>
                  <a:gd name="T2" fmla="*/ 2147483647 w 67"/>
                  <a:gd name="T3" fmla="*/ 2147483647 h 112"/>
                  <a:gd name="T4" fmla="*/ 0 w 67"/>
                  <a:gd name="T5" fmla="*/ 2147483647 h 112"/>
                  <a:gd name="T6" fmla="*/ 2147483647 w 67"/>
                  <a:gd name="T7" fmla="*/ 0 h 112"/>
                  <a:gd name="T8" fmla="*/ 2147483647 w 67"/>
                  <a:gd name="T9" fmla="*/ 2147483647 h 112"/>
                  <a:gd name="T10" fmla="*/ 0 60000 65536"/>
                  <a:gd name="T11" fmla="*/ 0 60000 65536"/>
                  <a:gd name="T12" fmla="*/ 0 60000 65536"/>
                  <a:gd name="T13" fmla="*/ 0 60000 65536"/>
                  <a:gd name="T14" fmla="*/ 0 60000 65536"/>
                  <a:gd name="T15" fmla="*/ 0 w 67"/>
                  <a:gd name="T16" fmla="*/ 0 h 112"/>
                  <a:gd name="T17" fmla="*/ 67 w 67"/>
                  <a:gd name="T18" fmla="*/ 112 h 112"/>
                </a:gdLst>
                <a:ahLst/>
                <a:cxnLst>
                  <a:cxn ang="T10">
                    <a:pos x="T0" y="T1"/>
                  </a:cxn>
                  <a:cxn ang="T11">
                    <a:pos x="T2" y="T3"/>
                  </a:cxn>
                  <a:cxn ang="T12">
                    <a:pos x="T4" y="T5"/>
                  </a:cxn>
                  <a:cxn ang="T13">
                    <a:pos x="T6" y="T7"/>
                  </a:cxn>
                  <a:cxn ang="T14">
                    <a:pos x="T8" y="T9"/>
                  </a:cxn>
                </a:cxnLst>
                <a:rect l="T15" t="T16" r="T17" b="T18"/>
                <a:pathLst>
                  <a:path w="67" h="112">
                    <a:moveTo>
                      <a:pt x="67" y="65"/>
                    </a:moveTo>
                    <a:lnTo>
                      <a:pt x="32" y="112"/>
                    </a:lnTo>
                    <a:lnTo>
                      <a:pt x="0" y="68"/>
                    </a:lnTo>
                    <a:lnTo>
                      <a:pt x="32" y="0"/>
                    </a:lnTo>
                    <a:lnTo>
                      <a:pt x="67" y="6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2" name="Freeform 32">
                <a:extLst>
                  <a:ext uri="{FF2B5EF4-FFF2-40B4-BE49-F238E27FC236}">
                    <a16:creationId xmlns:a16="http://schemas.microsoft.com/office/drawing/2014/main" id="{8A086FCD-28EE-4690-8320-162EBF78E139}"/>
                  </a:ext>
                </a:extLst>
              </p:cNvPr>
              <p:cNvSpPr>
                <a:spLocks/>
              </p:cNvSpPr>
              <p:nvPr/>
            </p:nvSpPr>
            <p:spPr bwMode="auto">
              <a:xfrm>
                <a:off x="1361" y="15"/>
                <a:ext cx="220" cy="116"/>
              </a:xfrm>
              <a:custGeom>
                <a:avLst/>
                <a:gdLst>
                  <a:gd name="T0" fmla="*/ 2147483647 w 72"/>
                  <a:gd name="T1" fmla="*/ 0 h 45"/>
                  <a:gd name="T2" fmla="*/ 2147483647 w 72"/>
                  <a:gd name="T3" fmla="*/ 2147483647 h 45"/>
                  <a:gd name="T4" fmla="*/ 0 w 72"/>
                  <a:gd name="T5" fmla="*/ 2147483647 h 45"/>
                  <a:gd name="T6" fmla="*/ 2147483647 w 72"/>
                  <a:gd name="T7" fmla="*/ 0 h 45"/>
                  <a:gd name="T8" fmla="*/ 0 60000 65536"/>
                  <a:gd name="T9" fmla="*/ 0 60000 65536"/>
                  <a:gd name="T10" fmla="*/ 0 60000 65536"/>
                  <a:gd name="T11" fmla="*/ 0 60000 65536"/>
                  <a:gd name="T12" fmla="*/ 0 w 72"/>
                  <a:gd name="T13" fmla="*/ 0 h 45"/>
                  <a:gd name="T14" fmla="*/ 72 w 72"/>
                  <a:gd name="T15" fmla="*/ 45 h 45"/>
                </a:gdLst>
                <a:ahLst/>
                <a:cxnLst>
                  <a:cxn ang="T8">
                    <a:pos x="T0" y="T1"/>
                  </a:cxn>
                  <a:cxn ang="T9">
                    <a:pos x="T2" y="T3"/>
                  </a:cxn>
                  <a:cxn ang="T10">
                    <a:pos x="T4" y="T5"/>
                  </a:cxn>
                  <a:cxn ang="T11">
                    <a:pos x="T6" y="T7"/>
                  </a:cxn>
                </a:cxnLst>
                <a:rect l="T12" t="T13" r="T14" b="T15"/>
                <a:pathLst>
                  <a:path w="72" h="45">
                    <a:moveTo>
                      <a:pt x="72" y="0"/>
                    </a:moveTo>
                    <a:lnTo>
                      <a:pt x="34" y="45"/>
                    </a:lnTo>
                    <a:lnTo>
                      <a:pt x="0" y="3"/>
                    </a:lnTo>
                    <a:lnTo>
                      <a:pt x="72" y="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3" name="Freeform 33">
                <a:extLst>
                  <a:ext uri="{FF2B5EF4-FFF2-40B4-BE49-F238E27FC236}">
                    <a16:creationId xmlns:a16="http://schemas.microsoft.com/office/drawing/2014/main" id="{D4E27374-DECB-4513-A876-87EF11B08A09}"/>
                  </a:ext>
                </a:extLst>
              </p:cNvPr>
              <p:cNvSpPr>
                <a:spLocks/>
              </p:cNvSpPr>
              <p:nvPr/>
            </p:nvSpPr>
            <p:spPr bwMode="auto">
              <a:xfrm>
                <a:off x="1352" y="28"/>
                <a:ext cx="229" cy="2119"/>
              </a:xfrm>
              <a:custGeom>
                <a:avLst/>
                <a:gdLst>
                  <a:gd name="T0" fmla="*/ 2147483647 w 75"/>
                  <a:gd name="T1" fmla="*/ 2147483647 h 823"/>
                  <a:gd name="T2" fmla="*/ 2147483647 w 75"/>
                  <a:gd name="T3" fmla="*/ 2147483647 h 823"/>
                  <a:gd name="T4" fmla="*/ 2147483647 w 75"/>
                  <a:gd name="T5" fmla="*/ 2147483647 h 823"/>
                  <a:gd name="T6" fmla="*/ 2147483647 w 75"/>
                  <a:gd name="T7" fmla="*/ 2147483647 h 823"/>
                  <a:gd name="T8" fmla="*/ 2147483647 w 75"/>
                  <a:gd name="T9" fmla="*/ 2147483647 h 823"/>
                  <a:gd name="T10" fmla="*/ 0 w 75"/>
                  <a:gd name="T11" fmla="*/ 2147483647 h 823"/>
                  <a:gd name="T12" fmla="*/ 2147483647 w 75"/>
                  <a:gd name="T13" fmla="*/ 2147483647 h 823"/>
                  <a:gd name="T14" fmla="*/ 2147483647 w 75"/>
                  <a:gd name="T15" fmla="*/ 2147483647 h 823"/>
                  <a:gd name="T16" fmla="*/ 2147483647 w 75"/>
                  <a:gd name="T17" fmla="*/ 2147483647 h 823"/>
                  <a:gd name="T18" fmla="*/ 2147483647 w 75"/>
                  <a:gd name="T19" fmla="*/ 2147483647 h 823"/>
                  <a:gd name="T20" fmla="*/ 2147483647 w 75"/>
                  <a:gd name="T21" fmla="*/ 2147483647 h 823"/>
                  <a:gd name="T22" fmla="*/ 2147483647 w 75"/>
                  <a:gd name="T23" fmla="*/ 2147483647 h 823"/>
                  <a:gd name="T24" fmla="*/ 2147483647 w 75"/>
                  <a:gd name="T25" fmla="*/ 2147483647 h 823"/>
                  <a:gd name="T26" fmla="*/ 2147483647 w 75"/>
                  <a:gd name="T27" fmla="*/ 2147483647 h 823"/>
                  <a:gd name="T28" fmla="*/ 2147483647 w 75"/>
                  <a:gd name="T29" fmla="*/ 2147483647 h 823"/>
                  <a:gd name="T30" fmla="*/ 2147483647 w 75"/>
                  <a:gd name="T31" fmla="*/ 2147483647 h 823"/>
                  <a:gd name="T32" fmla="*/ 2147483647 w 75"/>
                  <a:gd name="T33" fmla="*/ 2147483647 h 823"/>
                  <a:gd name="T34" fmla="*/ 2147483647 w 75"/>
                  <a:gd name="T35" fmla="*/ 2147483647 h 823"/>
                  <a:gd name="T36" fmla="*/ 2147483647 w 75"/>
                  <a:gd name="T37" fmla="*/ 0 h 823"/>
                  <a:gd name="T38" fmla="*/ 2147483647 w 75"/>
                  <a:gd name="T39" fmla="*/ 0 h 823"/>
                  <a:gd name="T40" fmla="*/ 2147483647 w 75"/>
                  <a:gd name="T41" fmla="*/ 2147483647 h 823"/>
                  <a:gd name="T42" fmla="*/ 2147483647 w 75"/>
                  <a:gd name="T43" fmla="*/ 2147483647 h 823"/>
                  <a:gd name="T44" fmla="*/ 2147483647 w 75"/>
                  <a:gd name="T45" fmla="*/ 2147483647 h 823"/>
                  <a:gd name="T46" fmla="*/ 2147483647 w 75"/>
                  <a:gd name="T47" fmla="*/ 2147483647 h 823"/>
                  <a:gd name="T48" fmla="*/ 2147483647 w 75"/>
                  <a:gd name="T49" fmla="*/ 2147483647 h 823"/>
                  <a:gd name="T50" fmla="*/ 2147483647 w 75"/>
                  <a:gd name="T51" fmla="*/ 2147483647 h 8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5"/>
                  <a:gd name="T79" fmla="*/ 0 h 823"/>
                  <a:gd name="T80" fmla="*/ 75 w 75"/>
                  <a:gd name="T81" fmla="*/ 823 h 8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5" h="823">
                    <a:moveTo>
                      <a:pt x="3" y="413"/>
                    </a:moveTo>
                    <a:lnTo>
                      <a:pt x="62" y="497"/>
                    </a:lnTo>
                    <a:lnTo>
                      <a:pt x="2" y="580"/>
                    </a:lnTo>
                    <a:lnTo>
                      <a:pt x="3" y="603"/>
                    </a:lnTo>
                    <a:lnTo>
                      <a:pt x="65" y="698"/>
                    </a:lnTo>
                    <a:lnTo>
                      <a:pt x="0" y="821"/>
                    </a:lnTo>
                    <a:lnTo>
                      <a:pt x="10" y="823"/>
                    </a:lnTo>
                    <a:lnTo>
                      <a:pt x="75" y="706"/>
                    </a:lnTo>
                    <a:lnTo>
                      <a:pt x="75" y="685"/>
                    </a:lnTo>
                    <a:lnTo>
                      <a:pt x="6" y="592"/>
                    </a:lnTo>
                    <a:lnTo>
                      <a:pt x="75" y="503"/>
                    </a:lnTo>
                    <a:lnTo>
                      <a:pt x="75" y="493"/>
                    </a:lnTo>
                    <a:lnTo>
                      <a:pt x="11" y="409"/>
                    </a:lnTo>
                    <a:lnTo>
                      <a:pt x="75" y="292"/>
                    </a:lnTo>
                    <a:lnTo>
                      <a:pt x="75" y="272"/>
                    </a:lnTo>
                    <a:lnTo>
                      <a:pt x="6" y="179"/>
                    </a:lnTo>
                    <a:lnTo>
                      <a:pt x="75" y="90"/>
                    </a:lnTo>
                    <a:lnTo>
                      <a:pt x="75" y="79"/>
                    </a:lnTo>
                    <a:lnTo>
                      <a:pt x="18" y="0"/>
                    </a:lnTo>
                    <a:lnTo>
                      <a:pt x="3" y="0"/>
                    </a:lnTo>
                    <a:lnTo>
                      <a:pt x="62" y="84"/>
                    </a:lnTo>
                    <a:lnTo>
                      <a:pt x="2" y="166"/>
                    </a:lnTo>
                    <a:lnTo>
                      <a:pt x="3" y="190"/>
                    </a:lnTo>
                    <a:lnTo>
                      <a:pt x="65" y="285"/>
                    </a:lnTo>
                    <a:lnTo>
                      <a:pt x="3" y="397"/>
                    </a:lnTo>
                    <a:lnTo>
                      <a:pt x="3" y="413"/>
                    </a:lnTo>
                    <a:close/>
                  </a:path>
                </a:pathLst>
              </a:custGeom>
              <a:solidFill>
                <a:srgbClr val="EA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4" name="Freeform 34">
                <a:extLst>
                  <a:ext uri="{FF2B5EF4-FFF2-40B4-BE49-F238E27FC236}">
                    <a16:creationId xmlns:a16="http://schemas.microsoft.com/office/drawing/2014/main" id="{27EECD68-CC1B-49A6-A4CA-7B74361BD940}"/>
                  </a:ext>
                </a:extLst>
              </p:cNvPr>
              <p:cNvSpPr>
                <a:spLocks noEditPoints="1"/>
              </p:cNvSpPr>
              <p:nvPr/>
            </p:nvSpPr>
            <p:spPr bwMode="auto">
              <a:xfrm>
                <a:off x="1334" y="15"/>
                <a:ext cx="256" cy="2142"/>
              </a:xfrm>
              <a:custGeom>
                <a:avLst/>
                <a:gdLst>
                  <a:gd name="T0" fmla="*/ 2147483647 w 84"/>
                  <a:gd name="T1" fmla="*/ 2147483647 h 832"/>
                  <a:gd name="T2" fmla="*/ 2147483647 w 84"/>
                  <a:gd name="T3" fmla="*/ 2147483647 h 832"/>
                  <a:gd name="T4" fmla="*/ 2147483647 w 84"/>
                  <a:gd name="T5" fmla="*/ 2147483647 h 832"/>
                  <a:gd name="T6" fmla="*/ 2147483647 w 84"/>
                  <a:gd name="T7" fmla="*/ 2147483647 h 832"/>
                  <a:gd name="T8" fmla="*/ 2147483647 w 84"/>
                  <a:gd name="T9" fmla="*/ 2147483647 h 832"/>
                  <a:gd name="T10" fmla="*/ 2147483647 w 84"/>
                  <a:gd name="T11" fmla="*/ 2147483647 h 832"/>
                  <a:gd name="T12" fmla="*/ 2147483647 w 84"/>
                  <a:gd name="T13" fmla="*/ 2147483647 h 832"/>
                  <a:gd name="T14" fmla="*/ 2147483647 w 84"/>
                  <a:gd name="T15" fmla="*/ 2147483647 h 832"/>
                  <a:gd name="T16" fmla="*/ 2147483647 w 84"/>
                  <a:gd name="T17" fmla="*/ 2147483647 h 832"/>
                  <a:gd name="T18" fmla="*/ 2147483647 w 84"/>
                  <a:gd name="T19" fmla="*/ 2147483647 h 832"/>
                  <a:gd name="T20" fmla="*/ 2147483647 w 84"/>
                  <a:gd name="T21" fmla="*/ 2147483647 h 832"/>
                  <a:gd name="T22" fmla="*/ 2147483647 w 84"/>
                  <a:gd name="T23" fmla="*/ 2147483647 h 832"/>
                  <a:gd name="T24" fmla="*/ 2147483647 w 84"/>
                  <a:gd name="T25" fmla="*/ 2147483647 h 832"/>
                  <a:gd name="T26" fmla="*/ 2147483647 w 84"/>
                  <a:gd name="T27" fmla="*/ 2147483647 h 832"/>
                  <a:gd name="T28" fmla="*/ 2147483647 w 84"/>
                  <a:gd name="T29" fmla="*/ 2147483647 h 832"/>
                  <a:gd name="T30" fmla="*/ 2147483647 w 84"/>
                  <a:gd name="T31" fmla="*/ 2147483647 h 832"/>
                  <a:gd name="T32" fmla="*/ 2147483647 w 84"/>
                  <a:gd name="T33" fmla="*/ 2147483647 h 832"/>
                  <a:gd name="T34" fmla="*/ 2147483647 w 84"/>
                  <a:gd name="T35" fmla="*/ 2147483647 h 832"/>
                  <a:gd name="T36" fmla="*/ 2147483647 w 84"/>
                  <a:gd name="T37" fmla="*/ 2147483647 h 832"/>
                  <a:gd name="T38" fmla="*/ 2147483647 w 84"/>
                  <a:gd name="T39" fmla="*/ 2147483647 h 832"/>
                  <a:gd name="T40" fmla="*/ 2147483647 w 84"/>
                  <a:gd name="T41" fmla="*/ 2147483647 h 832"/>
                  <a:gd name="T42" fmla="*/ 2147483647 w 84"/>
                  <a:gd name="T43" fmla="*/ 2147483647 h 832"/>
                  <a:gd name="T44" fmla="*/ 2147483647 w 84"/>
                  <a:gd name="T45" fmla="*/ 2147483647 h 832"/>
                  <a:gd name="T46" fmla="*/ 2147483647 w 84"/>
                  <a:gd name="T47" fmla="*/ 2147483647 h 832"/>
                  <a:gd name="T48" fmla="*/ 2147483647 w 84"/>
                  <a:gd name="T49" fmla="*/ 2147483647 h 832"/>
                  <a:gd name="T50" fmla="*/ 2147483647 w 84"/>
                  <a:gd name="T51" fmla="*/ 2147483647 h 832"/>
                  <a:gd name="T52" fmla="*/ 2147483647 w 84"/>
                  <a:gd name="T53" fmla="*/ 2147483647 h 832"/>
                  <a:gd name="T54" fmla="*/ 2147483647 w 84"/>
                  <a:gd name="T55" fmla="*/ 2147483647 h 832"/>
                  <a:gd name="T56" fmla="*/ 2147483647 w 84"/>
                  <a:gd name="T57" fmla="*/ 2147483647 h 832"/>
                  <a:gd name="T58" fmla="*/ 2147483647 w 84"/>
                  <a:gd name="T59" fmla="*/ 2147483647 h 832"/>
                  <a:gd name="T60" fmla="*/ 2147483647 w 84"/>
                  <a:gd name="T61" fmla="*/ 2147483647 h 832"/>
                  <a:gd name="T62" fmla="*/ 2147483647 w 84"/>
                  <a:gd name="T63" fmla="*/ 2147483647 h 832"/>
                  <a:gd name="T64" fmla="*/ 2147483647 w 84"/>
                  <a:gd name="T65" fmla="*/ 2147483647 h 832"/>
                  <a:gd name="T66" fmla="*/ 2147483647 w 84"/>
                  <a:gd name="T67" fmla="*/ 2147483647 h 832"/>
                  <a:gd name="T68" fmla="*/ 2147483647 w 84"/>
                  <a:gd name="T69" fmla="*/ 2147483647 h 832"/>
                  <a:gd name="T70" fmla="*/ 2147483647 w 84"/>
                  <a:gd name="T71" fmla="*/ 2147483647 h 832"/>
                  <a:gd name="T72" fmla="*/ 2147483647 w 84"/>
                  <a:gd name="T73" fmla="*/ 2147483647 h 832"/>
                  <a:gd name="T74" fmla="*/ 2147483647 w 84"/>
                  <a:gd name="T75" fmla="*/ 2147483647 h 832"/>
                  <a:gd name="T76" fmla="*/ 2147483647 w 84"/>
                  <a:gd name="T77" fmla="*/ 2147483647 h 832"/>
                  <a:gd name="T78" fmla="*/ 2147483647 w 84"/>
                  <a:gd name="T79" fmla="*/ 2147483647 h 832"/>
                  <a:gd name="T80" fmla="*/ 2147483647 w 84"/>
                  <a:gd name="T81" fmla="*/ 2147483647 h 832"/>
                  <a:gd name="T82" fmla="*/ 2147483647 w 84"/>
                  <a:gd name="T83" fmla="*/ 2147483647 h 832"/>
                  <a:gd name="T84" fmla="*/ 2147483647 w 84"/>
                  <a:gd name="T85" fmla="*/ 2147483647 h 832"/>
                  <a:gd name="T86" fmla="*/ 2147483647 w 84"/>
                  <a:gd name="T87" fmla="*/ 0 h 832"/>
                  <a:gd name="T88" fmla="*/ 2147483647 w 84"/>
                  <a:gd name="T89" fmla="*/ 0 h 832"/>
                  <a:gd name="T90" fmla="*/ 2147483647 w 84"/>
                  <a:gd name="T91" fmla="*/ 0 h 832"/>
                  <a:gd name="T92" fmla="*/ 2147483647 w 84"/>
                  <a:gd name="T93" fmla="*/ 2147483647 h 832"/>
                  <a:gd name="T94" fmla="*/ 2147483647 w 84"/>
                  <a:gd name="T95" fmla="*/ 2147483647 h 832"/>
                  <a:gd name="T96" fmla="*/ 2147483647 w 84"/>
                  <a:gd name="T97" fmla="*/ 2147483647 h 832"/>
                  <a:gd name="T98" fmla="*/ 2147483647 w 84"/>
                  <a:gd name="T99" fmla="*/ 2147483647 h 832"/>
                  <a:gd name="T100" fmla="*/ 2147483647 w 84"/>
                  <a:gd name="T101" fmla="*/ 2147483647 h 832"/>
                  <a:gd name="T102" fmla="*/ 2147483647 w 84"/>
                  <a:gd name="T103" fmla="*/ 2147483647 h 832"/>
                  <a:gd name="T104" fmla="*/ 2147483647 w 84"/>
                  <a:gd name="T105" fmla="*/ 2147483647 h 832"/>
                  <a:gd name="T106" fmla="*/ 2147483647 w 84"/>
                  <a:gd name="T107" fmla="*/ 2147483647 h 832"/>
                  <a:gd name="T108" fmla="*/ 2147483647 w 84"/>
                  <a:gd name="T109" fmla="*/ 2147483647 h 832"/>
                  <a:gd name="T110" fmla="*/ 2147483647 w 84"/>
                  <a:gd name="T111" fmla="*/ 2147483647 h 832"/>
                  <a:gd name="T112" fmla="*/ 2147483647 w 84"/>
                  <a:gd name="T113" fmla="*/ 2147483647 h 832"/>
                  <a:gd name="T114" fmla="*/ 2147483647 w 84"/>
                  <a:gd name="T115" fmla="*/ 2147483647 h 832"/>
                  <a:gd name="T116" fmla="*/ 2147483647 w 84"/>
                  <a:gd name="T117" fmla="*/ 2147483647 h 832"/>
                  <a:gd name="T118" fmla="*/ 2147483647 w 84"/>
                  <a:gd name="T119" fmla="*/ 2147483647 h 832"/>
                  <a:gd name="T120" fmla="*/ 2147483647 w 84"/>
                  <a:gd name="T121" fmla="*/ 2147483647 h 832"/>
                  <a:gd name="T122" fmla="*/ 2147483647 w 84"/>
                  <a:gd name="T123" fmla="*/ 2147483647 h 8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32"/>
                  <a:gd name="T188" fmla="*/ 84 w 84"/>
                  <a:gd name="T189" fmla="*/ 832 h 83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32">
                    <a:moveTo>
                      <a:pt x="11" y="414"/>
                    </a:moveTo>
                    <a:lnTo>
                      <a:pt x="70" y="499"/>
                    </a:lnTo>
                    <a:lnTo>
                      <a:pt x="66" y="506"/>
                    </a:lnTo>
                    <a:lnTo>
                      <a:pt x="7" y="421"/>
                    </a:lnTo>
                    <a:lnTo>
                      <a:pt x="11" y="414"/>
                    </a:lnTo>
                    <a:close/>
                    <a:moveTo>
                      <a:pt x="70" y="499"/>
                    </a:moveTo>
                    <a:lnTo>
                      <a:pt x="73" y="502"/>
                    </a:lnTo>
                    <a:lnTo>
                      <a:pt x="70" y="506"/>
                    </a:lnTo>
                    <a:lnTo>
                      <a:pt x="68" y="502"/>
                    </a:lnTo>
                    <a:lnTo>
                      <a:pt x="70" y="499"/>
                    </a:lnTo>
                    <a:close/>
                    <a:moveTo>
                      <a:pt x="70" y="506"/>
                    </a:moveTo>
                    <a:lnTo>
                      <a:pt x="10" y="588"/>
                    </a:lnTo>
                    <a:lnTo>
                      <a:pt x="6" y="581"/>
                    </a:lnTo>
                    <a:lnTo>
                      <a:pt x="66" y="498"/>
                    </a:lnTo>
                    <a:lnTo>
                      <a:pt x="70" y="506"/>
                    </a:lnTo>
                    <a:close/>
                    <a:moveTo>
                      <a:pt x="5" y="585"/>
                    </a:moveTo>
                    <a:lnTo>
                      <a:pt x="5" y="583"/>
                    </a:lnTo>
                    <a:lnTo>
                      <a:pt x="6" y="581"/>
                    </a:lnTo>
                    <a:lnTo>
                      <a:pt x="8" y="585"/>
                    </a:lnTo>
                    <a:lnTo>
                      <a:pt x="5" y="585"/>
                    </a:lnTo>
                    <a:close/>
                    <a:moveTo>
                      <a:pt x="11" y="585"/>
                    </a:moveTo>
                    <a:lnTo>
                      <a:pt x="11" y="608"/>
                    </a:lnTo>
                    <a:lnTo>
                      <a:pt x="6" y="608"/>
                    </a:lnTo>
                    <a:lnTo>
                      <a:pt x="5" y="585"/>
                    </a:lnTo>
                    <a:lnTo>
                      <a:pt x="11" y="585"/>
                    </a:lnTo>
                    <a:close/>
                    <a:moveTo>
                      <a:pt x="7" y="611"/>
                    </a:moveTo>
                    <a:lnTo>
                      <a:pt x="6" y="610"/>
                    </a:lnTo>
                    <a:lnTo>
                      <a:pt x="6" y="608"/>
                    </a:lnTo>
                    <a:lnTo>
                      <a:pt x="9" y="608"/>
                    </a:lnTo>
                    <a:lnTo>
                      <a:pt x="7" y="611"/>
                    </a:lnTo>
                    <a:close/>
                    <a:moveTo>
                      <a:pt x="11" y="604"/>
                    </a:moveTo>
                    <a:lnTo>
                      <a:pt x="73" y="700"/>
                    </a:lnTo>
                    <a:lnTo>
                      <a:pt x="69" y="706"/>
                    </a:lnTo>
                    <a:lnTo>
                      <a:pt x="7" y="611"/>
                    </a:lnTo>
                    <a:lnTo>
                      <a:pt x="11" y="604"/>
                    </a:lnTo>
                    <a:close/>
                    <a:moveTo>
                      <a:pt x="73" y="700"/>
                    </a:moveTo>
                    <a:lnTo>
                      <a:pt x="75" y="703"/>
                    </a:lnTo>
                    <a:lnTo>
                      <a:pt x="73" y="706"/>
                    </a:lnTo>
                    <a:lnTo>
                      <a:pt x="71" y="703"/>
                    </a:lnTo>
                    <a:lnTo>
                      <a:pt x="73" y="700"/>
                    </a:lnTo>
                    <a:close/>
                    <a:moveTo>
                      <a:pt x="73" y="706"/>
                    </a:moveTo>
                    <a:lnTo>
                      <a:pt x="9" y="829"/>
                    </a:lnTo>
                    <a:lnTo>
                      <a:pt x="4" y="823"/>
                    </a:lnTo>
                    <a:lnTo>
                      <a:pt x="69" y="700"/>
                    </a:lnTo>
                    <a:lnTo>
                      <a:pt x="73" y="706"/>
                    </a:lnTo>
                    <a:close/>
                    <a:moveTo>
                      <a:pt x="6" y="831"/>
                    </a:moveTo>
                    <a:lnTo>
                      <a:pt x="0" y="830"/>
                    </a:lnTo>
                    <a:lnTo>
                      <a:pt x="4" y="823"/>
                    </a:lnTo>
                    <a:lnTo>
                      <a:pt x="6" y="826"/>
                    </a:lnTo>
                    <a:lnTo>
                      <a:pt x="6" y="831"/>
                    </a:lnTo>
                    <a:close/>
                    <a:moveTo>
                      <a:pt x="7" y="822"/>
                    </a:moveTo>
                    <a:lnTo>
                      <a:pt x="17" y="823"/>
                    </a:lnTo>
                    <a:lnTo>
                      <a:pt x="16" y="832"/>
                    </a:lnTo>
                    <a:lnTo>
                      <a:pt x="6" y="831"/>
                    </a:lnTo>
                    <a:lnTo>
                      <a:pt x="7" y="822"/>
                    </a:lnTo>
                    <a:close/>
                    <a:moveTo>
                      <a:pt x="19" y="831"/>
                    </a:moveTo>
                    <a:lnTo>
                      <a:pt x="18" y="832"/>
                    </a:lnTo>
                    <a:lnTo>
                      <a:pt x="16" y="832"/>
                    </a:lnTo>
                    <a:lnTo>
                      <a:pt x="16" y="828"/>
                    </a:lnTo>
                    <a:lnTo>
                      <a:pt x="19" y="831"/>
                    </a:lnTo>
                    <a:close/>
                    <a:moveTo>
                      <a:pt x="14" y="824"/>
                    </a:moveTo>
                    <a:lnTo>
                      <a:pt x="78" y="707"/>
                    </a:lnTo>
                    <a:lnTo>
                      <a:pt x="83" y="714"/>
                    </a:lnTo>
                    <a:lnTo>
                      <a:pt x="19" y="831"/>
                    </a:lnTo>
                    <a:lnTo>
                      <a:pt x="14" y="824"/>
                    </a:lnTo>
                    <a:close/>
                    <a:moveTo>
                      <a:pt x="83" y="711"/>
                    </a:moveTo>
                    <a:lnTo>
                      <a:pt x="83" y="712"/>
                    </a:lnTo>
                    <a:lnTo>
                      <a:pt x="83" y="714"/>
                    </a:lnTo>
                    <a:lnTo>
                      <a:pt x="81" y="711"/>
                    </a:lnTo>
                    <a:lnTo>
                      <a:pt x="83" y="711"/>
                    </a:lnTo>
                    <a:close/>
                    <a:moveTo>
                      <a:pt x="78" y="711"/>
                    </a:moveTo>
                    <a:lnTo>
                      <a:pt x="78" y="690"/>
                    </a:lnTo>
                    <a:lnTo>
                      <a:pt x="83" y="690"/>
                    </a:lnTo>
                    <a:lnTo>
                      <a:pt x="83" y="711"/>
                    </a:lnTo>
                    <a:lnTo>
                      <a:pt x="78" y="711"/>
                    </a:lnTo>
                    <a:close/>
                    <a:moveTo>
                      <a:pt x="82" y="686"/>
                    </a:moveTo>
                    <a:lnTo>
                      <a:pt x="83" y="688"/>
                    </a:lnTo>
                    <a:lnTo>
                      <a:pt x="83" y="690"/>
                    </a:lnTo>
                    <a:lnTo>
                      <a:pt x="81" y="690"/>
                    </a:lnTo>
                    <a:lnTo>
                      <a:pt x="82" y="686"/>
                    </a:lnTo>
                    <a:close/>
                    <a:moveTo>
                      <a:pt x="79" y="694"/>
                    </a:moveTo>
                    <a:lnTo>
                      <a:pt x="10" y="601"/>
                    </a:lnTo>
                    <a:lnTo>
                      <a:pt x="14" y="593"/>
                    </a:lnTo>
                    <a:lnTo>
                      <a:pt x="82" y="686"/>
                    </a:lnTo>
                    <a:lnTo>
                      <a:pt x="79" y="694"/>
                    </a:lnTo>
                    <a:close/>
                    <a:moveTo>
                      <a:pt x="10" y="601"/>
                    </a:moveTo>
                    <a:lnTo>
                      <a:pt x="7" y="597"/>
                    </a:lnTo>
                    <a:lnTo>
                      <a:pt x="10" y="593"/>
                    </a:lnTo>
                    <a:lnTo>
                      <a:pt x="12" y="597"/>
                    </a:lnTo>
                    <a:lnTo>
                      <a:pt x="10" y="601"/>
                    </a:lnTo>
                    <a:close/>
                    <a:moveTo>
                      <a:pt x="10" y="593"/>
                    </a:moveTo>
                    <a:lnTo>
                      <a:pt x="79" y="505"/>
                    </a:lnTo>
                    <a:lnTo>
                      <a:pt x="83" y="512"/>
                    </a:lnTo>
                    <a:lnTo>
                      <a:pt x="14" y="601"/>
                    </a:lnTo>
                    <a:lnTo>
                      <a:pt x="10" y="593"/>
                    </a:lnTo>
                    <a:close/>
                    <a:moveTo>
                      <a:pt x="84" y="508"/>
                    </a:moveTo>
                    <a:lnTo>
                      <a:pt x="84" y="511"/>
                    </a:lnTo>
                    <a:lnTo>
                      <a:pt x="83" y="512"/>
                    </a:lnTo>
                    <a:lnTo>
                      <a:pt x="81" y="508"/>
                    </a:lnTo>
                    <a:lnTo>
                      <a:pt x="84" y="508"/>
                    </a:lnTo>
                    <a:close/>
                    <a:moveTo>
                      <a:pt x="78" y="509"/>
                    </a:moveTo>
                    <a:lnTo>
                      <a:pt x="78" y="498"/>
                    </a:lnTo>
                    <a:lnTo>
                      <a:pt x="83" y="497"/>
                    </a:lnTo>
                    <a:lnTo>
                      <a:pt x="84" y="508"/>
                    </a:lnTo>
                    <a:lnTo>
                      <a:pt x="78" y="509"/>
                    </a:lnTo>
                    <a:close/>
                    <a:moveTo>
                      <a:pt x="82" y="494"/>
                    </a:moveTo>
                    <a:lnTo>
                      <a:pt x="83" y="495"/>
                    </a:lnTo>
                    <a:lnTo>
                      <a:pt x="83" y="497"/>
                    </a:lnTo>
                    <a:lnTo>
                      <a:pt x="81" y="498"/>
                    </a:lnTo>
                    <a:lnTo>
                      <a:pt x="82" y="494"/>
                    </a:lnTo>
                    <a:close/>
                    <a:moveTo>
                      <a:pt x="79" y="501"/>
                    </a:moveTo>
                    <a:lnTo>
                      <a:pt x="16" y="418"/>
                    </a:lnTo>
                    <a:lnTo>
                      <a:pt x="19" y="410"/>
                    </a:lnTo>
                    <a:lnTo>
                      <a:pt x="82" y="494"/>
                    </a:lnTo>
                    <a:lnTo>
                      <a:pt x="79" y="501"/>
                    </a:lnTo>
                    <a:close/>
                    <a:moveTo>
                      <a:pt x="16" y="418"/>
                    </a:moveTo>
                    <a:lnTo>
                      <a:pt x="13" y="414"/>
                    </a:lnTo>
                    <a:lnTo>
                      <a:pt x="15" y="411"/>
                    </a:lnTo>
                    <a:lnTo>
                      <a:pt x="17" y="414"/>
                    </a:lnTo>
                    <a:lnTo>
                      <a:pt x="16" y="418"/>
                    </a:lnTo>
                    <a:close/>
                    <a:moveTo>
                      <a:pt x="15" y="411"/>
                    </a:moveTo>
                    <a:lnTo>
                      <a:pt x="78" y="294"/>
                    </a:lnTo>
                    <a:lnTo>
                      <a:pt x="83" y="300"/>
                    </a:lnTo>
                    <a:lnTo>
                      <a:pt x="20" y="417"/>
                    </a:lnTo>
                    <a:lnTo>
                      <a:pt x="15" y="411"/>
                    </a:lnTo>
                    <a:close/>
                    <a:moveTo>
                      <a:pt x="83" y="297"/>
                    </a:moveTo>
                    <a:lnTo>
                      <a:pt x="83" y="299"/>
                    </a:lnTo>
                    <a:lnTo>
                      <a:pt x="83" y="300"/>
                    </a:lnTo>
                    <a:lnTo>
                      <a:pt x="81" y="297"/>
                    </a:lnTo>
                    <a:lnTo>
                      <a:pt x="83" y="297"/>
                    </a:lnTo>
                    <a:close/>
                    <a:moveTo>
                      <a:pt x="78" y="297"/>
                    </a:moveTo>
                    <a:lnTo>
                      <a:pt x="78" y="277"/>
                    </a:lnTo>
                    <a:lnTo>
                      <a:pt x="83" y="277"/>
                    </a:lnTo>
                    <a:lnTo>
                      <a:pt x="83" y="297"/>
                    </a:lnTo>
                    <a:lnTo>
                      <a:pt x="78" y="297"/>
                    </a:lnTo>
                    <a:close/>
                    <a:moveTo>
                      <a:pt x="82" y="273"/>
                    </a:moveTo>
                    <a:lnTo>
                      <a:pt x="83" y="274"/>
                    </a:lnTo>
                    <a:lnTo>
                      <a:pt x="83" y="277"/>
                    </a:lnTo>
                    <a:lnTo>
                      <a:pt x="81" y="277"/>
                    </a:lnTo>
                    <a:lnTo>
                      <a:pt x="82" y="273"/>
                    </a:lnTo>
                    <a:close/>
                    <a:moveTo>
                      <a:pt x="79" y="280"/>
                    </a:moveTo>
                    <a:lnTo>
                      <a:pt x="10" y="187"/>
                    </a:lnTo>
                    <a:lnTo>
                      <a:pt x="14" y="180"/>
                    </a:lnTo>
                    <a:lnTo>
                      <a:pt x="82" y="273"/>
                    </a:lnTo>
                    <a:lnTo>
                      <a:pt x="79" y="280"/>
                    </a:lnTo>
                    <a:close/>
                    <a:moveTo>
                      <a:pt x="10" y="187"/>
                    </a:moveTo>
                    <a:lnTo>
                      <a:pt x="7" y="184"/>
                    </a:lnTo>
                    <a:lnTo>
                      <a:pt x="10" y="180"/>
                    </a:lnTo>
                    <a:lnTo>
                      <a:pt x="12" y="184"/>
                    </a:lnTo>
                    <a:lnTo>
                      <a:pt x="10" y="187"/>
                    </a:lnTo>
                    <a:close/>
                    <a:moveTo>
                      <a:pt x="10" y="180"/>
                    </a:moveTo>
                    <a:lnTo>
                      <a:pt x="79" y="91"/>
                    </a:lnTo>
                    <a:lnTo>
                      <a:pt x="83" y="99"/>
                    </a:lnTo>
                    <a:lnTo>
                      <a:pt x="14" y="187"/>
                    </a:lnTo>
                    <a:lnTo>
                      <a:pt x="10" y="180"/>
                    </a:lnTo>
                    <a:close/>
                    <a:moveTo>
                      <a:pt x="84" y="95"/>
                    </a:moveTo>
                    <a:lnTo>
                      <a:pt x="84" y="97"/>
                    </a:lnTo>
                    <a:lnTo>
                      <a:pt x="83" y="99"/>
                    </a:lnTo>
                    <a:lnTo>
                      <a:pt x="81" y="95"/>
                    </a:lnTo>
                    <a:lnTo>
                      <a:pt x="84" y="95"/>
                    </a:lnTo>
                    <a:close/>
                    <a:moveTo>
                      <a:pt x="78" y="95"/>
                    </a:moveTo>
                    <a:lnTo>
                      <a:pt x="78" y="85"/>
                    </a:lnTo>
                    <a:lnTo>
                      <a:pt x="83" y="84"/>
                    </a:lnTo>
                    <a:lnTo>
                      <a:pt x="84" y="95"/>
                    </a:lnTo>
                    <a:lnTo>
                      <a:pt x="78" y="95"/>
                    </a:lnTo>
                    <a:close/>
                    <a:moveTo>
                      <a:pt x="83" y="81"/>
                    </a:moveTo>
                    <a:lnTo>
                      <a:pt x="83" y="82"/>
                    </a:lnTo>
                    <a:lnTo>
                      <a:pt x="83" y="84"/>
                    </a:lnTo>
                    <a:lnTo>
                      <a:pt x="81" y="84"/>
                    </a:lnTo>
                    <a:lnTo>
                      <a:pt x="83" y="81"/>
                    </a:lnTo>
                    <a:close/>
                    <a:moveTo>
                      <a:pt x="79" y="88"/>
                    </a:moveTo>
                    <a:lnTo>
                      <a:pt x="22" y="8"/>
                    </a:lnTo>
                    <a:lnTo>
                      <a:pt x="26" y="1"/>
                    </a:lnTo>
                    <a:lnTo>
                      <a:pt x="83" y="81"/>
                    </a:lnTo>
                    <a:lnTo>
                      <a:pt x="79" y="88"/>
                    </a:lnTo>
                    <a:close/>
                    <a:moveTo>
                      <a:pt x="24" y="0"/>
                    </a:moveTo>
                    <a:lnTo>
                      <a:pt x="25" y="0"/>
                    </a:lnTo>
                    <a:lnTo>
                      <a:pt x="26" y="1"/>
                    </a:lnTo>
                    <a:lnTo>
                      <a:pt x="24" y="5"/>
                    </a:lnTo>
                    <a:lnTo>
                      <a:pt x="24" y="0"/>
                    </a:lnTo>
                    <a:close/>
                    <a:moveTo>
                      <a:pt x="24" y="9"/>
                    </a:moveTo>
                    <a:lnTo>
                      <a:pt x="9" y="10"/>
                    </a:lnTo>
                    <a:lnTo>
                      <a:pt x="8" y="1"/>
                    </a:lnTo>
                    <a:lnTo>
                      <a:pt x="24" y="0"/>
                    </a:lnTo>
                    <a:lnTo>
                      <a:pt x="24" y="9"/>
                    </a:lnTo>
                    <a:close/>
                    <a:moveTo>
                      <a:pt x="7" y="9"/>
                    </a:moveTo>
                    <a:lnTo>
                      <a:pt x="1" y="1"/>
                    </a:lnTo>
                    <a:lnTo>
                      <a:pt x="8" y="1"/>
                    </a:lnTo>
                    <a:lnTo>
                      <a:pt x="9" y="5"/>
                    </a:lnTo>
                    <a:lnTo>
                      <a:pt x="7" y="9"/>
                    </a:lnTo>
                    <a:close/>
                    <a:moveTo>
                      <a:pt x="10" y="2"/>
                    </a:moveTo>
                    <a:lnTo>
                      <a:pt x="70" y="85"/>
                    </a:lnTo>
                    <a:lnTo>
                      <a:pt x="66" y="92"/>
                    </a:lnTo>
                    <a:lnTo>
                      <a:pt x="7" y="9"/>
                    </a:lnTo>
                    <a:lnTo>
                      <a:pt x="10" y="2"/>
                    </a:lnTo>
                    <a:close/>
                    <a:moveTo>
                      <a:pt x="70" y="85"/>
                    </a:moveTo>
                    <a:lnTo>
                      <a:pt x="73" y="89"/>
                    </a:lnTo>
                    <a:lnTo>
                      <a:pt x="70" y="92"/>
                    </a:lnTo>
                    <a:lnTo>
                      <a:pt x="68" y="89"/>
                    </a:lnTo>
                    <a:lnTo>
                      <a:pt x="70" y="85"/>
                    </a:lnTo>
                    <a:close/>
                    <a:moveTo>
                      <a:pt x="70" y="92"/>
                    </a:moveTo>
                    <a:lnTo>
                      <a:pt x="10" y="175"/>
                    </a:lnTo>
                    <a:lnTo>
                      <a:pt x="6" y="168"/>
                    </a:lnTo>
                    <a:lnTo>
                      <a:pt x="66" y="85"/>
                    </a:lnTo>
                    <a:lnTo>
                      <a:pt x="70" y="92"/>
                    </a:lnTo>
                    <a:close/>
                    <a:moveTo>
                      <a:pt x="5" y="171"/>
                    </a:moveTo>
                    <a:lnTo>
                      <a:pt x="5" y="169"/>
                    </a:lnTo>
                    <a:lnTo>
                      <a:pt x="6" y="168"/>
                    </a:lnTo>
                    <a:lnTo>
                      <a:pt x="8" y="171"/>
                    </a:lnTo>
                    <a:lnTo>
                      <a:pt x="5" y="171"/>
                    </a:lnTo>
                    <a:close/>
                    <a:moveTo>
                      <a:pt x="11" y="171"/>
                    </a:moveTo>
                    <a:lnTo>
                      <a:pt x="11" y="194"/>
                    </a:lnTo>
                    <a:lnTo>
                      <a:pt x="6" y="195"/>
                    </a:lnTo>
                    <a:lnTo>
                      <a:pt x="5" y="171"/>
                    </a:lnTo>
                    <a:lnTo>
                      <a:pt x="11" y="171"/>
                    </a:lnTo>
                    <a:close/>
                    <a:moveTo>
                      <a:pt x="7" y="198"/>
                    </a:moveTo>
                    <a:lnTo>
                      <a:pt x="6" y="197"/>
                    </a:lnTo>
                    <a:lnTo>
                      <a:pt x="6" y="195"/>
                    </a:lnTo>
                    <a:lnTo>
                      <a:pt x="9" y="195"/>
                    </a:lnTo>
                    <a:lnTo>
                      <a:pt x="7" y="198"/>
                    </a:lnTo>
                    <a:close/>
                    <a:moveTo>
                      <a:pt x="11" y="191"/>
                    </a:moveTo>
                    <a:lnTo>
                      <a:pt x="73" y="286"/>
                    </a:lnTo>
                    <a:lnTo>
                      <a:pt x="69" y="293"/>
                    </a:lnTo>
                    <a:lnTo>
                      <a:pt x="7" y="198"/>
                    </a:lnTo>
                    <a:lnTo>
                      <a:pt x="11" y="191"/>
                    </a:lnTo>
                    <a:close/>
                    <a:moveTo>
                      <a:pt x="73" y="286"/>
                    </a:moveTo>
                    <a:lnTo>
                      <a:pt x="75" y="289"/>
                    </a:lnTo>
                    <a:lnTo>
                      <a:pt x="73" y="293"/>
                    </a:lnTo>
                    <a:lnTo>
                      <a:pt x="71" y="290"/>
                    </a:lnTo>
                    <a:lnTo>
                      <a:pt x="73" y="286"/>
                    </a:lnTo>
                    <a:close/>
                    <a:moveTo>
                      <a:pt x="73" y="293"/>
                    </a:moveTo>
                    <a:lnTo>
                      <a:pt x="11" y="405"/>
                    </a:lnTo>
                    <a:lnTo>
                      <a:pt x="7" y="399"/>
                    </a:lnTo>
                    <a:lnTo>
                      <a:pt x="69" y="287"/>
                    </a:lnTo>
                    <a:lnTo>
                      <a:pt x="73" y="293"/>
                    </a:lnTo>
                    <a:close/>
                    <a:moveTo>
                      <a:pt x="6" y="402"/>
                    </a:moveTo>
                    <a:lnTo>
                      <a:pt x="6" y="400"/>
                    </a:lnTo>
                    <a:lnTo>
                      <a:pt x="7" y="399"/>
                    </a:lnTo>
                    <a:lnTo>
                      <a:pt x="9" y="402"/>
                    </a:lnTo>
                    <a:lnTo>
                      <a:pt x="6" y="402"/>
                    </a:lnTo>
                    <a:close/>
                    <a:moveTo>
                      <a:pt x="12" y="402"/>
                    </a:moveTo>
                    <a:lnTo>
                      <a:pt x="12" y="418"/>
                    </a:lnTo>
                    <a:lnTo>
                      <a:pt x="6" y="418"/>
                    </a:lnTo>
                    <a:lnTo>
                      <a:pt x="6" y="402"/>
                    </a:lnTo>
                    <a:lnTo>
                      <a:pt x="12" y="402"/>
                    </a:lnTo>
                    <a:close/>
                    <a:moveTo>
                      <a:pt x="7" y="421"/>
                    </a:moveTo>
                    <a:lnTo>
                      <a:pt x="6" y="420"/>
                    </a:lnTo>
                    <a:lnTo>
                      <a:pt x="6" y="418"/>
                    </a:lnTo>
                    <a:lnTo>
                      <a:pt x="9" y="418"/>
                    </a:lnTo>
                    <a:lnTo>
                      <a:pt x="7" y="421"/>
                    </a:lnTo>
                    <a:close/>
                  </a:path>
                </a:pathLst>
              </a:custGeom>
              <a:solidFill>
                <a:srgbClr val="003D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5" name="Freeform 35">
                <a:extLst>
                  <a:ext uri="{FF2B5EF4-FFF2-40B4-BE49-F238E27FC236}">
                    <a16:creationId xmlns:a16="http://schemas.microsoft.com/office/drawing/2014/main" id="{54A4177A-A0A7-4026-B83B-CF05C10D12E5}"/>
                  </a:ext>
                </a:extLst>
              </p:cNvPr>
              <p:cNvSpPr>
                <a:spLocks/>
              </p:cNvSpPr>
              <p:nvPr/>
            </p:nvSpPr>
            <p:spPr bwMode="auto">
              <a:xfrm>
                <a:off x="1361" y="18"/>
                <a:ext cx="220" cy="2122"/>
              </a:xfrm>
              <a:custGeom>
                <a:avLst/>
                <a:gdLst>
                  <a:gd name="T0" fmla="*/ 2147483647 w 72"/>
                  <a:gd name="T1" fmla="*/ 2147483647 h 824"/>
                  <a:gd name="T2" fmla="*/ 2147483647 w 72"/>
                  <a:gd name="T3" fmla="*/ 2147483647 h 824"/>
                  <a:gd name="T4" fmla="*/ 2147483647 w 72"/>
                  <a:gd name="T5" fmla="*/ 2147483647 h 824"/>
                  <a:gd name="T6" fmla="*/ 2147483647 w 72"/>
                  <a:gd name="T7" fmla="*/ 2147483647 h 824"/>
                  <a:gd name="T8" fmla="*/ 2147483647 w 72"/>
                  <a:gd name="T9" fmla="*/ 2147483647 h 824"/>
                  <a:gd name="T10" fmla="*/ 2147483647 w 72"/>
                  <a:gd name="T11" fmla="*/ 2147483647 h 824"/>
                  <a:gd name="T12" fmla="*/ 2147483647 w 72"/>
                  <a:gd name="T13" fmla="*/ 2147483647 h 824"/>
                  <a:gd name="T14" fmla="*/ 2147483647 w 72"/>
                  <a:gd name="T15" fmla="*/ 2147483647 h 824"/>
                  <a:gd name="T16" fmla="*/ 0 w 72"/>
                  <a:gd name="T17" fmla="*/ 2147483647 h 824"/>
                  <a:gd name="T18" fmla="*/ 0 w 72"/>
                  <a:gd name="T19" fmla="*/ 2147483647 h 824"/>
                  <a:gd name="T20" fmla="*/ 2147483647 w 72"/>
                  <a:gd name="T21" fmla="*/ 2147483647 h 824"/>
                  <a:gd name="T22" fmla="*/ 0 w 72"/>
                  <a:gd name="T23" fmla="*/ 2147483647 h 824"/>
                  <a:gd name="T24" fmla="*/ 0 w 72"/>
                  <a:gd name="T25" fmla="*/ 2147483647 h 824"/>
                  <a:gd name="T26" fmla="*/ 2147483647 w 72"/>
                  <a:gd name="T27" fmla="*/ 2147483647 h 824"/>
                  <a:gd name="T28" fmla="*/ 0 w 72"/>
                  <a:gd name="T29" fmla="*/ 2147483647 h 824"/>
                  <a:gd name="T30" fmla="*/ 0 w 72"/>
                  <a:gd name="T31" fmla="*/ 2147483647 h 824"/>
                  <a:gd name="T32" fmla="*/ 2147483647 w 72"/>
                  <a:gd name="T33" fmla="*/ 2147483647 h 824"/>
                  <a:gd name="T34" fmla="*/ 0 w 72"/>
                  <a:gd name="T35" fmla="*/ 2147483647 h 824"/>
                  <a:gd name="T36" fmla="*/ 0 w 72"/>
                  <a:gd name="T37" fmla="*/ 2147483647 h 824"/>
                  <a:gd name="T38" fmla="*/ 2147483647 w 72"/>
                  <a:gd name="T39" fmla="*/ 2147483647 h 824"/>
                  <a:gd name="T40" fmla="*/ 2147483647 w 72"/>
                  <a:gd name="T41" fmla="*/ 0 h 824"/>
                  <a:gd name="T42" fmla="*/ 2147483647 w 72"/>
                  <a:gd name="T43" fmla="*/ 2147483647 h 824"/>
                  <a:gd name="T44" fmla="*/ 2147483647 w 72"/>
                  <a:gd name="T45" fmla="*/ 2147483647 h 824"/>
                  <a:gd name="T46" fmla="*/ 2147483647 w 72"/>
                  <a:gd name="T47" fmla="*/ 2147483647 h 824"/>
                  <a:gd name="T48" fmla="*/ 2147483647 w 72"/>
                  <a:gd name="T49" fmla="*/ 2147483647 h 824"/>
                  <a:gd name="T50" fmla="*/ 2147483647 w 72"/>
                  <a:gd name="T51" fmla="*/ 2147483647 h 8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2"/>
                  <a:gd name="T79" fmla="*/ 0 h 824"/>
                  <a:gd name="T80" fmla="*/ 72 w 72"/>
                  <a:gd name="T81" fmla="*/ 824 h 82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2" h="824">
                    <a:moveTo>
                      <a:pt x="71" y="404"/>
                    </a:moveTo>
                    <a:lnTo>
                      <a:pt x="72" y="417"/>
                    </a:lnTo>
                    <a:lnTo>
                      <a:pt x="5" y="507"/>
                    </a:lnTo>
                    <a:lnTo>
                      <a:pt x="72" y="583"/>
                    </a:lnTo>
                    <a:lnTo>
                      <a:pt x="72" y="606"/>
                    </a:lnTo>
                    <a:lnTo>
                      <a:pt x="7" y="701"/>
                    </a:lnTo>
                    <a:lnTo>
                      <a:pt x="71" y="824"/>
                    </a:lnTo>
                    <a:lnTo>
                      <a:pt x="61" y="824"/>
                    </a:lnTo>
                    <a:lnTo>
                      <a:pt x="0" y="712"/>
                    </a:lnTo>
                    <a:lnTo>
                      <a:pt x="0" y="687"/>
                    </a:lnTo>
                    <a:lnTo>
                      <a:pt x="64" y="597"/>
                    </a:lnTo>
                    <a:lnTo>
                      <a:pt x="0" y="517"/>
                    </a:lnTo>
                    <a:lnTo>
                      <a:pt x="0" y="500"/>
                    </a:lnTo>
                    <a:lnTo>
                      <a:pt x="61" y="411"/>
                    </a:lnTo>
                    <a:lnTo>
                      <a:pt x="0" y="299"/>
                    </a:lnTo>
                    <a:lnTo>
                      <a:pt x="0" y="273"/>
                    </a:lnTo>
                    <a:lnTo>
                      <a:pt x="64" y="183"/>
                    </a:lnTo>
                    <a:lnTo>
                      <a:pt x="0" y="104"/>
                    </a:lnTo>
                    <a:lnTo>
                      <a:pt x="0" y="86"/>
                    </a:lnTo>
                    <a:lnTo>
                      <a:pt x="54" y="1"/>
                    </a:lnTo>
                    <a:lnTo>
                      <a:pt x="72" y="0"/>
                    </a:lnTo>
                    <a:lnTo>
                      <a:pt x="5" y="94"/>
                    </a:lnTo>
                    <a:lnTo>
                      <a:pt x="72" y="170"/>
                    </a:lnTo>
                    <a:lnTo>
                      <a:pt x="72" y="193"/>
                    </a:lnTo>
                    <a:lnTo>
                      <a:pt x="7" y="288"/>
                    </a:lnTo>
                    <a:lnTo>
                      <a:pt x="71" y="404"/>
                    </a:lnTo>
                    <a:close/>
                  </a:path>
                </a:pathLst>
              </a:custGeom>
              <a:solidFill>
                <a:srgbClr val="EA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6" name="Freeform 36">
                <a:extLst>
                  <a:ext uri="{FF2B5EF4-FFF2-40B4-BE49-F238E27FC236}">
                    <a16:creationId xmlns:a16="http://schemas.microsoft.com/office/drawing/2014/main" id="{1D597123-67C6-4C35-BAAC-4C58095CE434}"/>
                  </a:ext>
                </a:extLst>
              </p:cNvPr>
              <p:cNvSpPr>
                <a:spLocks noEditPoints="1"/>
              </p:cNvSpPr>
              <p:nvPr/>
            </p:nvSpPr>
            <p:spPr bwMode="auto">
              <a:xfrm>
                <a:off x="1352" y="5"/>
                <a:ext cx="253" cy="2147"/>
              </a:xfrm>
              <a:custGeom>
                <a:avLst/>
                <a:gdLst>
                  <a:gd name="T0" fmla="*/ 2147483647 w 83"/>
                  <a:gd name="T1" fmla="*/ 2147483647 h 834"/>
                  <a:gd name="T2" fmla="*/ 2147483647 w 83"/>
                  <a:gd name="T3" fmla="*/ 2147483647 h 834"/>
                  <a:gd name="T4" fmla="*/ 2147483647 w 83"/>
                  <a:gd name="T5" fmla="*/ 2147483647 h 834"/>
                  <a:gd name="T6" fmla="*/ 2147483647 w 83"/>
                  <a:gd name="T7" fmla="*/ 2147483647 h 834"/>
                  <a:gd name="T8" fmla="*/ 2147483647 w 83"/>
                  <a:gd name="T9" fmla="*/ 2147483647 h 834"/>
                  <a:gd name="T10" fmla="*/ 2147483647 w 83"/>
                  <a:gd name="T11" fmla="*/ 2147483647 h 834"/>
                  <a:gd name="T12" fmla="*/ 2147483647 w 83"/>
                  <a:gd name="T13" fmla="*/ 2147483647 h 834"/>
                  <a:gd name="T14" fmla="*/ 2147483647 w 83"/>
                  <a:gd name="T15" fmla="*/ 2147483647 h 834"/>
                  <a:gd name="T16" fmla="*/ 2147483647 w 83"/>
                  <a:gd name="T17" fmla="*/ 2147483647 h 834"/>
                  <a:gd name="T18" fmla="*/ 2147483647 w 83"/>
                  <a:gd name="T19" fmla="*/ 2147483647 h 834"/>
                  <a:gd name="T20" fmla="*/ 2147483647 w 83"/>
                  <a:gd name="T21" fmla="*/ 2147483647 h 834"/>
                  <a:gd name="T22" fmla="*/ 2147483647 w 83"/>
                  <a:gd name="T23" fmla="*/ 2147483647 h 834"/>
                  <a:gd name="T24" fmla="*/ 2147483647 w 83"/>
                  <a:gd name="T25" fmla="*/ 2147483647 h 834"/>
                  <a:gd name="T26" fmla="*/ 2147483647 w 83"/>
                  <a:gd name="T27" fmla="*/ 2147483647 h 834"/>
                  <a:gd name="T28" fmla="*/ 2147483647 w 83"/>
                  <a:gd name="T29" fmla="*/ 2147483647 h 834"/>
                  <a:gd name="T30" fmla="*/ 2147483647 w 83"/>
                  <a:gd name="T31" fmla="*/ 2147483647 h 834"/>
                  <a:gd name="T32" fmla="*/ 2147483647 w 83"/>
                  <a:gd name="T33" fmla="*/ 2147483647 h 834"/>
                  <a:gd name="T34" fmla="*/ 0 w 83"/>
                  <a:gd name="T35" fmla="*/ 2147483647 h 834"/>
                  <a:gd name="T36" fmla="*/ 0 w 83"/>
                  <a:gd name="T37" fmla="*/ 2147483647 h 834"/>
                  <a:gd name="T38" fmla="*/ 0 w 83"/>
                  <a:gd name="T39" fmla="*/ 2147483647 h 834"/>
                  <a:gd name="T40" fmla="*/ 2147483647 w 83"/>
                  <a:gd name="T41" fmla="*/ 2147483647 h 834"/>
                  <a:gd name="T42" fmla="*/ 2147483647 w 83"/>
                  <a:gd name="T43" fmla="*/ 2147483647 h 834"/>
                  <a:gd name="T44" fmla="*/ 2147483647 w 83"/>
                  <a:gd name="T45" fmla="*/ 2147483647 h 834"/>
                  <a:gd name="T46" fmla="*/ 2147483647 w 83"/>
                  <a:gd name="T47" fmla="*/ 2147483647 h 834"/>
                  <a:gd name="T48" fmla="*/ 2147483647 w 83"/>
                  <a:gd name="T49" fmla="*/ 2147483647 h 834"/>
                  <a:gd name="T50" fmla="*/ 2147483647 w 83"/>
                  <a:gd name="T51" fmla="*/ 2147483647 h 834"/>
                  <a:gd name="T52" fmla="*/ 0 w 83"/>
                  <a:gd name="T53" fmla="*/ 2147483647 h 834"/>
                  <a:gd name="T54" fmla="*/ 0 w 83"/>
                  <a:gd name="T55" fmla="*/ 2147483647 h 834"/>
                  <a:gd name="T56" fmla="*/ 0 w 83"/>
                  <a:gd name="T57" fmla="*/ 2147483647 h 834"/>
                  <a:gd name="T58" fmla="*/ 0 w 83"/>
                  <a:gd name="T59" fmla="*/ 2147483647 h 834"/>
                  <a:gd name="T60" fmla="*/ 2147483647 w 83"/>
                  <a:gd name="T61" fmla="*/ 2147483647 h 834"/>
                  <a:gd name="T62" fmla="*/ 2147483647 w 83"/>
                  <a:gd name="T63" fmla="*/ 2147483647 h 834"/>
                  <a:gd name="T64" fmla="*/ 0 w 83"/>
                  <a:gd name="T65" fmla="*/ 2147483647 h 834"/>
                  <a:gd name="T66" fmla="*/ 0 w 83"/>
                  <a:gd name="T67" fmla="*/ 2147483647 h 834"/>
                  <a:gd name="T68" fmla="*/ 0 w 83"/>
                  <a:gd name="T69" fmla="*/ 2147483647 h 834"/>
                  <a:gd name="T70" fmla="*/ 2147483647 w 83"/>
                  <a:gd name="T71" fmla="*/ 2147483647 h 834"/>
                  <a:gd name="T72" fmla="*/ 2147483647 w 83"/>
                  <a:gd name="T73" fmla="*/ 2147483647 h 834"/>
                  <a:gd name="T74" fmla="*/ 2147483647 w 83"/>
                  <a:gd name="T75" fmla="*/ 2147483647 h 834"/>
                  <a:gd name="T76" fmla="*/ 2147483647 w 83"/>
                  <a:gd name="T77" fmla="*/ 2147483647 h 834"/>
                  <a:gd name="T78" fmla="*/ 2147483647 w 83"/>
                  <a:gd name="T79" fmla="*/ 2147483647 h 834"/>
                  <a:gd name="T80" fmla="*/ 2147483647 w 83"/>
                  <a:gd name="T81" fmla="*/ 2147483647 h 834"/>
                  <a:gd name="T82" fmla="*/ 0 w 83"/>
                  <a:gd name="T83" fmla="*/ 2147483647 h 834"/>
                  <a:gd name="T84" fmla="*/ 0 w 83"/>
                  <a:gd name="T85" fmla="*/ 2147483647 h 834"/>
                  <a:gd name="T86" fmla="*/ 0 w 83"/>
                  <a:gd name="T87" fmla="*/ 2147483647 h 834"/>
                  <a:gd name="T88" fmla="*/ 0 w 83"/>
                  <a:gd name="T89" fmla="*/ 2147483647 h 834"/>
                  <a:gd name="T90" fmla="*/ 2147483647 w 83"/>
                  <a:gd name="T91" fmla="*/ 2147483647 h 834"/>
                  <a:gd name="T92" fmla="*/ 2147483647 w 83"/>
                  <a:gd name="T93" fmla="*/ 2147483647 h 834"/>
                  <a:gd name="T94" fmla="*/ 2147483647 w 83"/>
                  <a:gd name="T95" fmla="*/ 0 h 834"/>
                  <a:gd name="T96" fmla="*/ 2147483647 w 83"/>
                  <a:gd name="T97" fmla="*/ 0 h 834"/>
                  <a:gd name="T98" fmla="*/ 2147483647 w 83"/>
                  <a:gd name="T99" fmla="*/ 0 h 834"/>
                  <a:gd name="T100" fmla="*/ 2147483647 w 83"/>
                  <a:gd name="T101" fmla="*/ 2147483647 h 834"/>
                  <a:gd name="T102" fmla="*/ 2147483647 w 83"/>
                  <a:gd name="T103" fmla="*/ 2147483647 h 834"/>
                  <a:gd name="T104" fmla="*/ 2147483647 w 83"/>
                  <a:gd name="T105" fmla="*/ 2147483647 h 834"/>
                  <a:gd name="T106" fmla="*/ 2147483647 w 83"/>
                  <a:gd name="T107" fmla="*/ 2147483647 h 834"/>
                  <a:gd name="T108" fmla="*/ 2147483647 w 83"/>
                  <a:gd name="T109" fmla="*/ 2147483647 h 834"/>
                  <a:gd name="T110" fmla="*/ 2147483647 w 83"/>
                  <a:gd name="T111" fmla="*/ 2147483647 h 834"/>
                  <a:gd name="T112" fmla="*/ 2147483647 w 83"/>
                  <a:gd name="T113" fmla="*/ 2147483647 h 834"/>
                  <a:gd name="T114" fmla="*/ 2147483647 w 83"/>
                  <a:gd name="T115" fmla="*/ 2147483647 h 834"/>
                  <a:gd name="T116" fmla="*/ 2147483647 w 83"/>
                  <a:gd name="T117" fmla="*/ 2147483647 h 834"/>
                  <a:gd name="T118" fmla="*/ 2147483647 w 83"/>
                  <a:gd name="T119" fmla="*/ 2147483647 h 834"/>
                  <a:gd name="T120" fmla="*/ 2147483647 w 83"/>
                  <a:gd name="T121" fmla="*/ 2147483647 h 834"/>
                  <a:gd name="T122" fmla="*/ 2147483647 w 83"/>
                  <a:gd name="T123" fmla="*/ 2147483647 h 8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3"/>
                  <a:gd name="T187" fmla="*/ 0 h 834"/>
                  <a:gd name="T188" fmla="*/ 83 w 83"/>
                  <a:gd name="T189" fmla="*/ 834 h 83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3" h="834">
                    <a:moveTo>
                      <a:pt x="77" y="408"/>
                    </a:moveTo>
                    <a:lnTo>
                      <a:pt x="78" y="421"/>
                    </a:lnTo>
                    <a:lnTo>
                      <a:pt x="72" y="422"/>
                    </a:lnTo>
                    <a:lnTo>
                      <a:pt x="71" y="409"/>
                    </a:lnTo>
                    <a:lnTo>
                      <a:pt x="77" y="408"/>
                    </a:lnTo>
                    <a:close/>
                    <a:moveTo>
                      <a:pt x="78" y="421"/>
                    </a:moveTo>
                    <a:lnTo>
                      <a:pt x="78" y="424"/>
                    </a:lnTo>
                    <a:lnTo>
                      <a:pt x="77" y="425"/>
                    </a:lnTo>
                    <a:lnTo>
                      <a:pt x="75" y="422"/>
                    </a:lnTo>
                    <a:lnTo>
                      <a:pt x="78" y="421"/>
                    </a:lnTo>
                    <a:close/>
                    <a:moveTo>
                      <a:pt x="77" y="425"/>
                    </a:moveTo>
                    <a:lnTo>
                      <a:pt x="10" y="516"/>
                    </a:lnTo>
                    <a:lnTo>
                      <a:pt x="7" y="509"/>
                    </a:lnTo>
                    <a:lnTo>
                      <a:pt x="73" y="418"/>
                    </a:lnTo>
                    <a:lnTo>
                      <a:pt x="77" y="425"/>
                    </a:lnTo>
                    <a:close/>
                    <a:moveTo>
                      <a:pt x="7" y="516"/>
                    </a:moveTo>
                    <a:lnTo>
                      <a:pt x="4" y="513"/>
                    </a:lnTo>
                    <a:lnTo>
                      <a:pt x="7" y="509"/>
                    </a:lnTo>
                    <a:lnTo>
                      <a:pt x="8" y="512"/>
                    </a:lnTo>
                    <a:lnTo>
                      <a:pt x="7" y="516"/>
                    </a:lnTo>
                    <a:close/>
                    <a:moveTo>
                      <a:pt x="10" y="508"/>
                    </a:moveTo>
                    <a:lnTo>
                      <a:pt x="77" y="584"/>
                    </a:lnTo>
                    <a:lnTo>
                      <a:pt x="73" y="592"/>
                    </a:lnTo>
                    <a:lnTo>
                      <a:pt x="7" y="516"/>
                    </a:lnTo>
                    <a:lnTo>
                      <a:pt x="10" y="508"/>
                    </a:lnTo>
                    <a:close/>
                    <a:moveTo>
                      <a:pt x="77" y="584"/>
                    </a:moveTo>
                    <a:lnTo>
                      <a:pt x="78" y="585"/>
                    </a:lnTo>
                    <a:lnTo>
                      <a:pt x="78" y="588"/>
                    </a:lnTo>
                    <a:lnTo>
                      <a:pt x="75" y="588"/>
                    </a:lnTo>
                    <a:lnTo>
                      <a:pt x="77" y="584"/>
                    </a:lnTo>
                    <a:close/>
                    <a:moveTo>
                      <a:pt x="78" y="588"/>
                    </a:moveTo>
                    <a:lnTo>
                      <a:pt x="78" y="611"/>
                    </a:lnTo>
                    <a:lnTo>
                      <a:pt x="72" y="611"/>
                    </a:lnTo>
                    <a:lnTo>
                      <a:pt x="72" y="588"/>
                    </a:lnTo>
                    <a:lnTo>
                      <a:pt x="78" y="588"/>
                    </a:lnTo>
                    <a:close/>
                    <a:moveTo>
                      <a:pt x="78" y="611"/>
                    </a:moveTo>
                    <a:lnTo>
                      <a:pt x="78" y="613"/>
                    </a:lnTo>
                    <a:lnTo>
                      <a:pt x="77" y="615"/>
                    </a:lnTo>
                    <a:lnTo>
                      <a:pt x="75" y="611"/>
                    </a:lnTo>
                    <a:lnTo>
                      <a:pt x="78" y="611"/>
                    </a:lnTo>
                    <a:close/>
                    <a:moveTo>
                      <a:pt x="77" y="615"/>
                    </a:moveTo>
                    <a:lnTo>
                      <a:pt x="12" y="710"/>
                    </a:lnTo>
                    <a:lnTo>
                      <a:pt x="8" y="703"/>
                    </a:lnTo>
                    <a:lnTo>
                      <a:pt x="73" y="607"/>
                    </a:lnTo>
                    <a:lnTo>
                      <a:pt x="77" y="615"/>
                    </a:lnTo>
                    <a:close/>
                    <a:moveTo>
                      <a:pt x="8" y="710"/>
                    </a:moveTo>
                    <a:lnTo>
                      <a:pt x="6" y="706"/>
                    </a:lnTo>
                    <a:lnTo>
                      <a:pt x="8" y="703"/>
                    </a:lnTo>
                    <a:lnTo>
                      <a:pt x="10" y="706"/>
                    </a:lnTo>
                    <a:lnTo>
                      <a:pt x="8" y="710"/>
                    </a:lnTo>
                    <a:close/>
                    <a:moveTo>
                      <a:pt x="12" y="703"/>
                    </a:moveTo>
                    <a:lnTo>
                      <a:pt x="76" y="826"/>
                    </a:lnTo>
                    <a:lnTo>
                      <a:pt x="71" y="832"/>
                    </a:lnTo>
                    <a:lnTo>
                      <a:pt x="8" y="710"/>
                    </a:lnTo>
                    <a:lnTo>
                      <a:pt x="12" y="703"/>
                    </a:lnTo>
                    <a:close/>
                    <a:moveTo>
                      <a:pt x="76" y="826"/>
                    </a:moveTo>
                    <a:lnTo>
                      <a:pt x="80" y="834"/>
                    </a:lnTo>
                    <a:lnTo>
                      <a:pt x="73" y="834"/>
                    </a:lnTo>
                    <a:lnTo>
                      <a:pt x="74" y="829"/>
                    </a:lnTo>
                    <a:lnTo>
                      <a:pt x="76" y="826"/>
                    </a:lnTo>
                    <a:close/>
                    <a:moveTo>
                      <a:pt x="73" y="834"/>
                    </a:moveTo>
                    <a:lnTo>
                      <a:pt x="64" y="833"/>
                    </a:lnTo>
                    <a:lnTo>
                      <a:pt x="64" y="824"/>
                    </a:lnTo>
                    <a:lnTo>
                      <a:pt x="74" y="825"/>
                    </a:lnTo>
                    <a:lnTo>
                      <a:pt x="73" y="834"/>
                    </a:lnTo>
                    <a:close/>
                    <a:moveTo>
                      <a:pt x="64" y="833"/>
                    </a:moveTo>
                    <a:lnTo>
                      <a:pt x="62" y="833"/>
                    </a:lnTo>
                    <a:lnTo>
                      <a:pt x="61" y="832"/>
                    </a:lnTo>
                    <a:lnTo>
                      <a:pt x="64" y="829"/>
                    </a:lnTo>
                    <a:lnTo>
                      <a:pt x="64" y="833"/>
                    </a:lnTo>
                    <a:close/>
                    <a:moveTo>
                      <a:pt x="61" y="832"/>
                    </a:moveTo>
                    <a:lnTo>
                      <a:pt x="0" y="721"/>
                    </a:lnTo>
                    <a:lnTo>
                      <a:pt x="5" y="714"/>
                    </a:lnTo>
                    <a:lnTo>
                      <a:pt x="66" y="826"/>
                    </a:lnTo>
                    <a:lnTo>
                      <a:pt x="61" y="832"/>
                    </a:lnTo>
                    <a:close/>
                    <a:moveTo>
                      <a:pt x="0" y="721"/>
                    </a:moveTo>
                    <a:lnTo>
                      <a:pt x="0" y="719"/>
                    </a:lnTo>
                    <a:lnTo>
                      <a:pt x="0" y="717"/>
                    </a:lnTo>
                    <a:lnTo>
                      <a:pt x="3" y="717"/>
                    </a:lnTo>
                    <a:lnTo>
                      <a:pt x="0" y="721"/>
                    </a:lnTo>
                    <a:close/>
                    <a:moveTo>
                      <a:pt x="0" y="717"/>
                    </a:moveTo>
                    <a:lnTo>
                      <a:pt x="0" y="692"/>
                    </a:lnTo>
                    <a:lnTo>
                      <a:pt x="5" y="692"/>
                    </a:lnTo>
                    <a:lnTo>
                      <a:pt x="5" y="717"/>
                    </a:lnTo>
                    <a:lnTo>
                      <a:pt x="0" y="717"/>
                    </a:lnTo>
                    <a:close/>
                    <a:moveTo>
                      <a:pt x="0" y="692"/>
                    </a:moveTo>
                    <a:lnTo>
                      <a:pt x="0" y="689"/>
                    </a:lnTo>
                    <a:lnTo>
                      <a:pt x="1" y="688"/>
                    </a:lnTo>
                    <a:lnTo>
                      <a:pt x="3" y="692"/>
                    </a:lnTo>
                    <a:lnTo>
                      <a:pt x="0" y="692"/>
                    </a:lnTo>
                    <a:close/>
                    <a:moveTo>
                      <a:pt x="1" y="688"/>
                    </a:moveTo>
                    <a:lnTo>
                      <a:pt x="66" y="598"/>
                    </a:lnTo>
                    <a:lnTo>
                      <a:pt x="69" y="605"/>
                    </a:lnTo>
                    <a:lnTo>
                      <a:pt x="4" y="695"/>
                    </a:lnTo>
                    <a:lnTo>
                      <a:pt x="1" y="688"/>
                    </a:lnTo>
                    <a:close/>
                    <a:moveTo>
                      <a:pt x="69" y="598"/>
                    </a:moveTo>
                    <a:lnTo>
                      <a:pt x="72" y="602"/>
                    </a:lnTo>
                    <a:lnTo>
                      <a:pt x="69" y="605"/>
                    </a:lnTo>
                    <a:lnTo>
                      <a:pt x="67" y="602"/>
                    </a:lnTo>
                    <a:lnTo>
                      <a:pt x="69" y="598"/>
                    </a:lnTo>
                    <a:close/>
                    <a:moveTo>
                      <a:pt x="66" y="606"/>
                    </a:moveTo>
                    <a:lnTo>
                      <a:pt x="1" y="526"/>
                    </a:lnTo>
                    <a:lnTo>
                      <a:pt x="4" y="518"/>
                    </a:lnTo>
                    <a:lnTo>
                      <a:pt x="69" y="598"/>
                    </a:lnTo>
                    <a:lnTo>
                      <a:pt x="66" y="606"/>
                    </a:lnTo>
                    <a:close/>
                    <a:moveTo>
                      <a:pt x="1" y="526"/>
                    </a:moveTo>
                    <a:lnTo>
                      <a:pt x="0" y="524"/>
                    </a:lnTo>
                    <a:lnTo>
                      <a:pt x="0" y="522"/>
                    </a:lnTo>
                    <a:lnTo>
                      <a:pt x="3" y="522"/>
                    </a:lnTo>
                    <a:lnTo>
                      <a:pt x="1" y="526"/>
                    </a:lnTo>
                    <a:close/>
                    <a:moveTo>
                      <a:pt x="0" y="522"/>
                    </a:moveTo>
                    <a:lnTo>
                      <a:pt x="0" y="505"/>
                    </a:lnTo>
                    <a:lnTo>
                      <a:pt x="5" y="505"/>
                    </a:lnTo>
                    <a:lnTo>
                      <a:pt x="5" y="522"/>
                    </a:lnTo>
                    <a:lnTo>
                      <a:pt x="0" y="522"/>
                    </a:lnTo>
                    <a:close/>
                    <a:moveTo>
                      <a:pt x="0" y="505"/>
                    </a:moveTo>
                    <a:lnTo>
                      <a:pt x="0" y="503"/>
                    </a:lnTo>
                    <a:lnTo>
                      <a:pt x="1" y="501"/>
                    </a:lnTo>
                    <a:lnTo>
                      <a:pt x="3" y="505"/>
                    </a:lnTo>
                    <a:lnTo>
                      <a:pt x="0" y="505"/>
                    </a:lnTo>
                    <a:close/>
                    <a:moveTo>
                      <a:pt x="1" y="501"/>
                    </a:moveTo>
                    <a:lnTo>
                      <a:pt x="62" y="413"/>
                    </a:lnTo>
                    <a:lnTo>
                      <a:pt x="66" y="420"/>
                    </a:lnTo>
                    <a:lnTo>
                      <a:pt x="5" y="508"/>
                    </a:lnTo>
                    <a:lnTo>
                      <a:pt x="1" y="501"/>
                    </a:lnTo>
                    <a:close/>
                    <a:moveTo>
                      <a:pt x="66" y="413"/>
                    </a:moveTo>
                    <a:lnTo>
                      <a:pt x="68" y="417"/>
                    </a:lnTo>
                    <a:lnTo>
                      <a:pt x="66" y="420"/>
                    </a:lnTo>
                    <a:lnTo>
                      <a:pt x="64" y="416"/>
                    </a:lnTo>
                    <a:lnTo>
                      <a:pt x="66" y="413"/>
                    </a:lnTo>
                    <a:close/>
                    <a:moveTo>
                      <a:pt x="62" y="419"/>
                    </a:moveTo>
                    <a:lnTo>
                      <a:pt x="0" y="307"/>
                    </a:lnTo>
                    <a:lnTo>
                      <a:pt x="5" y="301"/>
                    </a:lnTo>
                    <a:lnTo>
                      <a:pt x="66" y="413"/>
                    </a:lnTo>
                    <a:lnTo>
                      <a:pt x="62" y="419"/>
                    </a:lnTo>
                    <a:close/>
                    <a:moveTo>
                      <a:pt x="0" y="307"/>
                    </a:moveTo>
                    <a:lnTo>
                      <a:pt x="0" y="306"/>
                    </a:lnTo>
                    <a:lnTo>
                      <a:pt x="0" y="304"/>
                    </a:lnTo>
                    <a:lnTo>
                      <a:pt x="3" y="304"/>
                    </a:lnTo>
                    <a:lnTo>
                      <a:pt x="0" y="307"/>
                    </a:lnTo>
                    <a:close/>
                    <a:moveTo>
                      <a:pt x="0" y="304"/>
                    </a:moveTo>
                    <a:lnTo>
                      <a:pt x="0" y="278"/>
                    </a:lnTo>
                    <a:lnTo>
                      <a:pt x="5" y="278"/>
                    </a:lnTo>
                    <a:lnTo>
                      <a:pt x="5" y="304"/>
                    </a:lnTo>
                    <a:lnTo>
                      <a:pt x="0" y="304"/>
                    </a:lnTo>
                    <a:close/>
                    <a:moveTo>
                      <a:pt x="0" y="278"/>
                    </a:moveTo>
                    <a:lnTo>
                      <a:pt x="0" y="276"/>
                    </a:lnTo>
                    <a:lnTo>
                      <a:pt x="1" y="275"/>
                    </a:lnTo>
                    <a:lnTo>
                      <a:pt x="3" y="278"/>
                    </a:lnTo>
                    <a:lnTo>
                      <a:pt x="0" y="278"/>
                    </a:lnTo>
                    <a:close/>
                    <a:moveTo>
                      <a:pt x="1" y="275"/>
                    </a:moveTo>
                    <a:lnTo>
                      <a:pt x="66" y="185"/>
                    </a:lnTo>
                    <a:lnTo>
                      <a:pt x="69" y="192"/>
                    </a:lnTo>
                    <a:lnTo>
                      <a:pt x="4" y="282"/>
                    </a:lnTo>
                    <a:lnTo>
                      <a:pt x="1" y="275"/>
                    </a:lnTo>
                    <a:close/>
                    <a:moveTo>
                      <a:pt x="69" y="185"/>
                    </a:moveTo>
                    <a:lnTo>
                      <a:pt x="72" y="188"/>
                    </a:lnTo>
                    <a:lnTo>
                      <a:pt x="69" y="192"/>
                    </a:lnTo>
                    <a:lnTo>
                      <a:pt x="67" y="188"/>
                    </a:lnTo>
                    <a:lnTo>
                      <a:pt x="69" y="185"/>
                    </a:lnTo>
                    <a:close/>
                    <a:moveTo>
                      <a:pt x="66" y="192"/>
                    </a:moveTo>
                    <a:lnTo>
                      <a:pt x="1" y="113"/>
                    </a:lnTo>
                    <a:lnTo>
                      <a:pt x="4" y="105"/>
                    </a:lnTo>
                    <a:lnTo>
                      <a:pt x="69" y="185"/>
                    </a:lnTo>
                    <a:lnTo>
                      <a:pt x="66" y="192"/>
                    </a:lnTo>
                    <a:close/>
                    <a:moveTo>
                      <a:pt x="1" y="113"/>
                    </a:moveTo>
                    <a:lnTo>
                      <a:pt x="0" y="111"/>
                    </a:lnTo>
                    <a:lnTo>
                      <a:pt x="0" y="109"/>
                    </a:lnTo>
                    <a:lnTo>
                      <a:pt x="3" y="109"/>
                    </a:lnTo>
                    <a:lnTo>
                      <a:pt x="1" y="113"/>
                    </a:lnTo>
                    <a:close/>
                    <a:moveTo>
                      <a:pt x="0" y="109"/>
                    </a:moveTo>
                    <a:lnTo>
                      <a:pt x="0" y="91"/>
                    </a:lnTo>
                    <a:lnTo>
                      <a:pt x="5" y="91"/>
                    </a:lnTo>
                    <a:lnTo>
                      <a:pt x="5" y="109"/>
                    </a:lnTo>
                    <a:lnTo>
                      <a:pt x="0" y="109"/>
                    </a:lnTo>
                    <a:close/>
                    <a:moveTo>
                      <a:pt x="0" y="91"/>
                    </a:moveTo>
                    <a:lnTo>
                      <a:pt x="0" y="89"/>
                    </a:lnTo>
                    <a:lnTo>
                      <a:pt x="0" y="88"/>
                    </a:lnTo>
                    <a:lnTo>
                      <a:pt x="3" y="91"/>
                    </a:lnTo>
                    <a:lnTo>
                      <a:pt x="0" y="91"/>
                    </a:lnTo>
                    <a:close/>
                    <a:moveTo>
                      <a:pt x="0" y="88"/>
                    </a:moveTo>
                    <a:lnTo>
                      <a:pt x="55" y="2"/>
                    </a:lnTo>
                    <a:lnTo>
                      <a:pt x="59" y="9"/>
                    </a:lnTo>
                    <a:lnTo>
                      <a:pt x="5" y="95"/>
                    </a:lnTo>
                    <a:lnTo>
                      <a:pt x="0" y="88"/>
                    </a:lnTo>
                    <a:close/>
                    <a:moveTo>
                      <a:pt x="55" y="2"/>
                    </a:moveTo>
                    <a:lnTo>
                      <a:pt x="55" y="1"/>
                    </a:lnTo>
                    <a:lnTo>
                      <a:pt x="57" y="1"/>
                    </a:lnTo>
                    <a:lnTo>
                      <a:pt x="57" y="6"/>
                    </a:lnTo>
                    <a:lnTo>
                      <a:pt x="55" y="2"/>
                    </a:lnTo>
                    <a:close/>
                    <a:moveTo>
                      <a:pt x="57" y="1"/>
                    </a:moveTo>
                    <a:lnTo>
                      <a:pt x="75" y="0"/>
                    </a:lnTo>
                    <a:lnTo>
                      <a:pt x="75" y="10"/>
                    </a:lnTo>
                    <a:lnTo>
                      <a:pt x="57" y="10"/>
                    </a:lnTo>
                    <a:lnTo>
                      <a:pt x="57" y="1"/>
                    </a:lnTo>
                    <a:close/>
                    <a:moveTo>
                      <a:pt x="75" y="0"/>
                    </a:moveTo>
                    <a:lnTo>
                      <a:pt x="83" y="0"/>
                    </a:lnTo>
                    <a:lnTo>
                      <a:pt x="77" y="8"/>
                    </a:lnTo>
                    <a:lnTo>
                      <a:pt x="75" y="5"/>
                    </a:lnTo>
                    <a:lnTo>
                      <a:pt x="75" y="0"/>
                    </a:lnTo>
                    <a:close/>
                    <a:moveTo>
                      <a:pt x="77" y="8"/>
                    </a:moveTo>
                    <a:lnTo>
                      <a:pt x="10" y="102"/>
                    </a:lnTo>
                    <a:lnTo>
                      <a:pt x="6" y="95"/>
                    </a:lnTo>
                    <a:lnTo>
                      <a:pt x="73" y="1"/>
                    </a:lnTo>
                    <a:lnTo>
                      <a:pt x="77" y="8"/>
                    </a:lnTo>
                    <a:close/>
                    <a:moveTo>
                      <a:pt x="7" y="103"/>
                    </a:moveTo>
                    <a:lnTo>
                      <a:pt x="4" y="99"/>
                    </a:lnTo>
                    <a:lnTo>
                      <a:pt x="6" y="95"/>
                    </a:lnTo>
                    <a:lnTo>
                      <a:pt x="8" y="99"/>
                    </a:lnTo>
                    <a:lnTo>
                      <a:pt x="7" y="103"/>
                    </a:lnTo>
                    <a:close/>
                    <a:moveTo>
                      <a:pt x="10" y="95"/>
                    </a:moveTo>
                    <a:lnTo>
                      <a:pt x="77" y="171"/>
                    </a:lnTo>
                    <a:lnTo>
                      <a:pt x="73" y="178"/>
                    </a:lnTo>
                    <a:lnTo>
                      <a:pt x="7" y="103"/>
                    </a:lnTo>
                    <a:lnTo>
                      <a:pt x="10" y="95"/>
                    </a:lnTo>
                    <a:close/>
                    <a:moveTo>
                      <a:pt x="77" y="171"/>
                    </a:moveTo>
                    <a:lnTo>
                      <a:pt x="78" y="172"/>
                    </a:lnTo>
                    <a:lnTo>
                      <a:pt x="78" y="175"/>
                    </a:lnTo>
                    <a:lnTo>
                      <a:pt x="75" y="175"/>
                    </a:lnTo>
                    <a:lnTo>
                      <a:pt x="77" y="171"/>
                    </a:lnTo>
                    <a:close/>
                    <a:moveTo>
                      <a:pt x="78" y="175"/>
                    </a:moveTo>
                    <a:lnTo>
                      <a:pt x="78" y="198"/>
                    </a:lnTo>
                    <a:lnTo>
                      <a:pt x="72" y="198"/>
                    </a:lnTo>
                    <a:lnTo>
                      <a:pt x="72" y="174"/>
                    </a:lnTo>
                    <a:lnTo>
                      <a:pt x="78" y="175"/>
                    </a:lnTo>
                    <a:close/>
                    <a:moveTo>
                      <a:pt x="78" y="198"/>
                    </a:moveTo>
                    <a:lnTo>
                      <a:pt x="78" y="200"/>
                    </a:lnTo>
                    <a:lnTo>
                      <a:pt x="77" y="201"/>
                    </a:lnTo>
                    <a:lnTo>
                      <a:pt x="75" y="198"/>
                    </a:lnTo>
                    <a:lnTo>
                      <a:pt x="78" y="198"/>
                    </a:lnTo>
                    <a:close/>
                    <a:moveTo>
                      <a:pt x="77" y="201"/>
                    </a:moveTo>
                    <a:lnTo>
                      <a:pt x="12" y="297"/>
                    </a:lnTo>
                    <a:lnTo>
                      <a:pt x="8" y="290"/>
                    </a:lnTo>
                    <a:lnTo>
                      <a:pt x="73" y="194"/>
                    </a:lnTo>
                    <a:lnTo>
                      <a:pt x="77" y="201"/>
                    </a:lnTo>
                    <a:close/>
                    <a:moveTo>
                      <a:pt x="8" y="296"/>
                    </a:moveTo>
                    <a:lnTo>
                      <a:pt x="6" y="293"/>
                    </a:lnTo>
                    <a:lnTo>
                      <a:pt x="8" y="290"/>
                    </a:lnTo>
                    <a:lnTo>
                      <a:pt x="10" y="293"/>
                    </a:lnTo>
                    <a:lnTo>
                      <a:pt x="8" y="296"/>
                    </a:lnTo>
                    <a:close/>
                    <a:moveTo>
                      <a:pt x="12" y="290"/>
                    </a:moveTo>
                    <a:lnTo>
                      <a:pt x="76" y="406"/>
                    </a:lnTo>
                    <a:lnTo>
                      <a:pt x="72" y="412"/>
                    </a:lnTo>
                    <a:lnTo>
                      <a:pt x="8" y="296"/>
                    </a:lnTo>
                    <a:lnTo>
                      <a:pt x="12" y="290"/>
                    </a:lnTo>
                    <a:close/>
                    <a:moveTo>
                      <a:pt x="76" y="406"/>
                    </a:moveTo>
                    <a:lnTo>
                      <a:pt x="77" y="407"/>
                    </a:lnTo>
                    <a:lnTo>
                      <a:pt x="77" y="408"/>
                    </a:lnTo>
                    <a:lnTo>
                      <a:pt x="74" y="409"/>
                    </a:lnTo>
                    <a:lnTo>
                      <a:pt x="76" y="406"/>
                    </a:lnTo>
                    <a:close/>
                  </a:path>
                </a:pathLst>
              </a:custGeom>
              <a:solidFill>
                <a:srgbClr val="003D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7" name="AutoShape 37">
                <a:extLst>
                  <a:ext uri="{FF2B5EF4-FFF2-40B4-BE49-F238E27FC236}">
                    <a16:creationId xmlns:a16="http://schemas.microsoft.com/office/drawing/2014/main" id="{8295B13E-8E46-469B-8B3D-16867DF9BDC1}"/>
                  </a:ext>
                </a:extLst>
              </p:cNvPr>
              <p:cNvSpPr>
                <a:spLocks noChangeAspect="1" noChangeArrowheads="1" noTextEdit="1"/>
              </p:cNvSpPr>
              <p:nvPr/>
            </p:nvSpPr>
            <p:spPr bwMode="auto">
              <a:xfrm>
                <a:off x="1331" y="2152"/>
                <a:ext cx="279" cy="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8" name="Rectangle 38">
                <a:extLst>
                  <a:ext uri="{FF2B5EF4-FFF2-40B4-BE49-F238E27FC236}">
                    <a16:creationId xmlns:a16="http://schemas.microsoft.com/office/drawing/2014/main" id="{3ED8A2FD-99D0-40BB-ACA5-3B1362E0F9CB}"/>
                  </a:ext>
                </a:extLst>
              </p:cNvPr>
              <p:cNvSpPr>
                <a:spLocks noChangeArrowheads="1"/>
              </p:cNvSpPr>
              <p:nvPr/>
            </p:nvSpPr>
            <p:spPr bwMode="auto">
              <a:xfrm>
                <a:off x="1349" y="2157"/>
                <a:ext cx="244" cy="2157"/>
              </a:xfrm>
              <a:prstGeom prst="rect">
                <a:avLst/>
              </a:prstGeom>
              <a:solidFill>
                <a:srgbClr val="25221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9" name="Freeform 39">
                <a:extLst>
                  <a:ext uri="{FF2B5EF4-FFF2-40B4-BE49-F238E27FC236}">
                    <a16:creationId xmlns:a16="http://schemas.microsoft.com/office/drawing/2014/main" id="{67A2478E-8099-4C67-9C63-EAFE36CDFD93}"/>
                  </a:ext>
                </a:extLst>
              </p:cNvPr>
              <p:cNvSpPr>
                <a:spLocks noEditPoints="1"/>
              </p:cNvSpPr>
              <p:nvPr/>
            </p:nvSpPr>
            <p:spPr bwMode="auto">
              <a:xfrm>
                <a:off x="1346" y="2154"/>
                <a:ext cx="250" cy="2163"/>
              </a:xfrm>
              <a:custGeom>
                <a:avLst/>
                <a:gdLst>
                  <a:gd name="T0" fmla="*/ 0 w 82"/>
                  <a:gd name="T1" fmla="*/ 2147483647 h 840"/>
                  <a:gd name="T2" fmla="*/ 0 w 82"/>
                  <a:gd name="T3" fmla="*/ 2147483647 h 840"/>
                  <a:gd name="T4" fmla="*/ 2147483647 w 82"/>
                  <a:gd name="T5" fmla="*/ 2147483647 h 840"/>
                  <a:gd name="T6" fmla="*/ 2147483647 w 82"/>
                  <a:gd name="T7" fmla="*/ 2147483647 h 840"/>
                  <a:gd name="T8" fmla="*/ 0 w 82"/>
                  <a:gd name="T9" fmla="*/ 2147483647 h 840"/>
                  <a:gd name="T10" fmla="*/ 0 w 82"/>
                  <a:gd name="T11" fmla="*/ 2147483647 h 840"/>
                  <a:gd name="T12" fmla="*/ 2147483647 w 82"/>
                  <a:gd name="T13" fmla="*/ 0 h 840"/>
                  <a:gd name="T14" fmla="*/ 2147483647 w 82"/>
                  <a:gd name="T15" fmla="*/ 2147483647 h 840"/>
                  <a:gd name="T16" fmla="*/ 0 w 82"/>
                  <a:gd name="T17" fmla="*/ 2147483647 h 840"/>
                  <a:gd name="T18" fmla="*/ 2147483647 w 82"/>
                  <a:gd name="T19" fmla="*/ 0 h 840"/>
                  <a:gd name="T20" fmla="*/ 2147483647 w 82"/>
                  <a:gd name="T21" fmla="*/ 0 h 840"/>
                  <a:gd name="T22" fmla="*/ 2147483647 w 82"/>
                  <a:gd name="T23" fmla="*/ 2147483647 h 840"/>
                  <a:gd name="T24" fmla="*/ 2147483647 w 82"/>
                  <a:gd name="T25" fmla="*/ 2147483647 h 840"/>
                  <a:gd name="T26" fmla="*/ 2147483647 w 82"/>
                  <a:gd name="T27" fmla="*/ 0 h 840"/>
                  <a:gd name="T28" fmla="*/ 2147483647 w 82"/>
                  <a:gd name="T29" fmla="*/ 0 h 840"/>
                  <a:gd name="T30" fmla="*/ 2147483647 w 82"/>
                  <a:gd name="T31" fmla="*/ 2147483647 h 840"/>
                  <a:gd name="T32" fmla="*/ 2147483647 w 82"/>
                  <a:gd name="T33" fmla="*/ 2147483647 h 840"/>
                  <a:gd name="T34" fmla="*/ 2147483647 w 82"/>
                  <a:gd name="T35" fmla="*/ 0 h 840"/>
                  <a:gd name="T36" fmla="*/ 2147483647 w 82"/>
                  <a:gd name="T37" fmla="*/ 2147483647 h 840"/>
                  <a:gd name="T38" fmla="*/ 2147483647 w 82"/>
                  <a:gd name="T39" fmla="*/ 2147483647 h 840"/>
                  <a:gd name="T40" fmla="*/ 2147483647 w 82"/>
                  <a:gd name="T41" fmla="*/ 2147483647 h 840"/>
                  <a:gd name="T42" fmla="*/ 2147483647 w 82"/>
                  <a:gd name="T43" fmla="*/ 2147483647 h 840"/>
                  <a:gd name="T44" fmla="*/ 2147483647 w 82"/>
                  <a:gd name="T45" fmla="*/ 2147483647 h 840"/>
                  <a:gd name="T46" fmla="*/ 2147483647 w 82"/>
                  <a:gd name="T47" fmla="*/ 2147483647 h 840"/>
                  <a:gd name="T48" fmla="*/ 2147483647 w 82"/>
                  <a:gd name="T49" fmla="*/ 2147483647 h 840"/>
                  <a:gd name="T50" fmla="*/ 2147483647 w 82"/>
                  <a:gd name="T51" fmla="*/ 2147483647 h 840"/>
                  <a:gd name="T52" fmla="*/ 2147483647 w 82"/>
                  <a:gd name="T53" fmla="*/ 2147483647 h 840"/>
                  <a:gd name="T54" fmla="*/ 2147483647 w 82"/>
                  <a:gd name="T55" fmla="*/ 2147483647 h 840"/>
                  <a:gd name="T56" fmla="*/ 2147483647 w 82"/>
                  <a:gd name="T57" fmla="*/ 2147483647 h 840"/>
                  <a:gd name="T58" fmla="*/ 2147483647 w 82"/>
                  <a:gd name="T59" fmla="*/ 2147483647 h 840"/>
                  <a:gd name="T60" fmla="*/ 2147483647 w 82"/>
                  <a:gd name="T61" fmla="*/ 2147483647 h 840"/>
                  <a:gd name="T62" fmla="*/ 2147483647 w 82"/>
                  <a:gd name="T63" fmla="*/ 2147483647 h 840"/>
                  <a:gd name="T64" fmla="*/ 2147483647 w 82"/>
                  <a:gd name="T65" fmla="*/ 2147483647 h 840"/>
                  <a:gd name="T66" fmla="*/ 0 w 82"/>
                  <a:gd name="T67" fmla="*/ 2147483647 h 840"/>
                  <a:gd name="T68" fmla="*/ 2147483647 w 82"/>
                  <a:gd name="T69" fmla="*/ 2147483647 h 840"/>
                  <a:gd name="T70" fmla="*/ 2147483647 w 82"/>
                  <a:gd name="T71" fmla="*/ 2147483647 h 8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840"/>
                  <a:gd name="T110" fmla="*/ 82 w 82"/>
                  <a:gd name="T111" fmla="*/ 840 h 8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840">
                    <a:moveTo>
                      <a:pt x="0" y="839"/>
                    </a:moveTo>
                    <a:lnTo>
                      <a:pt x="0" y="1"/>
                    </a:lnTo>
                    <a:lnTo>
                      <a:pt x="1" y="1"/>
                    </a:lnTo>
                    <a:lnTo>
                      <a:pt x="1" y="839"/>
                    </a:lnTo>
                    <a:lnTo>
                      <a:pt x="0" y="839"/>
                    </a:lnTo>
                    <a:close/>
                    <a:moveTo>
                      <a:pt x="0" y="1"/>
                    </a:moveTo>
                    <a:cubicBezTo>
                      <a:pt x="0" y="1"/>
                      <a:pt x="0" y="0"/>
                      <a:pt x="1" y="0"/>
                    </a:cubicBezTo>
                    <a:lnTo>
                      <a:pt x="1" y="1"/>
                    </a:lnTo>
                    <a:lnTo>
                      <a:pt x="0" y="1"/>
                    </a:lnTo>
                    <a:close/>
                    <a:moveTo>
                      <a:pt x="1" y="0"/>
                    </a:moveTo>
                    <a:lnTo>
                      <a:pt x="81" y="0"/>
                    </a:lnTo>
                    <a:lnTo>
                      <a:pt x="81" y="2"/>
                    </a:lnTo>
                    <a:lnTo>
                      <a:pt x="1" y="2"/>
                    </a:lnTo>
                    <a:lnTo>
                      <a:pt x="1" y="0"/>
                    </a:lnTo>
                    <a:close/>
                    <a:moveTo>
                      <a:pt x="81" y="0"/>
                    </a:moveTo>
                    <a:cubicBezTo>
                      <a:pt x="81" y="0"/>
                      <a:pt x="82" y="1"/>
                      <a:pt x="82" y="1"/>
                    </a:cubicBezTo>
                    <a:lnTo>
                      <a:pt x="81" y="1"/>
                    </a:lnTo>
                    <a:lnTo>
                      <a:pt x="81" y="0"/>
                    </a:lnTo>
                    <a:close/>
                    <a:moveTo>
                      <a:pt x="82" y="1"/>
                    </a:moveTo>
                    <a:lnTo>
                      <a:pt x="82" y="839"/>
                    </a:lnTo>
                    <a:lnTo>
                      <a:pt x="80" y="839"/>
                    </a:lnTo>
                    <a:lnTo>
                      <a:pt x="80" y="1"/>
                    </a:lnTo>
                    <a:lnTo>
                      <a:pt x="82" y="1"/>
                    </a:lnTo>
                    <a:close/>
                    <a:moveTo>
                      <a:pt x="82" y="839"/>
                    </a:moveTo>
                    <a:cubicBezTo>
                      <a:pt x="82" y="839"/>
                      <a:pt x="81" y="840"/>
                      <a:pt x="81" y="840"/>
                    </a:cubicBezTo>
                    <a:lnTo>
                      <a:pt x="81" y="839"/>
                    </a:lnTo>
                    <a:lnTo>
                      <a:pt x="82" y="839"/>
                    </a:lnTo>
                    <a:close/>
                    <a:moveTo>
                      <a:pt x="81" y="840"/>
                    </a:moveTo>
                    <a:lnTo>
                      <a:pt x="1" y="840"/>
                    </a:lnTo>
                    <a:lnTo>
                      <a:pt x="1" y="838"/>
                    </a:lnTo>
                    <a:lnTo>
                      <a:pt x="81" y="838"/>
                    </a:lnTo>
                    <a:lnTo>
                      <a:pt x="81" y="840"/>
                    </a:lnTo>
                    <a:close/>
                    <a:moveTo>
                      <a:pt x="1" y="840"/>
                    </a:moveTo>
                    <a:cubicBezTo>
                      <a:pt x="0" y="840"/>
                      <a:pt x="0" y="839"/>
                      <a:pt x="0" y="839"/>
                    </a:cubicBezTo>
                    <a:lnTo>
                      <a:pt x="1" y="839"/>
                    </a:lnTo>
                    <a:lnTo>
                      <a:pt x="1" y="840"/>
                    </a:lnTo>
                    <a:close/>
                  </a:path>
                </a:pathLst>
              </a:custGeom>
              <a:solidFill>
                <a:srgbClr val="25221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0" name="Freeform 40">
                <a:extLst>
                  <a:ext uri="{FF2B5EF4-FFF2-40B4-BE49-F238E27FC236}">
                    <a16:creationId xmlns:a16="http://schemas.microsoft.com/office/drawing/2014/main" id="{5DF1A233-B4AD-43AC-823F-849354FFA3B6}"/>
                  </a:ext>
                </a:extLst>
              </p:cNvPr>
              <p:cNvSpPr>
                <a:spLocks/>
              </p:cNvSpPr>
              <p:nvPr/>
            </p:nvSpPr>
            <p:spPr bwMode="auto">
              <a:xfrm>
                <a:off x="1368" y="3348"/>
                <a:ext cx="188" cy="233"/>
              </a:xfrm>
              <a:custGeom>
                <a:avLst/>
                <a:gdLst>
                  <a:gd name="T0" fmla="*/ 2147483647 w 62"/>
                  <a:gd name="T1" fmla="*/ 2147483647 h 90"/>
                  <a:gd name="T2" fmla="*/ 2147483647 w 62"/>
                  <a:gd name="T3" fmla="*/ 2147483647 h 90"/>
                  <a:gd name="T4" fmla="*/ 0 w 62"/>
                  <a:gd name="T5" fmla="*/ 2147483647 h 90"/>
                  <a:gd name="T6" fmla="*/ 2147483647 w 62"/>
                  <a:gd name="T7" fmla="*/ 0 h 90"/>
                  <a:gd name="T8" fmla="*/ 2147483647 w 62"/>
                  <a:gd name="T9" fmla="*/ 2147483647 h 90"/>
                  <a:gd name="T10" fmla="*/ 0 60000 65536"/>
                  <a:gd name="T11" fmla="*/ 0 60000 65536"/>
                  <a:gd name="T12" fmla="*/ 0 60000 65536"/>
                  <a:gd name="T13" fmla="*/ 0 60000 65536"/>
                  <a:gd name="T14" fmla="*/ 0 60000 65536"/>
                  <a:gd name="T15" fmla="*/ 0 w 62"/>
                  <a:gd name="T16" fmla="*/ 0 h 90"/>
                  <a:gd name="T17" fmla="*/ 62 w 62"/>
                  <a:gd name="T18" fmla="*/ 90 h 90"/>
                </a:gdLst>
                <a:ahLst/>
                <a:cxnLst>
                  <a:cxn ang="T10">
                    <a:pos x="T0" y="T1"/>
                  </a:cxn>
                  <a:cxn ang="T11">
                    <a:pos x="T2" y="T3"/>
                  </a:cxn>
                  <a:cxn ang="T12">
                    <a:pos x="T4" y="T5"/>
                  </a:cxn>
                  <a:cxn ang="T13">
                    <a:pos x="T6" y="T7"/>
                  </a:cxn>
                  <a:cxn ang="T14">
                    <a:pos x="T8" y="T9"/>
                  </a:cxn>
                </a:cxnLst>
                <a:rect l="T15" t="T16" r="T17" b="T18"/>
                <a:pathLst>
                  <a:path w="62" h="90">
                    <a:moveTo>
                      <a:pt x="62" y="44"/>
                    </a:moveTo>
                    <a:lnTo>
                      <a:pt x="31" y="90"/>
                    </a:lnTo>
                    <a:lnTo>
                      <a:pt x="0" y="50"/>
                    </a:lnTo>
                    <a:lnTo>
                      <a:pt x="33" y="0"/>
                    </a:lnTo>
                    <a:lnTo>
                      <a:pt x="62" y="4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1" name="Freeform 41">
                <a:extLst>
                  <a:ext uri="{FF2B5EF4-FFF2-40B4-BE49-F238E27FC236}">
                    <a16:creationId xmlns:a16="http://schemas.microsoft.com/office/drawing/2014/main" id="{683B22C2-B025-4C32-9A0D-2DDD2B3870C1}"/>
                  </a:ext>
                </a:extLst>
              </p:cNvPr>
              <p:cNvSpPr>
                <a:spLocks/>
              </p:cNvSpPr>
              <p:nvPr/>
            </p:nvSpPr>
            <p:spPr bwMode="auto">
              <a:xfrm>
                <a:off x="1368" y="2285"/>
                <a:ext cx="188" cy="232"/>
              </a:xfrm>
              <a:custGeom>
                <a:avLst/>
                <a:gdLst>
                  <a:gd name="T0" fmla="*/ 2147483647 w 62"/>
                  <a:gd name="T1" fmla="*/ 2147483647 h 90"/>
                  <a:gd name="T2" fmla="*/ 2147483647 w 62"/>
                  <a:gd name="T3" fmla="*/ 2147483647 h 90"/>
                  <a:gd name="T4" fmla="*/ 0 w 62"/>
                  <a:gd name="T5" fmla="*/ 2147483647 h 90"/>
                  <a:gd name="T6" fmla="*/ 2147483647 w 62"/>
                  <a:gd name="T7" fmla="*/ 0 h 90"/>
                  <a:gd name="T8" fmla="*/ 2147483647 w 62"/>
                  <a:gd name="T9" fmla="*/ 2147483647 h 90"/>
                  <a:gd name="T10" fmla="*/ 0 60000 65536"/>
                  <a:gd name="T11" fmla="*/ 0 60000 65536"/>
                  <a:gd name="T12" fmla="*/ 0 60000 65536"/>
                  <a:gd name="T13" fmla="*/ 0 60000 65536"/>
                  <a:gd name="T14" fmla="*/ 0 60000 65536"/>
                  <a:gd name="T15" fmla="*/ 0 w 62"/>
                  <a:gd name="T16" fmla="*/ 0 h 90"/>
                  <a:gd name="T17" fmla="*/ 62 w 62"/>
                  <a:gd name="T18" fmla="*/ 90 h 90"/>
                </a:gdLst>
                <a:ahLst/>
                <a:cxnLst>
                  <a:cxn ang="T10">
                    <a:pos x="T0" y="T1"/>
                  </a:cxn>
                  <a:cxn ang="T11">
                    <a:pos x="T2" y="T3"/>
                  </a:cxn>
                  <a:cxn ang="T12">
                    <a:pos x="T4" y="T5"/>
                  </a:cxn>
                  <a:cxn ang="T13">
                    <a:pos x="T6" y="T7"/>
                  </a:cxn>
                  <a:cxn ang="T14">
                    <a:pos x="T8" y="T9"/>
                  </a:cxn>
                </a:cxnLst>
                <a:rect l="T15" t="T16" r="T17" b="T18"/>
                <a:pathLst>
                  <a:path w="62" h="90">
                    <a:moveTo>
                      <a:pt x="62" y="44"/>
                    </a:moveTo>
                    <a:lnTo>
                      <a:pt x="31" y="90"/>
                    </a:lnTo>
                    <a:lnTo>
                      <a:pt x="0" y="50"/>
                    </a:lnTo>
                    <a:lnTo>
                      <a:pt x="33" y="0"/>
                    </a:lnTo>
                    <a:lnTo>
                      <a:pt x="62" y="4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2" name="Freeform 42">
                <a:extLst>
                  <a:ext uri="{FF2B5EF4-FFF2-40B4-BE49-F238E27FC236}">
                    <a16:creationId xmlns:a16="http://schemas.microsoft.com/office/drawing/2014/main" id="{87CEDCCE-32A8-4ED4-AA0C-353FB9068385}"/>
                  </a:ext>
                </a:extLst>
              </p:cNvPr>
              <p:cNvSpPr>
                <a:spLocks/>
              </p:cNvSpPr>
              <p:nvPr/>
            </p:nvSpPr>
            <p:spPr bwMode="auto">
              <a:xfrm>
                <a:off x="1361" y="3591"/>
                <a:ext cx="204" cy="239"/>
              </a:xfrm>
              <a:custGeom>
                <a:avLst/>
                <a:gdLst>
                  <a:gd name="T0" fmla="*/ 2147483647 w 67"/>
                  <a:gd name="T1" fmla="*/ 2147483647 h 93"/>
                  <a:gd name="T2" fmla="*/ 2147483647 w 67"/>
                  <a:gd name="T3" fmla="*/ 2147483647 h 93"/>
                  <a:gd name="T4" fmla="*/ 0 w 67"/>
                  <a:gd name="T5" fmla="*/ 2147483647 h 93"/>
                  <a:gd name="T6" fmla="*/ 2147483647 w 67"/>
                  <a:gd name="T7" fmla="*/ 0 h 93"/>
                  <a:gd name="T8" fmla="*/ 2147483647 w 67"/>
                  <a:gd name="T9" fmla="*/ 2147483647 h 93"/>
                  <a:gd name="T10" fmla="*/ 0 60000 65536"/>
                  <a:gd name="T11" fmla="*/ 0 60000 65536"/>
                  <a:gd name="T12" fmla="*/ 0 60000 65536"/>
                  <a:gd name="T13" fmla="*/ 0 60000 65536"/>
                  <a:gd name="T14" fmla="*/ 0 60000 65536"/>
                  <a:gd name="T15" fmla="*/ 0 w 67"/>
                  <a:gd name="T16" fmla="*/ 0 h 93"/>
                  <a:gd name="T17" fmla="*/ 67 w 67"/>
                  <a:gd name="T18" fmla="*/ 93 h 93"/>
                </a:gdLst>
                <a:ahLst/>
                <a:cxnLst>
                  <a:cxn ang="T10">
                    <a:pos x="T0" y="T1"/>
                  </a:cxn>
                  <a:cxn ang="T11">
                    <a:pos x="T2" y="T3"/>
                  </a:cxn>
                  <a:cxn ang="T12">
                    <a:pos x="T4" y="T5"/>
                  </a:cxn>
                  <a:cxn ang="T13">
                    <a:pos x="T6" y="T7"/>
                  </a:cxn>
                  <a:cxn ang="T14">
                    <a:pos x="T8" y="T9"/>
                  </a:cxn>
                </a:cxnLst>
                <a:rect l="T15" t="T16" r="T17" b="T18"/>
                <a:pathLst>
                  <a:path w="67" h="93">
                    <a:moveTo>
                      <a:pt x="67" y="44"/>
                    </a:moveTo>
                    <a:lnTo>
                      <a:pt x="35" y="93"/>
                    </a:lnTo>
                    <a:lnTo>
                      <a:pt x="0" y="49"/>
                    </a:lnTo>
                    <a:lnTo>
                      <a:pt x="31" y="0"/>
                    </a:lnTo>
                    <a:lnTo>
                      <a:pt x="67" y="44"/>
                    </a:lnTo>
                    <a:close/>
                  </a:path>
                </a:pathLst>
              </a:custGeom>
              <a:solidFill>
                <a:srgbClr val="9CA0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3" name="Freeform 43">
                <a:extLst>
                  <a:ext uri="{FF2B5EF4-FFF2-40B4-BE49-F238E27FC236}">
                    <a16:creationId xmlns:a16="http://schemas.microsoft.com/office/drawing/2014/main" id="{0178CD69-6610-4D30-A293-B193267BAD61}"/>
                  </a:ext>
                </a:extLst>
              </p:cNvPr>
              <p:cNvSpPr>
                <a:spLocks/>
              </p:cNvSpPr>
              <p:nvPr/>
            </p:nvSpPr>
            <p:spPr bwMode="auto">
              <a:xfrm>
                <a:off x="1361" y="2528"/>
                <a:ext cx="204" cy="238"/>
              </a:xfrm>
              <a:custGeom>
                <a:avLst/>
                <a:gdLst>
                  <a:gd name="T0" fmla="*/ 2147483647 w 67"/>
                  <a:gd name="T1" fmla="*/ 2147483647 h 93"/>
                  <a:gd name="T2" fmla="*/ 2147483647 w 67"/>
                  <a:gd name="T3" fmla="*/ 2147483647 h 93"/>
                  <a:gd name="T4" fmla="*/ 0 w 67"/>
                  <a:gd name="T5" fmla="*/ 2147483647 h 93"/>
                  <a:gd name="T6" fmla="*/ 2147483647 w 67"/>
                  <a:gd name="T7" fmla="*/ 0 h 93"/>
                  <a:gd name="T8" fmla="*/ 2147483647 w 67"/>
                  <a:gd name="T9" fmla="*/ 2147483647 h 93"/>
                  <a:gd name="T10" fmla="*/ 0 60000 65536"/>
                  <a:gd name="T11" fmla="*/ 0 60000 65536"/>
                  <a:gd name="T12" fmla="*/ 0 60000 65536"/>
                  <a:gd name="T13" fmla="*/ 0 60000 65536"/>
                  <a:gd name="T14" fmla="*/ 0 60000 65536"/>
                  <a:gd name="T15" fmla="*/ 0 w 67"/>
                  <a:gd name="T16" fmla="*/ 0 h 93"/>
                  <a:gd name="T17" fmla="*/ 67 w 67"/>
                  <a:gd name="T18" fmla="*/ 93 h 93"/>
                </a:gdLst>
                <a:ahLst/>
                <a:cxnLst>
                  <a:cxn ang="T10">
                    <a:pos x="T0" y="T1"/>
                  </a:cxn>
                  <a:cxn ang="T11">
                    <a:pos x="T2" y="T3"/>
                  </a:cxn>
                  <a:cxn ang="T12">
                    <a:pos x="T4" y="T5"/>
                  </a:cxn>
                  <a:cxn ang="T13">
                    <a:pos x="T6" y="T7"/>
                  </a:cxn>
                  <a:cxn ang="T14">
                    <a:pos x="T8" y="T9"/>
                  </a:cxn>
                </a:cxnLst>
                <a:rect l="T15" t="T16" r="T17" b="T18"/>
                <a:pathLst>
                  <a:path w="67" h="93">
                    <a:moveTo>
                      <a:pt x="67" y="44"/>
                    </a:moveTo>
                    <a:lnTo>
                      <a:pt x="35" y="93"/>
                    </a:lnTo>
                    <a:lnTo>
                      <a:pt x="0" y="48"/>
                    </a:lnTo>
                    <a:lnTo>
                      <a:pt x="31" y="0"/>
                    </a:lnTo>
                    <a:lnTo>
                      <a:pt x="67" y="44"/>
                    </a:lnTo>
                    <a:close/>
                  </a:path>
                </a:pathLst>
              </a:custGeom>
              <a:solidFill>
                <a:srgbClr val="9CA0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4" name="Freeform 44">
                <a:extLst>
                  <a:ext uri="{FF2B5EF4-FFF2-40B4-BE49-F238E27FC236}">
                    <a16:creationId xmlns:a16="http://schemas.microsoft.com/office/drawing/2014/main" id="{39F96827-4319-4F5E-9DD5-360CA646DF10}"/>
                  </a:ext>
                </a:extLst>
              </p:cNvPr>
              <p:cNvSpPr>
                <a:spLocks/>
              </p:cNvSpPr>
              <p:nvPr/>
            </p:nvSpPr>
            <p:spPr bwMode="auto">
              <a:xfrm>
                <a:off x="1361" y="3843"/>
                <a:ext cx="204" cy="275"/>
              </a:xfrm>
              <a:custGeom>
                <a:avLst/>
                <a:gdLst>
                  <a:gd name="T0" fmla="*/ 2147483647 w 67"/>
                  <a:gd name="T1" fmla="*/ 2147483647 h 107"/>
                  <a:gd name="T2" fmla="*/ 2147483647 w 67"/>
                  <a:gd name="T3" fmla="*/ 2147483647 h 107"/>
                  <a:gd name="T4" fmla="*/ 0 w 67"/>
                  <a:gd name="T5" fmla="*/ 2147483647 h 107"/>
                  <a:gd name="T6" fmla="*/ 2147483647 w 67"/>
                  <a:gd name="T7" fmla="*/ 0 h 107"/>
                  <a:gd name="T8" fmla="*/ 2147483647 w 67"/>
                  <a:gd name="T9" fmla="*/ 2147483647 h 107"/>
                  <a:gd name="T10" fmla="*/ 0 60000 65536"/>
                  <a:gd name="T11" fmla="*/ 0 60000 65536"/>
                  <a:gd name="T12" fmla="*/ 0 60000 65536"/>
                  <a:gd name="T13" fmla="*/ 0 60000 65536"/>
                  <a:gd name="T14" fmla="*/ 0 60000 65536"/>
                  <a:gd name="T15" fmla="*/ 0 w 67"/>
                  <a:gd name="T16" fmla="*/ 0 h 107"/>
                  <a:gd name="T17" fmla="*/ 67 w 67"/>
                  <a:gd name="T18" fmla="*/ 107 h 107"/>
                </a:gdLst>
                <a:ahLst/>
                <a:cxnLst>
                  <a:cxn ang="T10">
                    <a:pos x="T0" y="T1"/>
                  </a:cxn>
                  <a:cxn ang="T11">
                    <a:pos x="T2" y="T3"/>
                  </a:cxn>
                  <a:cxn ang="T12">
                    <a:pos x="T4" y="T5"/>
                  </a:cxn>
                  <a:cxn ang="T13">
                    <a:pos x="T6" y="T7"/>
                  </a:cxn>
                  <a:cxn ang="T14">
                    <a:pos x="T8" y="T9"/>
                  </a:cxn>
                </a:cxnLst>
                <a:rect l="T15" t="T16" r="T17" b="T18"/>
                <a:pathLst>
                  <a:path w="67" h="107">
                    <a:moveTo>
                      <a:pt x="67" y="49"/>
                    </a:moveTo>
                    <a:lnTo>
                      <a:pt x="34" y="107"/>
                    </a:lnTo>
                    <a:lnTo>
                      <a:pt x="0" y="49"/>
                    </a:lnTo>
                    <a:lnTo>
                      <a:pt x="35" y="0"/>
                    </a:lnTo>
                    <a:lnTo>
                      <a:pt x="67" y="4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5" name="Freeform 45">
                <a:extLst>
                  <a:ext uri="{FF2B5EF4-FFF2-40B4-BE49-F238E27FC236}">
                    <a16:creationId xmlns:a16="http://schemas.microsoft.com/office/drawing/2014/main" id="{60625C18-AB15-4E41-97D3-C9FF6AE67FEF}"/>
                  </a:ext>
                </a:extLst>
              </p:cNvPr>
              <p:cNvSpPr>
                <a:spLocks/>
              </p:cNvSpPr>
              <p:nvPr/>
            </p:nvSpPr>
            <p:spPr bwMode="auto">
              <a:xfrm>
                <a:off x="1361" y="2778"/>
                <a:ext cx="204" cy="277"/>
              </a:xfrm>
              <a:custGeom>
                <a:avLst/>
                <a:gdLst>
                  <a:gd name="T0" fmla="*/ 2147483647 w 67"/>
                  <a:gd name="T1" fmla="*/ 2147483647 h 108"/>
                  <a:gd name="T2" fmla="*/ 2147483647 w 67"/>
                  <a:gd name="T3" fmla="*/ 2147483647 h 108"/>
                  <a:gd name="T4" fmla="*/ 0 w 67"/>
                  <a:gd name="T5" fmla="*/ 2147483647 h 108"/>
                  <a:gd name="T6" fmla="*/ 2147483647 w 67"/>
                  <a:gd name="T7" fmla="*/ 0 h 108"/>
                  <a:gd name="T8" fmla="*/ 2147483647 w 67"/>
                  <a:gd name="T9" fmla="*/ 2147483647 h 108"/>
                  <a:gd name="T10" fmla="*/ 0 60000 65536"/>
                  <a:gd name="T11" fmla="*/ 0 60000 65536"/>
                  <a:gd name="T12" fmla="*/ 0 60000 65536"/>
                  <a:gd name="T13" fmla="*/ 0 60000 65536"/>
                  <a:gd name="T14" fmla="*/ 0 60000 65536"/>
                  <a:gd name="T15" fmla="*/ 0 w 67"/>
                  <a:gd name="T16" fmla="*/ 0 h 108"/>
                  <a:gd name="T17" fmla="*/ 67 w 67"/>
                  <a:gd name="T18" fmla="*/ 108 h 108"/>
                </a:gdLst>
                <a:ahLst/>
                <a:cxnLst>
                  <a:cxn ang="T10">
                    <a:pos x="T0" y="T1"/>
                  </a:cxn>
                  <a:cxn ang="T11">
                    <a:pos x="T2" y="T3"/>
                  </a:cxn>
                  <a:cxn ang="T12">
                    <a:pos x="T4" y="T5"/>
                  </a:cxn>
                  <a:cxn ang="T13">
                    <a:pos x="T6" y="T7"/>
                  </a:cxn>
                  <a:cxn ang="T14">
                    <a:pos x="T8" y="T9"/>
                  </a:cxn>
                </a:cxnLst>
                <a:rect l="T15" t="T16" r="T17" b="T18"/>
                <a:pathLst>
                  <a:path w="67" h="108">
                    <a:moveTo>
                      <a:pt x="67" y="49"/>
                    </a:moveTo>
                    <a:lnTo>
                      <a:pt x="34" y="108"/>
                    </a:lnTo>
                    <a:lnTo>
                      <a:pt x="0" y="50"/>
                    </a:lnTo>
                    <a:lnTo>
                      <a:pt x="35" y="0"/>
                    </a:lnTo>
                    <a:lnTo>
                      <a:pt x="67" y="4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6" name="Freeform 46">
                <a:extLst>
                  <a:ext uri="{FF2B5EF4-FFF2-40B4-BE49-F238E27FC236}">
                    <a16:creationId xmlns:a16="http://schemas.microsoft.com/office/drawing/2014/main" id="{01E32566-E919-4A57-AC38-44A39308853E}"/>
                  </a:ext>
                </a:extLst>
              </p:cNvPr>
              <p:cNvSpPr>
                <a:spLocks/>
              </p:cNvSpPr>
              <p:nvPr/>
            </p:nvSpPr>
            <p:spPr bwMode="auto">
              <a:xfrm>
                <a:off x="1480" y="3233"/>
                <a:ext cx="101" cy="229"/>
              </a:xfrm>
              <a:custGeom>
                <a:avLst/>
                <a:gdLst>
                  <a:gd name="T0" fmla="*/ 2147483647 w 33"/>
                  <a:gd name="T1" fmla="*/ 2147483647 h 89"/>
                  <a:gd name="T2" fmla="*/ 0 w 33"/>
                  <a:gd name="T3" fmla="*/ 2147483647 h 89"/>
                  <a:gd name="T4" fmla="*/ 2147483647 w 33"/>
                  <a:gd name="T5" fmla="*/ 0 h 89"/>
                  <a:gd name="T6" fmla="*/ 2147483647 w 33"/>
                  <a:gd name="T7" fmla="*/ 2147483647 h 89"/>
                  <a:gd name="T8" fmla="*/ 0 60000 65536"/>
                  <a:gd name="T9" fmla="*/ 0 60000 65536"/>
                  <a:gd name="T10" fmla="*/ 0 60000 65536"/>
                  <a:gd name="T11" fmla="*/ 0 60000 65536"/>
                  <a:gd name="T12" fmla="*/ 0 w 33"/>
                  <a:gd name="T13" fmla="*/ 0 h 89"/>
                  <a:gd name="T14" fmla="*/ 33 w 33"/>
                  <a:gd name="T15" fmla="*/ 89 h 89"/>
                </a:gdLst>
                <a:ahLst/>
                <a:cxnLst>
                  <a:cxn ang="T8">
                    <a:pos x="T0" y="T1"/>
                  </a:cxn>
                  <a:cxn ang="T9">
                    <a:pos x="T2" y="T3"/>
                  </a:cxn>
                  <a:cxn ang="T10">
                    <a:pos x="T4" y="T5"/>
                  </a:cxn>
                  <a:cxn ang="T11">
                    <a:pos x="T6" y="T7"/>
                  </a:cxn>
                </a:cxnLst>
                <a:rect l="T12" t="T13" r="T14" b="T15"/>
                <a:pathLst>
                  <a:path w="33" h="89">
                    <a:moveTo>
                      <a:pt x="33" y="89"/>
                    </a:moveTo>
                    <a:lnTo>
                      <a:pt x="0" y="45"/>
                    </a:lnTo>
                    <a:lnTo>
                      <a:pt x="33" y="0"/>
                    </a:lnTo>
                    <a:lnTo>
                      <a:pt x="33" y="8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7" name="Freeform 47">
                <a:extLst>
                  <a:ext uri="{FF2B5EF4-FFF2-40B4-BE49-F238E27FC236}">
                    <a16:creationId xmlns:a16="http://schemas.microsoft.com/office/drawing/2014/main" id="{55C97E20-2A59-4181-A29E-F503E20DA995}"/>
                  </a:ext>
                </a:extLst>
              </p:cNvPr>
              <p:cNvSpPr>
                <a:spLocks/>
              </p:cNvSpPr>
              <p:nvPr/>
            </p:nvSpPr>
            <p:spPr bwMode="auto">
              <a:xfrm>
                <a:off x="1480" y="2167"/>
                <a:ext cx="101" cy="232"/>
              </a:xfrm>
              <a:custGeom>
                <a:avLst/>
                <a:gdLst>
                  <a:gd name="T0" fmla="*/ 2147483647 w 33"/>
                  <a:gd name="T1" fmla="*/ 2147483647 h 90"/>
                  <a:gd name="T2" fmla="*/ 0 w 33"/>
                  <a:gd name="T3" fmla="*/ 2147483647 h 90"/>
                  <a:gd name="T4" fmla="*/ 2147483647 w 33"/>
                  <a:gd name="T5" fmla="*/ 0 h 90"/>
                  <a:gd name="T6" fmla="*/ 2147483647 w 33"/>
                  <a:gd name="T7" fmla="*/ 2147483647 h 90"/>
                  <a:gd name="T8" fmla="*/ 0 60000 65536"/>
                  <a:gd name="T9" fmla="*/ 0 60000 65536"/>
                  <a:gd name="T10" fmla="*/ 0 60000 65536"/>
                  <a:gd name="T11" fmla="*/ 0 60000 65536"/>
                  <a:gd name="T12" fmla="*/ 0 w 33"/>
                  <a:gd name="T13" fmla="*/ 0 h 90"/>
                  <a:gd name="T14" fmla="*/ 33 w 33"/>
                  <a:gd name="T15" fmla="*/ 90 h 90"/>
                </a:gdLst>
                <a:ahLst/>
                <a:cxnLst>
                  <a:cxn ang="T8">
                    <a:pos x="T0" y="T1"/>
                  </a:cxn>
                  <a:cxn ang="T9">
                    <a:pos x="T2" y="T3"/>
                  </a:cxn>
                  <a:cxn ang="T10">
                    <a:pos x="T4" y="T5"/>
                  </a:cxn>
                  <a:cxn ang="T11">
                    <a:pos x="T6" y="T7"/>
                  </a:cxn>
                </a:cxnLst>
                <a:rect l="T12" t="T13" r="T14" b="T15"/>
                <a:pathLst>
                  <a:path w="33" h="90">
                    <a:moveTo>
                      <a:pt x="33" y="90"/>
                    </a:moveTo>
                    <a:lnTo>
                      <a:pt x="0" y="46"/>
                    </a:lnTo>
                    <a:lnTo>
                      <a:pt x="33" y="0"/>
                    </a:lnTo>
                    <a:lnTo>
                      <a:pt x="33" y="9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8" name="Freeform 48">
                <a:extLst>
                  <a:ext uri="{FF2B5EF4-FFF2-40B4-BE49-F238E27FC236}">
                    <a16:creationId xmlns:a16="http://schemas.microsoft.com/office/drawing/2014/main" id="{B4F2C159-4907-46CB-93A8-4B5BC1588DE8}"/>
                  </a:ext>
                </a:extLst>
              </p:cNvPr>
              <p:cNvSpPr>
                <a:spLocks/>
              </p:cNvSpPr>
              <p:nvPr/>
            </p:nvSpPr>
            <p:spPr bwMode="auto">
              <a:xfrm>
                <a:off x="1361" y="3233"/>
                <a:ext cx="92" cy="229"/>
              </a:xfrm>
              <a:custGeom>
                <a:avLst/>
                <a:gdLst>
                  <a:gd name="T0" fmla="*/ 0 w 30"/>
                  <a:gd name="T1" fmla="*/ 0 h 89"/>
                  <a:gd name="T2" fmla="*/ 2147483647 w 30"/>
                  <a:gd name="T3" fmla="*/ 2147483647 h 89"/>
                  <a:gd name="T4" fmla="*/ 0 w 30"/>
                  <a:gd name="T5" fmla="*/ 2147483647 h 89"/>
                  <a:gd name="T6" fmla="*/ 0 w 30"/>
                  <a:gd name="T7" fmla="*/ 0 h 89"/>
                  <a:gd name="T8" fmla="*/ 0 60000 65536"/>
                  <a:gd name="T9" fmla="*/ 0 60000 65536"/>
                  <a:gd name="T10" fmla="*/ 0 60000 65536"/>
                  <a:gd name="T11" fmla="*/ 0 60000 65536"/>
                  <a:gd name="T12" fmla="*/ 0 w 30"/>
                  <a:gd name="T13" fmla="*/ 0 h 89"/>
                  <a:gd name="T14" fmla="*/ 30 w 30"/>
                  <a:gd name="T15" fmla="*/ 89 h 89"/>
                </a:gdLst>
                <a:ahLst/>
                <a:cxnLst>
                  <a:cxn ang="T8">
                    <a:pos x="T0" y="T1"/>
                  </a:cxn>
                  <a:cxn ang="T9">
                    <a:pos x="T2" y="T3"/>
                  </a:cxn>
                  <a:cxn ang="T10">
                    <a:pos x="T4" y="T5"/>
                  </a:cxn>
                  <a:cxn ang="T11">
                    <a:pos x="T6" y="T7"/>
                  </a:cxn>
                </a:cxnLst>
                <a:rect l="T12" t="T13" r="T14" b="T15"/>
                <a:pathLst>
                  <a:path w="30" h="89">
                    <a:moveTo>
                      <a:pt x="0" y="0"/>
                    </a:moveTo>
                    <a:lnTo>
                      <a:pt x="30" y="44"/>
                    </a:lnTo>
                    <a:lnTo>
                      <a:pt x="0" y="89"/>
                    </a:lnTo>
                    <a:lnTo>
                      <a:pt x="0" y="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9" name="Freeform 49">
                <a:extLst>
                  <a:ext uri="{FF2B5EF4-FFF2-40B4-BE49-F238E27FC236}">
                    <a16:creationId xmlns:a16="http://schemas.microsoft.com/office/drawing/2014/main" id="{5AA9D795-7B7B-42F3-9BD2-52A611DD105B}"/>
                  </a:ext>
                </a:extLst>
              </p:cNvPr>
              <p:cNvSpPr>
                <a:spLocks/>
              </p:cNvSpPr>
              <p:nvPr/>
            </p:nvSpPr>
            <p:spPr bwMode="auto">
              <a:xfrm>
                <a:off x="1361" y="2167"/>
                <a:ext cx="92" cy="232"/>
              </a:xfrm>
              <a:custGeom>
                <a:avLst/>
                <a:gdLst>
                  <a:gd name="T0" fmla="*/ 0 w 30"/>
                  <a:gd name="T1" fmla="*/ 0 h 90"/>
                  <a:gd name="T2" fmla="*/ 2147483647 w 30"/>
                  <a:gd name="T3" fmla="*/ 2147483647 h 90"/>
                  <a:gd name="T4" fmla="*/ 0 w 30"/>
                  <a:gd name="T5" fmla="*/ 2147483647 h 90"/>
                  <a:gd name="T6" fmla="*/ 0 w 30"/>
                  <a:gd name="T7" fmla="*/ 0 h 90"/>
                  <a:gd name="T8" fmla="*/ 0 60000 65536"/>
                  <a:gd name="T9" fmla="*/ 0 60000 65536"/>
                  <a:gd name="T10" fmla="*/ 0 60000 65536"/>
                  <a:gd name="T11" fmla="*/ 0 60000 65536"/>
                  <a:gd name="T12" fmla="*/ 0 w 30"/>
                  <a:gd name="T13" fmla="*/ 0 h 90"/>
                  <a:gd name="T14" fmla="*/ 30 w 30"/>
                  <a:gd name="T15" fmla="*/ 90 h 90"/>
                </a:gdLst>
                <a:ahLst/>
                <a:cxnLst>
                  <a:cxn ang="T8">
                    <a:pos x="T0" y="T1"/>
                  </a:cxn>
                  <a:cxn ang="T9">
                    <a:pos x="T2" y="T3"/>
                  </a:cxn>
                  <a:cxn ang="T10">
                    <a:pos x="T4" y="T5"/>
                  </a:cxn>
                  <a:cxn ang="T11">
                    <a:pos x="T6" y="T7"/>
                  </a:cxn>
                </a:cxnLst>
                <a:rect l="T12" t="T13" r="T14" b="T15"/>
                <a:pathLst>
                  <a:path w="30" h="90">
                    <a:moveTo>
                      <a:pt x="0" y="0"/>
                    </a:moveTo>
                    <a:lnTo>
                      <a:pt x="30" y="45"/>
                    </a:lnTo>
                    <a:lnTo>
                      <a:pt x="0" y="90"/>
                    </a:lnTo>
                    <a:lnTo>
                      <a:pt x="0" y="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0" name="Freeform 50">
                <a:extLst>
                  <a:ext uri="{FF2B5EF4-FFF2-40B4-BE49-F238E27FC236}">
                    <a16:creationId xmlns:a16="http://schemas.microsoft.com/office/drawing/2014/main" id="{77EA994A-A46B-42AE-BCF1-87AA0A3E6F45}"/>
                  </a:ext>
                </a:extLst>
              </p:cNvPr>
              <p:cNvSpPr>
                <a:spLocks/>
              </p:cNvSpPr>
              <p:nvPr/>
            </p:nvSpPr>
            <p:spPr bwMode="auto">
              <a:xfrm>
                <a:off x="1361" y="3491"/>
                <a:ext cx="86" cy="193"/>
              </a:xfrm>
              <a:custGeom>
                <a:avLst/>
                <a:gdLst>
                  <a:gd name="T0" fmla="*/ 0 w 28"/>
                  <a:gd name="T1" fmla="*/ 2147483647 h 75"/>
                  <a:gd name="T2" fmla="*/ 2147483647 w 28"/>
                  <a:gd name="T3" fmla="*/ 2147483647 h 75"/>
                  <a:gd name="T4" fmla="*/ 0 w 28"/>
                  <a:gd name="T5" fmla="*/ 0 h 75"/>
                  <a:gd name="T6" fmla="*/ 0 w 28"/>
                  <a:gd name="T7" fmla="*/ 2147483647 h 75"/>
                  <a:gd name="T8" fmla="*/ 0 60000 65536"/>
                  <a:gd name="T9" fmla="*/ 0 60000 65536"/>
                  <a:gd name="T10" fmla="*/ 0 60000 65536"/>
                  <a:gd name="T11" fmla="*/ 0 60000 65536"/>
                  <a:gd name="T12" fmla="*/ 0 w 28"/>
                  <a:gd name="T13" fmla="*/ 0 h 75"/>
                  <a:gd name="T14" fmla="*/ 28 w 28"/>
                  <a:gd name="T15" fmla="*/ 75 h 75"/>
                </a:gdLst>
                <a:ahLst/>
                <a:cxnLst>
                  <a:cxn ang="T8">
                    <a:pos x="T0" y="T1"/>
                  </a:cxn>
                  <a:cxn ang="T9">
                    <a:pos x="T2" y="T3"/>
                  </a:cxn>
                  <a:cxn ang="T10">
                    <a:pos x="T4" y="T5"/>
                  </a:cxn>
                  <a:cxn ang="T11">
                    <a:pos x="T6" y="T7"/>
                  </a:cxn>
                </a:cxnLst>
                <a:rect l="T12" t="T13" r="T14" b="T15"/>
                <a:pathLst>
                  <a:path w="28" h="75">
                    <a:moveTo>
                      <a:pt x="0" y="75"/>
                    </a:moveTo>
                    <a:lnTo>
                      <a:pt x="28" y="37"/>
                    </a:lnTo>
                    <a:lnTo>
                      <a:pt x="0" y="0"/>
                    </a:lnTo>
                    <a:lnTo>
                      <a:pt x="0" y="7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1" name="Freeform 51">
                <a:extLst>
                  <a:ext uri="{FF2B5EF4-FFF2-40B4-BE49-F238E27FC236}">
                    <a16:creationId xmlns:a16="http://schemas.microsoft.com/office/drawing/2014/main" id="{02098DB8-C301-44A0-B516-7B64029B0C10}"/>
                  </a:ext>
                </a:extLst>
              </p:cNvPr>
              <p:cNvSpPr>
                <a:spLocks/>
              </p:cNvSpPr>
              <p:nvPr/>
            </p:nvSpPr>
            <p:spPr bwMode="auto">
              <a:xfrm>
                <a:off x="1361" y="2427"/>
                <a:ext cx="86" cy="193"/>
              </a:xfrm>
              <a:custGeom>
                <a:avLst/>
                <a:gdLst>
                  <a:gd name="T0" fmla="*/ 0 w 28"/>
                  <a:gd name="T1" fmla="*/ 2147483647 h 75"/>
                  <a:gd name="T2" fmla="*/ 2147483647 w 28"/>
                  <a:gd name="T3" fmla="*/ 2147483647 h 75"/>
                  <a:gd name="T4" fmla="*/ 0 w 28"/>
                  <a:gd name="T5" fmla="*/ 0 h 75"/>
                  <a:gd name="T6" fmla="*/ 0 w 28"/>
                  <a:gd name="T7" fmla="*/ 2147483647 h 75"/>
                  <a:gd name="T8" fmla="*/ 0 60000 65536"/>
                  <a:gd name="T9" fmla="*/ 0 60000 65536"/>
                  <a:gd name="T10" fmla="*/ 0 60000 65536"/>
                  <a:gd name="T11" fmla="*/ 0 60000 65536"/>
                  <a:gd name="T12" fmla="*/ 0 w 28"/>
                  <a:gd name="T13" fmla="*/ 0 h 75"/>
                  <a:gd name="T14" fmla="*/ 28 w 28"/>
                  <a:gd name="T15" fmla="*/ 75 h 75"/>
                </a:gdLst>
                <a:ahLst/>
                <a:cxnLst>
                  <a:cxn ang="T8">
                    <a:pos x="T0" y="T1"/>
                  </a:cxn>
                  <a:cxn ang="T9">
                    <a:pos x="T2" y="T3"/>
                  </a:cxn>
                  <a:cxn ang="T10">
                    <a:pos x="T4" y="T5"/>
                  </a:cxn>
                  <a:cxn ang="T11">
                    <a:pos x="T6" y="T7"/>
                  </a:cxn>
                </a:cxnLst>
                <a:rect l="T12" t="T13" r="T14" b="T15"/>
                <a:pathLst>
                  <a:path w="28" h="75">
                    <a:moveTo>
                      <a:pt x="0" y="75"/>
                    </a:moveTo>
                    <a:lnTo>
                      <a:pt x="28" y="36"/>
                    </a:lnTo>
                    <a:lnTo>
                      <a:pt x="0" y="0"/>
                    </a:lnTo>
                    <a:lnTo>
                      <a:pt x="0" y="7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2" name="Freeform 52">
                <a:extLst>
                  <a:ext uri="{FF2B5EF4-FFF2-40B4-BE49-F238E27FC236}">
                    <a16:creationId xmlns:a16="http://schemas.microsoft.com/office/drawing/2014/main" id="{5B12F157-3C65-4B2C-AEA1-18D4B9A7726D}"/>
                  </a:ext>
                </a:extLst>
              </p:cNvPr>
              <p:cNvSpPr>
                <a:spLocks/>
              </p:cNvSpPr>
              <p:nvPr/>
            </p:nvSpPr>
            <p:spPr bwMode="auto">
              <a:xfrm>
                <a:off x="1486" y="3472"/>
                <a:ext cx="95" cy="204"/>
              </a:xfrm>
              <a:custGeom>
                <a:avLst/>
                <a:gdLst>
                  <a:gd name="T0" fmla="*/ 2147483647 w 31"/>
                  <a:gd name="T1" fmla="*/ 2147483647 h 79"/>
                  <a:gd name="T2" fmla="*/ 0 w 31"/>
                  <a:gd name="T3" fmla="*/ 2147483647 h 79"/>
                  <a:gd name="T4" fmla="*/ 2147483647 w 31"/>
                  <a:gd name="T5" fmla="*/ 0 h 79"/>
                  <a:gd name="T6" fmla="*/ 2147483647 w 31"/>
                  <a:gd name="T7" fmla="*/ 2147483647 h 79"/>
                  <a:gd name="T8" fmla="*/ 0 60000 65536"/>
                  <a:gd name="T9" fmla="*/ 0 60000 65536"/>
                  <a:gd name="T10" fmla="*/ 0 60000 65536"/>
                  <a:gd name="T11" fmla="*/ 0 60000 65536"/>
                  <a:gd name="T12" fmla="*/ 0 w 31"/>
                  <a:gd name="T13" fmla="*/ 0 h 79"/>
                  <a:gd name="T14" fmla="*/ 31 w 31"/>
                  <a:gd name="T15" fmla="*/ 79 h 79"/>
                </a:gdLst>
                <a:ahLst/>
                <a:cxnLst>
                  <a:cxn ang="T8">
                    <a:pos x="T0" y="T1"/>
                  </a:cxn>
                  <a:cxn ang="T9">
                    <a:pos x="T2" y="T3"/>
                  </a:cxn>
                  <a:cxn ang="T10">
                    <a:pos x="T4" y="T5"/>
                  </a:cxn>
                  <a:cxn ang="T11">
                    <a:pos x="T6" y="T7"/>
                  </a:cxn>
                </a:cxnLst>
                <a:rect l="T12" t="T13" r="T14" b="T15"/>
                <a:pathLst>
                  <a:path w="31" h="79">
                    <a:moveTo>
                      <a:pt x="31" y="79"/>
                    </a:moveTo>
                    <a:lnTo>
                      <a:pt x="0" y="43"/>
                    </a:lnTo>
                    <a:lnTo>
                      <a:pt x="31" y="0"/>
                    </a:lnTo>
                    <a:lnTo>
                      <a:pt x="31" y="7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3" name="Freeform 53">
                <a:extLst>
                  <a:ext uri="{FF2B5EF4-FFF2-40B4-BE49-F238E27FC236}">
                    <a16:creationId xmlns:a16="http://schemas.microsoft.com/office/drawing/2014/main" id="{E40858B7-1E7F-432B-B555-90B18EAFE4C8}"/>
                  </a:ext>
                </a:extLst>
              </p:cNvPr>
              <p:cNvSpPr>
                <a:spLocks/>
              </p:cNvSpPr>
              <p:nvPr/>
            </p:nvSpPr>
            <p:spPr bwMode="auto">
              <a:xfrm>
                <a:off x="1486" y="2409"/>
                <a:ext cx="95" cy="201"/>
              </a:xfrm>
              <a:custGeom>
                <a:avLst/>
                <a:gdLst>
                  <a:gd name="T0" fmla="*/ 2147483647 w 31"/>
                  <a:gd name="T1" fmla="*/ 2147483647 h 78"/>
                  <a:gd name="T2" fmla="*/ 0 w 31"/>
                  <a:gd name="T3" fmla="*/ 2147483647 h 78"/>
                  <a:gd name="T4" fmla="*/ 2147483647 w 31"/>
                  <a:gd name="T5" fmla="*/ 0 h 78"/>
                  <a:gd name="T6" fmla="*/ 2147483647 w 31"/>
                  <a:gd name="T7" fmla="*/ 2147483647 h 78"/>
                  <a:gd name="T8" fmla="*/ 0 60000 65536"/>
                  <a:gd name="T9" fmla="*/ 0 60000 65536"/>
                  <a:gd name="T10" fmla="*/ 0 60000 65536"/>
                  <a:gd name="T11" fmla="*/ 0 60000 65536"/>
                  <a:gd name="T12" fmla="*/ 0 w 31"/>
                  <a:gd name="T13" fmla="*/ 0 h 78"/>
                  <a:gd name="T14" fmla="*/ 31 w 31"/>
                  <a:gd name="T15" fmla="*/ 78 h 78"/>
                </a:gdLst>
                <a:ahLst/>
                <a:cxnLst>
                  <a:cxn ang="T8">
                    <a:pos x="T0" y="T1"/>
                  </a:cxn>
                  <a:cxn ang="T9">
                    <a:pos x="T2" y="T3"/>
                  </a:cxn>
                  <a:cxn ang="T10">
                    <a:pos x="T4" y="T5"/>
                  </a:cxn>
                  <a:cxn ang="T11">
                    <a:pos x="T6" y="T7"/>
                  </a:cxn>
                </a:cxnLst>
                <a:rect l="T12" t="T13" r="T14" b="T15"/>
                <a:pathLst>
                  <a:path w="31" h="78">
                    <a:moveTo>
                      <a:pt x="31" y="78"/>
                    </a:moveTo>
                    <a:lnTo>
                      <a:pt x="0" y="43"/>
                    </a:lnTo>
                    <a:lnTo>
                      <a:pt x="31" y="0"/>
                    </a:lnTo>
                    <a:lnTo>
                      <a:pt x="31" y="78"/>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4" name="Freeform 54">
                <a:extLst>
                  <a:ext uri="{FF2B5EF4-FFF2-40B4-BE49-F238E27FC236}">
                    <a16:creationId xmlns:a16="http://schemas.microsoft.com/office/drawing/2014/main" id="{B095FC7A-321D-41A6-A5D1-26316677698F}"/>
                  </a:ext>
                </a:extLst>
              </p:cNvPr>
              <p:cNvSpPr>
                <a:spLocks/>
              </p:cNvSpPr>
              <p:nvPr/>
            </p:nvSpPr>
            <p:spPr bwMode="auto">
              <a:xfrm>
                <a:off x="1361" y="3748"/>
                <a:ext cx="89" cy="206"/>
              </a:xfrm>
              <a:custGeom>
                <a:avLst/>
                <a:gdLst>
                  <a:gd name="T0" fmla="*/ 0 w 29"/>
                  <a:gd name="T1" fmla="*/ 2147483647 h 80"/>
                  <a:gd name="T2" fmla="*/ 2147483647 w 29"/>
                  <a:gd name="T3" fmla="*/ 2147483647 h 80"/>
                  <a:gd name="T4" fmla="*/ 0 w 29"/>
                  <a:gd name="T5" fmla="*/ 0 h 80"/>
                  <a:gd name="T6" fmla="*/ 0 w 29"/>
                  <a:gd name="T7" fmla="*/ 2147483647 h 80"/>
                  <a:gd name="T8" fmla="*/ 0 60000 65536"/>
                  <a:gd name="T9" fmla="*/ 0 60000 65536"/>
                  <a:gd name="T10" fmla="*/ 0 60000 65536"/>
                  <a:gd name="T11" fmla="*/ 0 60000 65536"/>
                  <a:gd name="T12" fmla="*/ 0 w 29"/>
                  <a:gd name="T13" fmla="*/ 0 h 80"/>
                  <a:gd name="T14" fmla="*/ 29 w 29"/>
                  <a:gd name="T15" fmla="*/ 80 h 80"/>
                </a:gdLst>
                <a:ahLst/>
                <a:cxnLst>
                  <a:cxn ang="T8">
                    <a:pos x="T0" y="T1"/>
                  </a:cxn>
                  <a:cxn ang="T9">
                    <a:pos x="T2" y="T3"/>
                  </a:cxn>
                  <a:cxn ang="T10">
                    <a:pos x="T4" y="T5"/>
                  </a:cxn>
                  <a:cxn ang="T11">
                    <a:pos x="T6" y="T7"/>
                  </a:cxn>
                </a:cxnLst>
                <a:rect l="T12" t="T13" r="T14" b="T15"/>
                <a:pathLst>
                  <a:path w="29" h="80">
                    <a:moveTo>
                      <a:pt x="0" y="80"/>
                    </a:moveTo>
                    <a:lnTo>
                      <a:pt x="29" y="37"/>
                    </a:lnTo>
                    <a:lnTo>
                      <a:pt x="0" y="0"/>
                    </a:lnTo>
                    <a:lnTo>
                      <a:pt x="0" y="8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5" name="Freeform 55">
                <a:extLst>
                  <a:ext uri="{FF2B5EF4-FFF2-40B4-BE49-F238E27FC236}">
                    <a16:creationId xmlns:a16="http://schemas.microsoft.com/office/drawing/2014/main" id="{541A4E85-7C3C-4DD9-A605-21980BBB6D80}"/>
                  </a:ext>
                </a:extLst>
              </p:cNvPr>
              <p:cNvSpPr>
                <a:spLocks/>
              </p:cNvSpPr>
              <p:nvPr/>
            </p:nvSpPr>
            <p:spPr bwMode="auto">
              <a:xfrm>
                <a:off x="1361" y="2684"/>
                <a:ext cx="89" cy="206"/>
              </a:xfrm>
              <a:custGeom>
                <a:avLst/>
                <a:gdLst>
                  <a:gd name="T0" fmla="*/ 0 w 29"/>
                  <a:gd name="T1" fmla="*/ 2147483647 h 80"/>
                  <a:gd name="T2" fmla="*/ 2147483647 w 29"/>
                  <a:gd name="T3" fmla="*/ 2147483647 h 80"/>
                  <a:gd name="T4" fmla="*/ 0 w 29"/>
                  <a:gd name="T5" fmla="*/ 0 h 80"/>
                  <a:gd name="T6" fmla="*/ 0 w 29"/>
                  <a:gd name="T7" fmla="*/ 2147483647 h 80"/>
                  <a:gd name="T8" fmla="*/ 0 60000 65536"/>
                  <a:gd name="T9" fmla="*/ 0 60000 65536"/>
                  <a:gd name="T10" fmla="*/ 0 60000 65536"/>
                  <a:gd name="T11" fmla="*/ 0 60000 65536"/>
                  <a:gd name="T12" fmla="*/ 0 w 29"/>
                  <a:gd name="T13" fmla="*/ 0 h 80"/>
                  <a:gd name="T14" fmla="*/ 29 w 29"/>
                  <a:gd name="T15" fmla="*/ 80 h 80"/>
                </a:gdLst>
                <a:ahLst/>
                <a:cxnLst>
                  <a:cxn ang="T8">
                    <a:pos x="T0" y="T1"/>
                  </a:cxn>
                  <a:cxn ang="T9">
                    <a:pos x="T2" y="T3"/>
                  </a:cxn>
                  <a:cxn ang="T10">
                    <a:pos x="T4" y="T5"/>
                  </a:cxn>
                  <a:cxn ang="T11">
                    <a:pos x="T6" y="T7"/>
                  </a:cxn>
                </a:cxnLst>
                <a:rect l="T12" t="T13" r="T14" b="T15"/>
                <a:pathLst>
                  <a:path w="29" h="80">
                    <a:moveTo>
                      <a:pt x="0" y="80"/>
                    </a:moveTo>
                    <a:lnTo>
                      <a:pt x="29" y="37"/>
                    </a:lnTo>
                    <a:lnTo>
                      <a:pt x="0" y="0"/>
                    </a:lnTo>
                    <a:lnTo>
                      <a:pt x="0" y="8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6" name="Freeform 56">
                <a:extLst>
                  <a:ext uri="{FF2B5EF4-FFF2-40B4-BE49-F238E27FC236}">
                    <a16:creationId xmlns:a16="http://schemas.microsoft.com/office/drawing/2014/main" id="{66EA2777-EF87-46A7-BF05-0B01247A94AA}"/>
                  </a:ext>
                </a:extLst>
              </p:cNvPr>
              <p:cNvSpPr>
                <a:spLocks/>
              </p:cNvSpPr>
              <p:nvPr/>
            </p:nvSpPr>
            <p:spPr bwMode="auto">
              <a:xfrm>
                <a:off x="1480" y="3719"/>
                <a:ext cx="101" cy="217"/>
              </a:xfrm>
              <a:custGeom>
                <a:avLst/>
                <a:gdLst>
                  <a:gd name="T0" fmla="*/ 2147483647 w 33"/>
                  <a:gd name="T1" fmla="*/ 2147483647 h 84"/>
                  <a:gd name="T2" fmla="*/ 0 w 33"/>
                  <a:gd name="T3" fmla="*/ 2147483647 h 84"/>
                  <a:gd name="T4" fmla="*/ 2147483647 w 33"/>
                  <a:gd name="T5" fmla="*/ 0 h 84"/>
                  <a:gd name="T6" fmla="*/ 2147483647 w 33"/>
                  <a:gd name="T7" fmla="*/ 2147483647 h 84"/>
                  <a:gd name="T8" fmla="*/ 0 60000 65536"/>
                  <a:gd name="T9" fmla="*/ 0 60000 65536"/>
                  <a:gd name="T10" fmla="*/ 0 60000 65536"/>
                  <a:gd name="T11" fmla="*/ 0 60000 65536"/>
                  <a:gd name="T12" fmla="*/ 0 w 33"/>
                  <a:gd name="T13" fmla="*/ 0 h 84"/>
                  <a:gd name="T14" fmla="*/ 33 w 33"/>
                  <a:gd name="T15" fmla="*/ 84 h 84"/>
                </a:gdLst>
                <a:ahLst/>
                <a:cxnLst>
                  <a:cxn ang="T8">
                    <a:pos x="T0" y="T1"/>
                  </a:cxn>
                  <a:cxn ang="T9">
                    <a:pos x="T2" y="T3"/>
                  </a:cxn>
                  <a:cxn ang="T10">
                    <a:pos x="T4" y="T5"/>
                  </a:cxn>
                  <a:cxn ang="T11">
                    <a:pos x="T6" y="T7"/>
                  </a:cxn>
                </a:cxnLst>
                <a:rect l="T12" t="T13" r="T14" b="T15"/>
                <a:pathLst>
                  <a:path w="33" h="84">
                    <a:moveTo>
                      <a:pt x="33" y="84"/>
                    </a:moveTo>
                    <a:lnTo>
                      <a:pt x="0" y="46"/>
                    </a:lnTo>
                    <a:lnTo>
                      <a:pt x="33" y="0"/>
                    </a:lnTo>
                    <a:lnTo>
                      <a:pt x="33" y="8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7" name="Freeform 57">
                <a:extLst>
                  <a:ext uri="{FF2B5EF4-FFF2-40B4-BE49-F238E27FC236}">
                    <a16:creationId xmlns:a16="http://schemas.microsoft.com/office/drawing/2014/main" id="{25E248C9-2671-4606-8662-EA753E049BEA}"/>
                  </a:ext>
                </a:extLst>
              </p:cNvPr>
              <p:cNvSpPr>
                <a:spLocks/>
              </p:cNvSpPr>
              <p:nvPr/>
            </p:nvSpPr>
            <p:spPr bwMode="auto">
              <a:xfrm>
                <a:off x="1480" y="2654"/>
                <a:ext cx="101" cy="216"/>
              </a:xfrm>
              <a:custGeom>
                <a:avLst/>
                <a:gdLst>
                  <a:gd name="T0" fmla="*/ 2147483647 w 33"/>
                  <a:gd name="T1" fmla="*/ 2147483647 h 84"/>
                  <a:gd name="T2" fmla="*/ 0 w 33"/>
                  <a:gd name="T3" fmla="*/ 2147483647 h 84"/>
                  <a:gd name="T4" fmla="*/ 2147483647 w 33"/>
                  <a:gd name="T5" fmla="*/ 0 h 84"/>
                  <a:gd name="T6" fmla="*/ 2147483647 w 33"/>
                  <a:gd name="T7" fmla="*/ 2147483647 h 84"/>
                  <a:gd name="T8" fmla="*/ 0 60000 65536"/>
                  <a:gd name="T9" fmla="*/ 0 60000 65536"/>
                  <a:gd name="T10" fmla="*/ 0 60000 65536"/>
                  <a:gd name="T11" fmla="*/ 0 60000 65536"/>
                  <a:gd name="T12" fmla="*/ 0 w 33"/>
                  <a:gd name="T13" fmla="*/ 0 h 84"/>
                  <a:gd name="T14" fmla="*/ 33 w 33"/>
                  <a:gd name="T15" fmla="*/ 84 h 84"/>
                </a:gdLst>
                <a:ahLst/>
                <a:cxnLst>
                  <a:cxn ang="T8">
                    <a:pos x="T0" y="T1"/>
                  </a:cxn>
                  <a:cxn ang="T9">
                    <a:pos x="T2" y="T3"/>
                  </a:cxn>
                  <a:cxn ang="T10">
                    <a:pos x="T4" y="T5"/>
                  </a:cxn>
                  <a:cxn ang="T11">
                    <a:pos x="T6" y="T7"/>
                  </a:cxn>
                </a:cxnLst>
                <a:rect l="T12" t="T13" r="T14" b="T15"/>
                <a:pathLst>
                  <a:path w="33" h="84">
                    <a:moveTo>
                      <a:pt x="33" y="84"/>
                    </a:moveTo>
                    <a:lnTo>
                      <a:pt x="0" y="47"/>
                    </a:lnTo>
                    <a:lnTo>
                      <a:pt x="33" y="0"/>
                    </a:lnTo>
                    <a:lnTo>
                      <a:pt x="33" y="8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8" name="Freeform 58">
                <a:extLst>
                  <a:ext uri="{FF2B5EF4-FFF2-40B4-BE49-F238E27FC236}">
                    <a16:creationId xmlns:a16="http://schemas.microsoft.com/office/drawing/2014/main" id="{C7C6B34B-5AF2-42C9-BCA1-00F2E6866E8B}"/>
                  </a:ext>
                </a:extLst>
              </p:cNvPr>
              <p:cNvSpPr>
                <a:spLocks/>
              </p:cNvSpPr>
              <p:nvPr/>
            </p:nvSpPr>
            <p:spPr bwMode="auto">
              <a:xfrm>
                <a:off x="1474" y="3949"/>
                <a:ext cx="107" cy="335"/>
              </a:xfrm>
              <a:custGeom>
                <a:avLst/>
                <a:gdLst>
                  <a:gd name="T0" fmla="*/ 2147483647 w 35"/>
                  <a:gd name="T1" fmla="*/ 2147483647 h 130"/>
                  <a:gd name="T2" fmla="*/ 0 w 35"/>
                  <a:gd name="T3" fmla="*/ 2147483647 h 130"/>
                  <a:gd name="T4" fmla="*/ 2147483647 w 35"/>
                  <a:gd name="T5" fmla="*/ 0 h 130"/>
                  <a:gd name="T6" fmla="*/ 2147483647 w 35"/>
                  <a:gd name="T7" fmla="*/ 2147483647 h 130"/>
                  <a:gd name="T8" fmla="*/ 0 60000 65536"/>
                  <a:gd name="T9" fmla="*/ 0 60000 65536"/>
                  <a:gd name="T10" fmla="*/ 0 60000 65536"/>
                  <a:gd name="T11" fmla="*/ 0 60000 65536"/>
                  <a:gd name="T12" fmla="*/ 0 w 35"/>
                  <a:gd name="T13" fmla="*/ 0 h 130"/>
                  <a:gd name="T14" fmla="*/ 35 w 35"/>
                  <a:gd name="T15" fmla="*/ 130 h 130"/>
                </a:gdLst>
                <a:ahLst/>
                <a:cxnLst>
                  <a:cxn ang="T8">
                    <a:pos x="T0" y="T1"/>
                  </a:cxn>
                  <a:cxn ang="T9">
                    <a:pos x="T2" y="T3"/>
                  </a:cxn>
                  <a:cxn ang="T10">
                    <a:pos x="T4" y="T5"/>
                  </a:cxn>
                  <a:cxn ang="T11">
                    <a:pos x="T6" y="T7"/>
                  </a:cxn>
                </a:cxnLst>
                <a:rect l="T12" t="T13" r="T14" b="T15"/>
                <a:pathLst>
                  <a:path w="35" h="130">
                    <a:moveTo>
                      <a:pt x="35" y="130"/>
                    </a:moveTo>
                    <a:lnTo>
                      <a:pt x="0" y="63"/>
                    </a:lnTo>
                    <a:lnTo>
                      <a:pt x="35" y="0"/>
                    </a:lnTo>
                    <a:lnTo>
                      <a:pt x="35" y="13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9" name="Freeform 59">
                <a:extLst>
                  <a:ext uri="{FF2B5EF4-FFF2-40B4-BE49-F238E27FC236}">
                    <a16:creationId xmlns:a16="http://schemas.microsoft.com/office/drawing/2014/main" id="{6E7A55DE-A061-4B18-97B8-7A0FA4EF3957}"/>
                  </a:ext>
                </a:extLst>
              </p:cNvPr>
              <p:cNvSpPr>
                <a:spLocks/>
              </p:cNvSpPr>
              <p:nvPr/>
            </p:nvSpPr>
            <p:spPr bwMode="auto">
              <a:xfrm>
                <a:off x="1474" y="2885"/>
                <a:ext cx="107" cy="335"/>
              </a:xfrm>
              <a:custGeom>
                <a:avLst/>
                <a:gdLst>
                  <a:gd name="T0" fmla="*/ 2147483647 w 35"/>
                  <a:gd name="T1" fmla="*/ 2147483647 h 130"/>
                  <a:gd name="T2" fmla="*/ 0 w 35"/>
                  <a:gd name="T3" fmla="*/ 2147483647 h 130"/>
                  <a:gd name="T4" fmla="*/ 2147483647 w 35"/>
                  <a:gd name="T5" fmla="*/ 0 h 130"/>
                  <a:gd name="T6" fmla="*/ 2147483647 w 35"/>
                  <a:gd name="T7" fmla="*/ 2147483647 h 130"/>
                  <a:gd name="T8" fmla="*/ 0 60000 65536"/>
                  <a:gd name="T9" fmla="*/ 0 60000 65536"/>
                  <a:gd name="T10" fmla="*/ 0 60000 65536"/>
                  <a:gd name="T11" fmla="*/ 0 60000 65536"/>
                  <a:gd name="T12" fmla="*/ 0 w 35"/>
                  <a:gd name="T13" fmla="*/ 0 h 130"/>
                  <a:gd name="T14" fmla="*/ 35 w 35"/>
                  <a:gd name="T15" fmla="*/ 130 h 130"/>
                </a:gdLst>
                <a:ahLst/>
                <a:cxnLst>
                  <a:cxn ang="T8">
                    <a:pos x="T0" y="T1"/>
                  </a:cxn>
                  <a:cxn ang="T9">
                    <a:pos x="T2" y="T3"/>
                  </a:cxn>
                  <a:cxn ang="T10">
                    <a:pos x="T4" y="T5"/>
                  </a:cxn>
                  <a:cxn ang="T11">
                    <a:pos x="T6" y="T7"/>
                  </a:cxn>
                </a:cxnLst>
                <a:rect l="T12" t="T13" r="T14" b="T15"/>
                <a:pathLst>
                  <a:path w="35" h="130">
                    <a:moveTo>
                      <a:pt x="35" y="130"/>
                    </a:moveTo>
                    <a:lnTo>
                      <a:pt x="0" y="63"/>
                    </a:lnTo>
                    <a:lnTo>
                      <a:pt x="35" y="0"/>
                    </a:lnTo>
                    <a:lnTo>
                      <a:pt x="35" y="13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0" name="Freeform 60">
                <a:extLst>
                  <a:ext uri="{FF2B5EF4-FFF2-40B4-BE49-F238E27FC236}">
                    <a16:creationId xmlns:a16="http://schemas.microsoft.com/office/drawing/2014/main" id="{90EC7B5B-D77E-4AAB-8AB1-8CF2F036DE41}"/>
                  </a:ext>
                </a:extLst>
              </p:cNvPr>
              <p:cNvSpPr>
                <a:spLocks/>
              </p:cNvSpPr>
              <p:nvPr/>
            </p:nvSpPr>
            <p:spPr bwMode="auto">
              <a:xfrm>
                <a:off x="1361" y="3974"/>
                <a:ext cx="89" cy="307"/>
              </a:xfrm>
              <a:custGeom>
                <a:avLst/>
                <a:gdLst>
                  <a:gd name="T0" fmla="*/ 0 w 29"/>
                  <a:gd name="T1" fmla="*/ 2147483647 h 119"/>
                  <a:gd name="T2" fmla="*/ 2147483647 w 29"/>
                  <a:gd name="T3" fmla="*/ 2147483647 h 119"/>
                  <a:gd name="T4" fmla="*/ 0 w 29"/>
                  <a:gd name="T5" fmla="*/ 0 h 119"/>
                  <a:gd name="T6" fmla="*/ 0 w 29"/>
                  <a:gd name="T7" fmla="*/ 2147483647 h 119"/>
                  <a:gd name="T8" fmla="*/ 0 60000 65536"/>
                  <a:gd name="T9" fmla="*/ 0 60000 65536"/>
                  <a:gd name="T10" fmla="*/ 0 60000 65536"/>
                  <a:gd name="T11" fmla="*/ 0 60000 65536"/>
                  <a:gd name="T12" fmla="*/ 0 w 29"/>
                  <a:gd name="T13" fmla="*/ 0 h 119"/>
                  <a:gd name="T14" fmla="*/ 29 w 29"/>
                  <a:gd name="T15" fmla="*/ 119 h 119"/>
                </a:gdLst>
                <a:ahLst/>
                <a:cxnLst>
                  <a:cxn ang="T8">
                    <a:pos x="T0" y="T1"/>
                  </a:cxn>
                  <a:cxn ang="T9">
                    <a:pos x="T2" y="T3"/>
                  </a:cxn>
                  <a:cxn ang="T10">
                    <a:pos x="T4" y="T5"/>
                  </a:cxn>
                  <a:cxn ang="T11">
                    <a:pos x="T6" y="T7"/>
                  </a:cxn>
                </a:cxnLst>
                <a:rect l="T12" t="T13" r="T14" b="T15"/>
                <a:pathLst>
                  <a:path w="29" h="119">
                    <a:moveTo>
                      <a:pt x="0" y="119"/>
                    </a:moveTo>
                    <a:lnTo>
                      <a:pt x="29" y="54"/>
                    </a:lnTo>
                    <a:lnTo>
                      <a:pt x="0" y="0"/>
                    </a:lnTo>
                    <a:lnTo>
                      <a:pt x="0" y="11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1" name="Freeform 61">
                <a:extLst>
                  <a:ext uri="{FF2B5EF4-FFF2-40B4-BE49-F238E27FC236}">
                    <a16:creationId xmlns:a16="http://schemas.microsoft.com/office/drawing/2014/main" id="{ED062A1A-6FAF-4C18-9DEA-C5B5BC76D67C}"/>
                  </a:ext>
                </a:extLst>
              </p:cNvPr>
              <p:cNvSpPr>
                <a:spLocks/>
              </p:cNvSpPr>
              <p:nvPr/>
            </p:nvSpPr>
            <p:spPr bwMode="auto">
              <a:xfrm>
                <a:off x="1361" y="2911"/>
                <a:ext cx="98" cy="306"/>
              </a:xfrm>
              <a:custGeom>
                <a:avLst/>
                <a:gdLst>
                  <a:gd name="T0" fmla="*/ 0 w 32"/>
                  <a:gd name="T1" fmla="*/ 2147483647 h 119"/>
                  <a:gd name="T2" fmla="*/ 2147483647 w 32"/>
                  <a:gd name="T3" fmla="*/ 2147483647 h 119"/>
                  <a:gd name="T4" fmla="*/ 0 w 32"/>
                  <a:gd name="T5" fmla="*/ 0 h 119"/>
                  <a:gd name="T6" fmla="*/ 0 w 32"/>
                  <a:gd name="T7" fmla="*/ 2147483647 h 119"/>
                  <a:gd name="T8" fmla="*/ 0 60000 65536"/>
                  <a:gd name="T9" fmla="*/ 0 60000 65536"/>
                  <a:gd name="T10" fmla="*/ 0 60000 65536"/>
                  <a:gd name="T11" fmla="*/ 0 60000 65536"/>
                  <a:gd name="T12" fmla="*/ 0 w 32"/>
                  <a:gd name="T13" fmla="*/ 0 h 119"/>
                  <a:gd name="T14" fmla="*/ 32 w 32"/>
                  <a:gd name="T15" fmla="*/ 119 h 119"/>
                </a:gdLst>
                <a:ahLst/>
                <a:cxnLst>
                  <a:cxn ang="T8">
                    <a:pos x="T0" y="T1"/>
                  </a:cxn>
                  <a:cxn ang="T9">
                    <a:pos x="T2" y="T3"/>
                  </a:cxn>
                  <a:cxn ang="T10">
                    <a:pos x="T4" y="T5"/>
                  </a:cxn>
                  <a:cxn ang="T11">
                    <a:pos x="T6" y="T7"/>
                  </a:cxn>
                </a:cxnLst>
                <a:rect l="T12" t="T13" r="T14" b="T15"/>
                <a:pathLst>
                  <a:path w="32" h="119">
                    <a:moveTo>
                      <a:pt x="0" y="119"/>
                    </a:moveTo>
                    <a:lnTo>
                      <a:pt x="32" y="61"/>
                    </a:lnTo>
                    <a:lnTo>
                      <a:pt x="0" y="0"/>
                    </a:lnTo>
                    <a:lnTo>
                      <a:pt x="0" y="11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2" name="Freeform 62">
                <a:extLst>
                  <a:ext uri="{FF2B5EF4-FFF2-40B4-BE49-F238E27FC236}">
                    <a16:creationId xmlns:a16="http://schemas.microsoft.com/office/drawing/2014/main" id="{18B1976F-29D6-4D3F-9B04-85CB46763FD2}"/>
                  </a:ext>
                </a:extLst>
              </p:cNvPr>
              <p:cNvSpPr>
                <a:spLocks/>
              </p:cNvSpPr>
              <p:nvPr/>
            </p:nvSpPr>
            <p:spPr bwMode="auto">
              <a:xfrm>
                <a:off x="1361" y="4121"/>
                <a:ext cx="220" cy="170"/>
              </a:xfrm>
              <a:custGeom>
                <a:avLst/>
                <a:gdLst>
                  <a:gd name="T0" fmla="*/ 2147483647 w 72"/>
                  <a:gd name="T1" fmla="*/ 2147483647 h 66"/>
                  <a:gd name="T2" fmla="*/ 2147483647 w 72"/>
                  <a:gd name="T3" fmla="*/ 0 h 66"/>
                  <a:gd name="T4" fmla="*/ 0 w 72"/>
                  <a:gd name="T5" fmla="*/ 2147483647 h 66"/>
                  <a:gd name="T6" fmla="*/ 2147483647 w 72"/>
                  <a:gd name="T7" fmla="*/ 2147483647 h 66"/>
                  <a:gd name="T8" fmla="*/ 0 60000 65536"/>
                  <a:gd name="T9" fmla="*/ 0 60000 65536"/>
                  <a:gd name="T10" fmla="*/ 0 60000 65536"/>
                  <a:gd name="T11" fmla="*/ 0 60000 65536"/>
                  <a:gd name="T12" fmla="*/ 0 w 72"/>
                  <a:gd name="T13" fmla="*/ 0 h 66"/>
                  <a:gd name="T14" fmla="*/ 72 w 72"/>
                  <a:gd name="T15" fmla="*/ 66 h 66"/>
                </a:gdLst>
                <a:ahLst/>
                <a:cxnLst>
                  <a:cxn ang="T8">
                    <a:pos x="T0" y="T1"/>
                  </a:cxn>
                  <a:cxn ang="T9">
                    <a:pos x="T2" y="T3"/>
                  </a:cxn>
                  <a:cxn ang="T10">
                    <a:pos x="T4" y="T5"/>
                  </a:cxn>
                  <a:cxn ang="T11">
                    <a:pos x="T6" y="T7"/>
                  </a:cxn>
                </a:cxnLst>
                <a:rect l="T12" t="T13" r="T14" b="T15"/>
                <a:pathLst>
                  <a:path w="72" h="66">
                    <a:moveTo>
                      <a:pt x="72" y="66"/>
                    </a:moveTo>
                    <a:lnTo>
                      <a:pt x="34" y="0"/>
                    </a:lnTo>
                    <a:lnTo>
                      <a:pt x="0" y="66"/>
                    </a:lnTo>
                    <a:lnTo>
                      <a:pt x="72" y="66"/>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3" name="Freeform 63">
                <a:extLst>
                  <a:ext uri="{FF2B5EF4-FFF2-40B4-BE49-F238E27FC236}">
                    <a16:creationId xmlns:a16="http://schemas.microsoft.com/office/drawing/2014/main" id="{FE486543-286B-465E-B590-014531576708}"/>
                  </a:ext>
                </a:extLst>
              </p:cNvPr>
              <p:cNvSpPr>
                <a:spLocks/>
              </p:cNvSpPr>
              <p:nvPr/>
            </p:nvSpPr>
            <p:spPr bwMode="auto">
              <a:xfrm>
                <a:off x="1368" y="3058"/>
                <a:ext cx="203" cy="288"/>
              </a:xfrm>
              <a:custGeom>
                <a:avLst/>
                <a:gdLst>
                  <a:gd name="T0" fmla="*/ 2147483647 w 67"/>
                  <a:gd name="T1" fmla="*/ 2147483647 h 112"/>
                  <a:gd name="T2" fmla="*/ 2147483647 w 67"/>
                  <a:gd name="T3" fmla="*/ 2147483647 h 112"/>
                  <a:gd name="T4" fmla="*/ 0 w 67"/>
                  <a:gd name="T5" fmla="*/ 2147483647 h 112"/>
                  <a:gd name="T6" fmla="*/ 2147483647 w 67"/>
                  <a:gd name="T7" fmla="*/ 0 h 112"/>
                  <a:gd name="T8" fmla="*/ 2147483647 w 67"/>
                  <a:gd name="T9" fmla="*/ 2147483647 h 112"/>
                  <a:gd name="T10" fmla="*/ 0 60000 65536"/>
                  <a:gd name="T11" fmla="*/ 0 60000 65536"/>
                  <a:gd name="T12" fmla="*/ 0 60000 65536"/>
                  <a:gd name="T13" fmla="*/ 0 60000 65536"/>
                  <a:gd name="T14" fmla="*/ 0 60000 65536"/>
                  <a:gd name="T15" fmla="*/ 0 w 67"/>
                  <a:gd name="T16" fmla="*/ 0 h 112"/>
                  <a:gd name="T17" fmla="*/ 67 w 67"/>
                  <a:gd name="T18" fmla="*/ 112 h 112"/>
                </a:gdLst>
                <a:ahLst/>
                <a:cxnLst>
                  <a:cxn ang="T10">
                    <a:pos x="T0" y="T1"/>
                  </a:cxn>
                  <a:cxn ang="T11">
                    <a:pos x="T2" y="T3"/>
                  </a:cxn>
                  <a:cxn ang="T12">
                    <a:pos x="T4" y="T5"/>
                  </a:cxn>
                  <a:cxn ang="T13">
                    <a:pos x="T6" y="T7"/>
                  </a:cxn>
                  <a:cxn ang="T14">
                    <a:pos x="T8" y="T9"/>
                  </a:cxn>
                </a:cxnLst>
                <a:rect l="T15" t="T16" r="T17" b="T18"/>
                <a:pathLst>
                  <a:path w="67" h="112">
                    <a:moveTo>
                      <a:pt x="67" y="65"/>
                    </a:moveTo>
                    <a:lnTo>
                      <a:pt x="32" y="112"/>
                    </a:lnTo>
                    <a:lnTo>
                      <a:pt x="0" y="68"/>
                    </a:lnTo>
                    <a:lnTo>
                      <a:pt x="32" y="0"/>
                    </a:lnTo>
                    <a:lnTo>
                      <a:pt x="67" y="6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4" name="Freeform 64">
                <a:extLst>
                  <a:ext uri="{FF2B5EF4-FFF2-40B4-BE49-F238E27FC236}">
                    <a16:creationId xmlns:a16="http://schemas.microsoft.com/office/drawing/2014/main" id="{A1B8B7FE-807D-4FC8-BB77-048B8EEFE8C0}"/>
                  </a:ext>
                </a:extLst>
              </p:cNvPr>
              <p:cNvSpPr>
                <a:spLocks/>
              </p:cNvSpPr>
              <p:nvPr/>
            </p:nvSpPr>
            <p:spPr bwMode="auto">
              <a:xfrm>
                <a:off x="1361" y="2142"/>
                <a:ext cx="220" cy="126"/>
              </a:xfrm>
              <a:custGeom>
                <a:avLst/>
                <a:gdLst>
                  <a:gd name="T0" fmla="*/ 220 w 220"/>
                  <a:gd name="T1" fmla="*/ 10 h 126"/>
                  <a:gd name="T2" fmla="*/ 104 w 220"/>
                  <a:gd name="T3" fmla="*/ 126 h 126"/>
                  <a:gd name="T4" fmla="*/ 0 w 220"/>
                  <a:gd name="T5" fmla="*/ 18 h 126"/>
                  <a:gd name="T6" fmla="*/ 57 w 220"/>
                  <a:gd name="T7" fmla="*/ 0 h 126"/>
                  <a:gd name="T8" fmla="*/ 220 w 220"/>
                  <a:gd name="T9" fmla="*/ 10 h 126"/>
                  <a:gd name="T10" fmla="*/ 0 60000 65536"/>
                  <a:gd name="T11" fmla="*/ 0 60000 65536"/>
                  <a:gd name="T12" fmla="*/ 0 60000 65536"/>
                  <a:gd name="T13" fmla="*/ 0 60000 65536"/>
                  <a:gd name="T14" fmla="*/ 0 60000 65536"/>
                  <a:gd name="T15" fmla="*/ 0 w 220"/>
                  <a:gd name="T16" fmla="*/ 0 h 126"/>
                  <a:gd name="T17" fmla="*/ 220 w 220"/>
                  <a:gd name="T18" fmla="*/ 126 h 126"/>
                </a:gdLst>
                <a:ahLst/>
                <a:cxnLst>
                  <a:cxn ang="T10">
                    <a:pos x="T0" y="T1"/>
                  </a:cxn>
                  <a:cxn ang="T11">
                    <a:pos x="T2" y="T3"/>
                  </a:cxn>
                  <a:cxn ang="T12">
                    <a:pos x="T4" y="T5"/>
                  </a:cxn>
                  <a:cxn ang="T13">
                    <a:pos x="T6" y="T7"/>
                  </a:cxn>
                  <a:cxn ang="T14">
                    <a:pos x="T8" y="T9"/>
                  </a:cxn>
                </a:cxnLst>
                <a:rect l="T15" t="T16" r="T17" b="T18"/>
                <a:pathLst>
                  <a:path w="220" h="126">
                    <a:moveTo>
                      <a:pt x="220" y="10"/>
                    </a:moveTo>
                    <a:lnTo>
                      <a:pt x="104" y="126"/>
                    </a:lnTo>
                    <a:lnTo>
                      <a:pt x="0" y="18"/>
                    </a:lnTo>
                    <a:lnTo>
                      <a:pt x="57" y="0"/>
                    </a:lnTo>
                    <a:lnTo>
                      <a:pt x="220" y="1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5" name="Freeform 65">
                <a:extLst>
                  <a:ext uri="{FF2B5EF4-FFF2-40B4-BE49-F238E27FC236}">
                    <a16:creationId xmlns:a16="http://schemas.microsoft.com/office/drawing/2014/main" id="{C6C9F497-2962-449E-988E-B4A8B6A23731}"/>
                  </a:ext>
                </a:extLst>
              </p:cNvPr>
              <p:cNvSpPr>
                <a:spLocks/>
              </p:cNvSpPr>
              <p:nvPr/>
            </p:nvSpPr>
            <p:spPr bwMode="auto">
              <a:xfrm>
                <a:off x="1352" y="2179"/>
                <a:ext cx="229" cy="2120"/>
              </a:xfrm>
              <a:custGeom>
                <a:avLst/>
                <a:gdLst>
                  <a:gd name="T0" fmla="*/ 2147483647 w 75"/>
                  <a:gd name="T1" fmla="*/ 2147483647 h 823"/>
                  <a:gd name="T2" fmla="*/ 2147483647 w 75"/>
                  <a:gd name="T3" fmla="*/ 2147483647 h 823"/>
                  <a:gd name="T4" fmla="*/ 2147483647 w 75"/>
                  <a:gd name="T5" fmla="*/ 2147483647 h 823"/>
                  <a:gd name="T6" fmla="*/ 2147483647 w 75"/>
                  <a:gd name="T7" fmla="*/ 2147483647 h 823"/>
                  <a:gd name="T8" fmla="*/ 2147483647 w 75"/>
                  <a:gd name="T9" fmla="*/ 2147483647 h 823"/>
                  <a:gd name="T10" fmla="*/ 0 w 75"/>
                  <a:gd name="T11" fmla="*/ 2147483647 h 823"/>
                  <a:gd name="T12" fmla="*/ 2147483647 w 75"/>
                  <a:gd name="T13" fmla="*/ 2147483647 h 823"/>
                  <a:gd name="T14" fmla="*/ 2147483647 w 75"/>
                  <a:gd name="T15" fmla="*/ 2147483647 h 823"/>
                  <a:gd name="T16" fmla="*/ 2147483647 w 75"/>
                  <a:gd name="T17" fmla="*/ 2147483647 h 823"/>
                  <a:gd name="T18" fmla="*/ 2147483647 w 75"/>
                  <a:gd name="T19" fmla="*/ 2147483647 h 823"/>
                  <a:gd name="T20" fmla="*/ 2147483647 w 75"/>
                  <a:gd name="T21" fmla="*/ 2147483647 h 823"/>
                  <a:gd name="T22" fmla="*/ 2147483647 w 75"/>
                  <a:gd name="T23" fmla="*/ 2147483647 h 823"/>
                  <a:gd name="T24" fmla="*/ 2147483647 w 75"/>
                  <a:gd name="T25" fmla="*/ 2147483647 h 823"/>
                  <a:gd name="T26" fmla="*/ 2147483647 w 75"/>
                  <a:gd name="T27" fmla="*/ 2147483647 h 823"/>
                  <a:gd name="T28" fmla="*/ 2147483647 w 75"/>
                  <a:gd name="T29" fmla="*/ 2147483647 h 823"/>
                  <a:gd name="T30" fmla="*/ 2147483647 w 75"/>
                  <a:gd name="T31" fmla="*/ 2147483647 h 823"/>
                  <a:gd name="T32" fmla="*/ 2147483647 w 75"/>
                  <a:gd name="T33" fmla="*/ 2147483647 h 823"/>
                  <a:gd name="T34" fmla="*/ 2147483647 w 75"/>
                  <a:gd name="T35" fmla="*/ 2147483647 h 823"/>
                  <a:gd name="T36" fmla="*/ 2147483647 w 75"/>
                  <a:gd name="T37" fmla="*/ 0 h 823"/>
                  <a:gd name="T38" fmla="*/ 2147483647 w 75"/>
                  <a:gd name="T39" fmla="*/ 0 h 823"/>
                  <a:gd name="T40" fmla="*/ 2147483647 w 75"/>
                  <a:gd name="T41" fmla="*/ 2147483647 h 823"/>
                  <a:gd name="T42" fmla="*/ 2147483647 w 75"/>
                  <a:gd name="T43" fmla="*/ 2147483647 h 823"/>
                  <a:gd name="T44" fmla="*/ 2147483647 w 75"/>
                  <a:gd name="T45" fmla="*/ 2147483647 h 823"/>
                  <a:gd name="T46" fmla="*/ 2147483647 w 75"/>
                  <a:gd name="T47" fmla="*/ 2147483647 h 823"/>
                  <a:gd name="T48" fmla="*/ 2147483647 w 75"/>
                  <a:gd name="T49" fmla="*/ 2147483647 h 823"/>
                  <a:gd name="T50" fmla="*/ 2147483647 w 75"/>
                  <a:gd name="T51" fmla="*/ 2147483647 h 8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5"/>
                  <a:gd name="T79" fmla="*/ 0 h 823"/>
                  <a:gd name="T80" fmla="*/ 75 w 75"/>
                  <a:gd name="T81" fmla="*/ 823 h 8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5" h="823">
                    <a:moveTo>
                      <a:pt x="3" y="413"/>
                    </a:moveTo>
                    <a:lnTo>
                      <a:pt x="62" y="497"/>
                    </a:lnTo>
                    <a:lnTo>
                      <a:pt x="2" y="580"/>
                    </a:lnTo>
                    <a:lnTo>
                      <a:pt x="3" y="603"/>
                    </a:lnTo>
                    <a:lnTo>
                      <a:pt x="65" y="698"/>
                    </a:lnTo>
                    <a:lnTo>
                      <a:pt x="0" y="821"/>
                    </a:lnTo>
                    <a:lnTo>
                      <a:pt x="10" y="823"/>
                    </a:lnTo>
                    <a:lnTo>
                      <a:pt x="75" y="706"/>
                    </a:lnTo>
                    <a:lnTo>
                      <a:pt x="75" y="685"/>
                    </a:lnTo>
                    <a:lnTo>
                      <a:pt x="6" y="592"/>
                    </a:lnTo>
                    <a:lnTo>
                      <a:pt x="75" y="503"/>
                    </a:lnTo>
                    <a:lnTo>
                      <a:pt x="75" y="493"/>
                    </a:lnTo>
                    <a:lnTo>
                      <a:pt x="11" y="409"/>
                    </a:lnTo>
                    <a:lnTo>
                      <a:pt x="75" y="292"/>
                    </a:lnTo>
                    <a:lnTo>
                      <a:pt x="75" y="272"/>
                    </a:lnTo>
                    <a:lnTo>
                      <a:pt x="6" y="179"/>
                    </a:lnTo>
                    <a:lnTo>
                      <a:pt x="75" y="90"/>
                    </a:lnTo>
                    <a:lnTo>
                      <a:pt x="75" y="79"/>
                    </a:lnTo>
                    <a:lnTo>
                      <a:pt x="18" y="0"/>
                    </a:lnTo>
                    <a:lnTo>
                      <a:pt x="3" y="0"/>
                    </a:lnTo>
                    <a:lnTo>
                      <a:pt x="62" y="84"/>
                    </a:lnTo>
                    <a:lnTo>
                      <a:pt x="2" y="166"/>
                    </a:lnTo>
                    <a:lnTo>
                      <a:pt x="3" y="190"/>
                    </a:lnTo>
                    <a:lnTo>
                      <a:pt x="65" y="285"/>
                    </a:lnTo>
                    <a:lnTo>
                      <a:pt x="3" y="397"/>
                    </a:lnTo>
                    <a:lnTo>
                      <a:pt x="3" y="413"/>
                    </a:lnTo>
                    <a:close/>
                  </a:path>
                </a:pathLst>
              </a:custGeom>
              <a:solidFill>
                <a:srgbClr val="EA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6" name="Freeform 66">
                <a:extLst>
                  <a:ext uri="{FF2B5EF4-FFF2-40B4-BE49-F238E27FC236}">
                    <a16:creationId xmlns:a16="http://schemas.microsoft.com/office/drawing/2014/main" id="{F1492960-8A04-4E93-BB24-E2F98F2A0E14}"/>
                  </a:ext>
                </a:extLst>
              </p:cNvPr>
              <p:cNvSpPr>
                <a:spLocks noEditPoints="1"/>
              </p:cNvSpPr>
              <p:nvPr/>
            </p:nvSpPr>
            <p:spPr bwMode="auto">
              <a:xfrm>
                <a:off x="1334" y="2167"/>
                <a:ext cx="256" cy="2142"/>
              </a:xfrm>
              <a:custGeom>
                <a:avLst/>
                <a:gdLst>
                  <a:gd name="T0" fmla="*/ 2147483647 w 84"/>
                  <a:gd name="T1" fmla="*/ 2147483647 h 832"/>
                  <a:gd name="T2" fmla="*/ 2147483647 w 84"/>
                  <a:gd name="T3" fmla="*/ 2147483647 h 832"/>
                  <a:gd name="T4" fmla="*/ 2147483647 w 84"/>
                  <a:gd name="T5" fmla="*/ 2147483647 h 832"/>
                  <a:gd name="T6" fmla="*/ 2147483647 w 84"/>
                  <a:gd name="T7" fmla="*/ 2147483647 h 832"/>
                  <a:gd name="T8" fmla="*/ 2147483647 w 84"/>
                  <a:gd name="T9" fmla="*/ 2147483647 h 832"/>
                  <a:gd name="T10" fmla="*/ 2147483647 w 84"/>
                  <a:gd name="T11" fmla="*/ 2147483647 h 832"/>
                  <a:gd name="T12" fmla="*/ 2147483647 w 84"/>
                  <a:gd name="T13" fmla="*/ 2147483647 h 832"/>
                  <a:gd name="T14" fmla="*/ 2147483647 w 84"/>
                  <a:gd name="T15" fmla="*/ 2147483647 h 832"/>
                  <a:gd name="T16" fmla="*/ 2147483647 w 84"/>
                  <a:gd name="T17" fmla="*/ 2147483647 h 832"/>
                  <a:gd name="T18" fmla="*/ 2147483647 w 84"/>
                  <a:gd name="T19" fmla="*/ 2147483647 h 832"/>
                  <a:gd name="T20" fmla="*/ 2147483647 w 84"/>
                  <a:gd name="T21" fmla="*/ 2147483647 h 832"/>
                  <a:gd name="T22" fmla="*/ 2147483647 w 84"/>
                  <a:gd name="T23" fmla="*/ 2147483647 h 832"/>
                  <a:gd name="T24" fmla="*/ 2147483647 w 84"/>
                  <a:gd name="T25" fmla="*/ 2147483647 h 832"/>
                  <a:gd name="T26" fmla="*/ 2147483647 w 84"/>
                  <a:gd name="T27" fmla="*/ 2147483647 h 832"/>
                  <a:gd name="T28" fmla="*/ 2147483647 w 84"/>
                  <a:gd name="T29" fmla="*/ 2147483647 h 832"/>
                  <a:gd name="T30" fmla="*/ 2147483647 w 84"/>
                  <a:gd name="T31" fmla="*/ 2147483647 h 832"/>
                  <a:gd name="T32" fmla="*/ 2147483647 w 84"/>
                  <a:gd name="T33" fmla="*/ 2147483647 h 832"/>
                  <a:gd name="T34" fmla="*/ 2147483647 w 84"/>
                  <a:gd name="T35" fmla="*/ 2147483647 h 832"/>
                  <a:gd name="T36" fmla="*/ 2147483647 w 84"/>
                  <a:gd name="T37" fmla="*/ 2147483647 h 832"/>
                  <a:gd name="T38" fmla="*/ 2147483647 w 84"/>
                  <a:gd name="T39" fmla="*/ 2147483647 h 832"/>
                  <a:gd name="T40" fmla="*/ 2147483647 w 84"/>
                  <a:gd name="T41" fmla="*/ 2147483647 h 832"/>
                  <a:gd name="T42" fmla="*/ 2147483647 w 84"/>
                  <a:gd name="T43" fmla="*/ 2147483647 h 832"/>
                  <a:gd name="T44" fmla="*/ 2147483647 w 84"/>
                  <a:gd name="T45" fmla="*/ 2147483647 h 832"/>
                  <a:gd name="T46" fmla="*/ 2147483647 w 84"/>
                  <a:gd name="T47" fmla="*/ 2147483647 h 832"/>
                  <a:gd name="T48" fmla="*/ 2147483647 w 84"/>
                  <a:gd name="T49" fmla="*/ 2147483647 h 832"/>
                  <a:gd name="T50" fmla="*/ 2147483647 w 84"/>
                  <a:gd name="T51" fmla="*/ 2147483647 h 832"/>
                  <a:gd name="T52" fmla="*/ 2147483647 w 84"/>
                  <a:gd name="T53" fmla="*/ 2147483647 h 832"/>
                  <a:gd name="T54" fmla="*/ 2147483647 w 84"/>
                  <a:gd name="T55" fmla="*/ 2147483647 h 832"/>
                  <a:gd name="T56" fmla="*/ 2147483647 w 84"/>
                  <a:gd name="T57" fmla="*/ 2147483647 h 832"/>
                  <a:gd name="T58" fmla="*/ 2147483647 w 84"/>
                  <a:gd name="T59" fmla="*/ 2147483647 h 832"/>
                  <a:gd name="T60" fmla="*/ 2147483647 w 84"/>
                  <a:gd name="T61" fmla="*/ 2147483647 h 832"/>
                  <a:gd name="T62" fmla="*/ 2147483647 w 84"/>
                  <a:gd name="T63" fmla="*/ 2147483647 h 832"/>
                  <a:gd name="T64" fmla="*/ 2147483647 w 84"/>
                  <a:gd name="T65" fmla="*/ 2147483647 h 832"/>
                  <a:gd name="T66" fmla="*/ 2147483647 w 84"/>
                  <a:gd name="T67" fmla="*/ 2147483647 h 832"/>
                  <a:gd name="T68" fmla="*/ 2147483647 w 84"/>
                  <a:gd name="T69" fmla="*/ 2147483647 h 832"/>
                  <a:gd name="T70" fmla="*/ 2147483647 w 84"/>
                  <a:gd name="T71" fmla="*/ 2147483647 h 832"/>
                  <a:gd name="T72" fmla="*/ 2147483647 w 84"/>
                  <a:gd name="T73" fmla="*/ 2147483647 h 832"/>
                  <a:gd name="T74" fmla="*/ 2147483647 w 84"/>
                  <a:gd name="T75" fmla="*/ 2147483647 h 832"/>
                  <a:gd name="T76" fmla="*/ 2147483647 w 84"/>
                  <a:gd name="T77" fmla="*/ 2147483647 h 832"/>
                  <a:gd name="T78" fmla="*/ 2147483647 w 84"/>
                  <a:gd name="T79" fmla="*/ 2147483647 h 832"/>
                  <a:gd name="T80" fmla="*/ 2147483647 w 84"/>
                  <a:gd name="T81" fmla="*/ 2147483647 h 832"/>
                  <a:gd name="T82" fmla="*/ 2147483647 w 84"/>
                  <a:gd name="T83" fmla="*/ 2147483647 h 832"/>
                  <a:gd name="T84" fmla="*/ 2147483647 w 84"/>
                  <a:gd name="T85" fmla="*/ 2147483647 h 832"/>
                  <a:gd name="T86" fmla="*/ 2147483647 w 84"/>
                  <a:gd name="T87" fmla="*/ 0 h 832"/>
                  <a:gd name="T88" fmla="*/ 2147483647 w 84"/>
                  <a:gd name="T89" fmla="*/ 0 h 832"/>
                  <a:gd name="T90" fmla="*/ 2147483647 w 84"/>
                  <a:gd name="T91" fmla="*/ 0 h 832"/>
                  <a:gd name="T92" fmla="*/ 2147483647 w 84"/>
                  <a:gd name="T93" fmla="*/ 2147483647 h 832"/>
                  <a:gd name="T94" fmla="*/ 2147483647 w 84"/>
                  <a:gd name="T95" fmla="*/ 2147483647 h 832"/>
                  <a:gd name="T96" fmla="*/ 2147483647 w 84"/>
                  <a:gd name="T97" fmla="*/ 2147483647 h 832"/>
                  <a:gd name="T98" fmla="*/ 2147483647 w 84"/>
                  <a:gd name="T99" fmla="*/ 2147483647 h 832"/>
                  <a:gd name="T100" fmla="*/ 2147483647 w 84"/>
                  <a:gd name="T101" fmla="*/ 2147483647 h 832"/>
                  <a:gd name="T102" fmla="*/ 2147483647 w 84"/>
                  <a:gd name="T103" fmla="*/ 2147483647 h 832"/>
                  <a:gd name="T104" fmla="*/ 2147483647 w 84"/>
                  <a:gd name="T105" fmla="*/ 2147483647 h 832"/>
                  <a:gd name="T106" fmla="*/ 2147483647 w 84"/>
                  <a:gd name="T107" fmla="*/ 2147483647 h 832"/>
                  <a:gd name="T108" fmla="*/ 2147483647 w 84"/>
                  <a:gd name="T109" fmla="*/ 2147483647 h 832"/>
                  <a:gd name="T110" fmla="*/ 2147483647 w 84"/>
                  <a:gd name="T111" fmla="*/ 2147483647 h 832"/>
                  <a:gd name="T112" fmla="*/ 2147483647 w 84"/>
                  <a:gd name="T113" fmla="*/ 2147483647 h 832"/>
                  <a:gd name="T114" fmla="*/ 2147483647 w 84"/>
                  <a:gd name="T115" fmla="*/ 2147483647 h 832"/>
                  <a:gd name="T116" fmla="*/ 2147483647 w 84"/>
                  <a:gd name="T117" fmla="*/ 2147483647 h 832"/>
                  <a:gd name="T118" fmla="*/ 2147483647 w 84"/>
                  <a:gd name="T119" fmla="*/ 2147483647 h 832"/>
                  <a:gd name="T120" fmla="*/ 2147483647 w 84"/>
                  <a:gd name="T121" fmla="*/ 2147483647 h 832"/>
                  <a:gd name="T122" fmla="*/ 2147483647 w 84"/>
                  <a:gd name="T123" fmla="*/ 2147483647 h 8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32"/>
                  <a:gd name="T188" fmla="*/ 84 w 84"/>
                  <a:gd name="T189" fmla="*/ 832 h 83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32">
                    <a:moveTo>
                      <a:pt x="11" y="414"/>
                    </a:moveTo>
                    <a:lnTo>
                      <a:pt x="70" y="499"/>
                    </a:lnTo>
                    <a:lnTo>
                      <a:pt x="66" y="506"/>
                    </a:lnTo>
                    <a:lnTo>
                      <a:pt x="7" y="421"/>
                    </a:lnTo>
                    <a:lnTo>
                      <a:pt x="11" y="414"/>
                    </a:lnTo>
                    <a:close/>
                    <a:moveTo>
                      <a:pt x="70" y="499"/>
                    </a:moveTo>
                    <a:lnTo>
                      <a:pt x="73" y="502"/>
                    </a:lnTo>
                    <a:lnTo>
                      <a:pt x="70" y="506"/>
                    </a:lnTo>
                    <a:lnTo>
                      <a:pt x="68" y="502"/>
                    </a:lnTo>
                    <a:lnTo>
                      <a:pt x="70" y="499"/>
                    </a:lnTo>
                    <a:close/>
                    <a:moveTo>
                      <a:pt x="70" y="506"/>
                    </a:moveTo>
                    <a:lnTo>
                      <a:pt x="10" y="588"/>
                    </a:lnTo>
                    <a:lnTo>
                      <a:pt x="6" y="581"/>
                    </a:lnTo>
                    <a:lnTo>
                      <a:pt x="66" y="498"/>
                    </a:lnTo>
                    <a:lnTo>
                      <a:pt x="70" y="506"/>
                    </a:lnTo>
                    <a:close/>
                    <a:moveTo>
                      <a:pt x="5" y="585"/>
                    </a:moveTo>
                    <a:lnTo>
                      <a:pt x="5" y="583"/>
                    </a:lnTo>
                    <a:lnTo>
                      <a:pt x="6" y="581"/>
                    </a:lnTo>
                    <a:lnTo>
                      <a:pt x="8" y="585"/>
                    </a:lnTo>
                    <a:lnTo>
                      <a:pt x="5" y="585"/>
                    </a:lnTo>
                    <a:close/>
                    <a:moveTo>
                      <a:pt x="11" y="585"/>
                    </a:moveTo>
                    <a:lnTo>
                      <a:pt x="11" y="608"/>
                    </a:lnTo>
                    <a:lnTo>
                      <a:pt x="6" y="608"/>
                    </a:lnTo>
                    <a:lnTo>
                      <a:pt x="5" y="585"/>
                    </a:lnTo>
                    <a:lnTo>
                      <a:pt x="11" y="585"/>
                    </a:lnTo>
                    <a:close/>
                    <a:moveTo>
                      <a:pt x="7" y="611"/>
                    </a:moveTo>
                    <a:lnTo>
                      <a:pt x="6" y="610"/>
                    </a:lnTo>
                    <a:lnTo>
                      <a:pt x="6" y="608"/>
                    </a:lnTo>
                    <a:lnTo>
                      <a:pt x="9" y="608"/>
                    </a:lnTo>
                    <a:lnTo>
                      <a:pt x="7" y="611"/>
                    </a:lnTo>
                    <a:close/>
                    <a:moveTo>
                      <a:pt x="11" y="604"/>
                    </a:moveTo>
                    <a:lnTo>
                      <a:pt x="73" y="700"/>
                    </a:lnTo>
                    <a:lnTo>
                      <a:pt x="69" y="706"/>
                    </a:lnTo>
                    <a:lnTo>
                      <a:pt x="7" y="611"/>
                    </a:lnTo>
                    <a:lnTo>
                      <a:pt x="11" y="604"/>
                    </a:lnTo>
                    <a:close/>
                    <a:moveTo>
                      <a:pt x="73" y="700"/>
                    </a:moveTo>
                    <a:lnTo>
                      <a:pt x="75" y="703"/>
                    </a:lnTo>
                    <a:lnTo>
                      <a:pt x="73" y="706"/>
                    </a:lnTo>
                    <a:lnTo>
                      <a:pt x="71" y="703"/>
                    </a:lnTo>
                    <a:lnTo>
                      <a:pt x="73" y="700"/>
                    </a:lnTo>
                    <a:close/>
                    <a:moveTo>
                      <a:pt x="73" y="706"/>
                    </a:moveTo>
                    <a:lnTo>
                      <a:pt x="9" y="829"/>
                    </a:lnTo>
                    <a:lnTo>
                      <a:pt x="4" y="823"/>
                    </a:lnTo>
                    <a:lnTo>
                      <a:pt x="69" y="700"/>
                    </a:lnTo>
                    <a:lnTo>
                      <a:pt x="73" y="706"/>
                    </a:lnTo>
                    <a:close/>
                    <a:moveTo>
                      <a:pt x="6" y="831"/>
                    </a:moveTo>
                    <a:lnTo>
                      <a:pt x="0" y="830"/>
                    </a:lnTo>
                    <a:lnTo>
                      <a:pt x="4" y="823"/>
                    </a:lnTo>
                    <a:lnTo>
                      <a:pt x="6" y="826"/>
                    </a:lnTo>
                    <a:lnTo>
                      <a:pt x="6" y="831"/>
                    </a:lnTo>
                    <a:close/>
                    <a:moveTo>
                      <a:pt x="7" y="822"/>
                    </a:moveTo>
                    <a:lnTo>
                      <a:pt x="17" y="823"/>
                    </a:lnTo>
                    <a:lnTo>
                      <a:pt x="16" y="832"/>
                    </a:lnTo>
                    <a:lnTo>
                      <a:pt x="6" y="831"/>
                    </a:lnTo>
                    <a:lnTo>
                      <a:pt x="7" y="822"/>
                    </a:lnTo>
                    <a:close/>
                    <a:moveTo>
                      <a:pt x="19" y="831"/>
                    </a:moveTo>
                    <a:lnTo>
                      <a:pt x="18" y="832"/>
                    </a:lnTo>
                    <a:lnTo>
                      <a:pt x="16" y="832"/>
                    </a:lnTo>
                    <a:lnTo>
                      <a:pt x="16" y="828"/>
                    </a:lnTo>
                    <a:lnTo>
                      <a:pt x="19" y="831"/>
                    </a:lnTo>
                    <a:close/>
                    <a:moveTo>
                      <a:pt x="14" y="824"/>
                    </a:moveTo>
                    <a:lnTo>
                      <a:pt x="78" y="707"/>
                    </a:lnTo>
                    <a:lnTo>
                      <a:pt x="83" y="714"/>
                    </a:lnTo>
                    <a:lnTo>
                      <a:pt x="19" y="831"/>
                    </a:lnTo>
                    <a:lnTo>
                      <a:pt x="14" y="824"/>
                    </a:lnTo>
                    <a:close/>
                    <a:moveTo>
                      <a:pt x="83" y="711"/>
                    </a:moveTo>
                    <a:lnTo>
                      <a:pt x="83" y="712"/>
                    </a:lnTo>
                    <a:lnTo>
                      <a:pt x="83" y="714"/>
                    </a:lnTo>
                    <a:lnTo>
                      <a:pt x="81" y="711"/>
                    </a:lnTo>
                    <a:lnTo>
                      <a:pt x="83" y="711"/>
                    </a:lnTo>
                    <a:close/>
                    <a:moveTo>
                      <a:pt x="78" y="711"/>
                    </a:moveTo>
                    <a:lnTo>
                      <a:pt x="78" y="690"/>
                    </a:lnTo>
                    <a:lnTo>
                      <a:pt x="83" y="690"/>
                    </a:lnTo>
                    <a:lnTo>
                      <a:pt x="83" y="711"/>
                    </a:lnTo>
                    <a:lnTo>
                      <a:pt x="78" y="711"/>
                    </a:lnTo>
                    <a:close/>
                    <a:moveTo>
                      <a:pt x="82" y="686"/>
                    </a:moveTo>
                    <a:lnTo>
                      <a:pt x="83" y="688"/>
                    </a:lnTo>
                    <a:lnTo>
                      <a:pt x="83" y="690"/>
                    </a:lnTo>
                    <a:lnTo>
                      <a:pt x="81" y="690"/>
                    </a:lnTo>
                    <a:lnTo>
                      <a:pt x="82" y="686"/>
                    </a:lnTo>
                    <a:close/>
                    <a:moveTo>
                      <a:pt x="79" y="694"/>
                    </a:moveTo>
                    <a:lnTo>
                      <a:pt x="10" y="601"/>
                    </a:lnTo>
                    <a:lnTo>
                      <a:pt x="14" y="593"/>
                    </a:lnTo>
                    <a:lnTo>
                      <a:pt x="82" y="686"/>
                    </a:lnTo>
                    <a:lnTo>
                      <a:pt x="79" y="694"/>
                    </a:lnTo>
                    <a:close/>
                    <a:moveTo>
                      <a:pt x="10" y="601"/>
                    </a:moveTo>
                    <a:lnTo>
                      <a:pt x="7" y="597"/>
                    </a:lnTo>
                    <a:lnTo>
                      <a:pt x="10" y="593"/>
                    </a:lnTo>
                    <a:lnTo>
                      <a:pt x="12" y="597"/>
                    </a:lnTo>
                    <a:lnTo>
                      <a:pt x="10" y="601"/>
                    </a:lnTo>
                    <a:close/>
                    <a:moveTo>
                      <a:pt x="10" y="593"/>
                    </a:moveTo>
                    <a:lnTo>
                      <a:pt x="79" y="505"/>
                    </a:lnTo>
                    <a:lnTo>
                      <a:pt x="83" y="512"/>
                    </a:lnTo>
                    <a:lnTo>
                      <a:pt x="14" y="601"/>
                    </a:lnTo>
                    <a:lnTo>
                      <a:pt x="10" y="593"/>
                    </a:lnTo>
                    <a:close/>
                    <a:moveTo>
                      <a:pt x="84" y="508"/>
                    </a:moveTo>
                    <a:lnTo>
                      <a:pt x="84" y="511"/>
                    </a:lnTo>
                    <a:lnTo>
                      <a:pt x="83" y="512"/>
                    </a:lnTo>
                    <a:lnTo>
                      <a:pt x="81" y="508"/>
                    </a:lnTo>
                    <a:lnTo>
                      <a:pt x="84" y="508"/>
                    </a:lnTo>
                    <a:close/>
                    <a:moveTo>
                      <a:pt x="78" y="509"/>
                    </a:moveTo>
                    <a:lnTo>
                      <a:pt x="78" y="498"/>
                    </a:lnTo>
                    <a:lnTo>
                      <a:pt x="83" y="497"/>
                    </a:lnTo>
                    <a:lnTo>
                      <a:pt x="84" y="508"/>
                    </a:lnTo>
                    <a:lnTo>
                      <a:pt x="78" y="509"/>
                    </a:lnTo>
                    <a:close/>
                    <a:moveTo>
                      <a:pt x="82" y="494"/>
                    </a:moveTo>
                    <a:lnTo>
                      <a:pt x="83" y="495"/>
                    </a:lnTo>
                    <a:lnTo>
                      <a:pt x="83" y="497"/>
                    </a:lnTo>
                    <a:lnTo>
                      <a:pt x="81" y="498"/>
                    </a:lnTo>
                    <a:lnTo>
                      <a:pt x="82" y="494"/>
                    </a:lnTo>
                    <a:close/>
                    <a:moveTo>
                      <a:pt x="79" y="501"/>
                    </a:moveTo>
                    <a:lnTo>
                      <a:pt x="16" y="418"/>
                    </a:lnTo>
                    <a:lnTo>
                      <a:pt x="19" y="410"/>
                    </a:lnTo>
                    <a:lnTo>
                      <a:pt x="82" y="494"/>
                    </a:lnTo>
                    <a:lnTo>
                      <a:pt x="79" y="501"/>
                    </a:lnTo>
                    <a:close/>
                    <a:moveTo>
                      <a:pt x="16" y="418"/>
                    </a:moveTo>
                    <a:lnTo>
                      <a:pt x="13" y="414"/>
                    </a:lnTo>
                    <a:lnTo>
                      <a:pt x="15" y="411"/>
                    </a:lnTo>
                    <a:lnTo>
                      <a:pt x="17" y="414"/>
                    </a:lnTo>
                    <a:lnTo>
                      <a:pt x="16" y="418"/>
                    </a:lnTo>
                    <a:close/>
                    <a:moveTo>
                      <a:pt x="15" y="411"/>
                    </a:moveTo>
                    <a:lnTo>
                      <a:pt x="78" y="294"/>
                    </a:lnTo>
                    <a:lnTo>
                      <a:pt x="83" y="300"/>
                    </a:lnTo>
                    <a:lnTo>
                      <a:pt x="20" y="417"/>
                    </a:lnTo>
                    <a:lnTo>
                      <a:pt x="15" y="411"/>
                    </a:lnTo>
                    <a:close/>
                    <a:moveTo>
                      <a:pt x="83" y="297"/>
                    </a:moveTo>
                    <a:lnTo>
                      <a:pt x="83" y="299"/>
                    </a:lnTo>
                    <a:lnTo>
                      <a:pt x="83" y="300"/>
                    </a:lnTo>
                    <a:lnTo>
                      <a:pt x="81" y="297"/>
                    </a:lnTo>
                    <a:lnTo>
                      <a:pt x="83" y="297"/>
                    </a:lnTo>
                    <a:close/>
                    <a:moveTo>
                      <a:pt x="78" y="297"/>
                    </a:moveTo>
                    <a:lnTo>
                      <a:pt x="78" y="277"/>
                    </a:lnTo>
                    <a:lnTo>
                      <a:pt x="83" y="277"/>
                    </a:lnTo>
                    <a:lnTo>
                      <a:pt x="83" y="297"/>
                    </a:lnTo>
                    <a:lnTo>
                      <a:pt x="78" y="297"/>
                    </a:lnTo>
                    <a:close/>
                    <a:moveTo>
                      <a:pt x="82" y="273"/>
                    </a:moveTo>
                    <a:lnTo>
                      <a:pt x="83" y="274"/>
                    </a:lnTo>
                    <a:lnTo>
                      <a:pt x="83" y="277"/>
                    </a:lnTo>
                    <a:lnTo>
                      <a:pt x="81" y="277"/>
                    </a:lnTo>
                    <a:lnTo>
                      <a:pt x="82" y="273"/>
                    </a:lnTo>
                    <a:close/>
                    <a:moveTo>
                      <a:pt x="79" y="280"/>
                    </a:moveTo>
                    <a:lnTo>
                      <a:pt x="10" y="187"/>
                    </a:lnTo>
                    <a:lnTo>
                      <a:pt x="14" y="180"/>
                    </a:lnTo>
                    <a:lnTo>
                      <a:pt x="82" y="273"/>
                    </a:lnTo>
                    <a:lnTo>
                      <a:pt x="79" y="280"/>
                    </a:lnTo>
                    <a:close/>
                    <a:moveTo>
                      <a:pt x="10" y="187"/>
                    </a:moveTo>
                    <a:lnTo>
                      <a:pt x="7" y="184"/>
                    </a:lnTo>
                    <a:lnTo>
                      <a:pt x="10" y="180"/>
                    </a:lnTo>
                    <a:lnTo>
                      <a:pt x="12" y="184"/>
                    </a:lnTo>
                    <a:lnTo>
                      <a:pt x="10" y="187"/>
                    </a:lnTo>
                    <a:close/>
                    <a:moveTo>
                      <a:pt x="10" y="180"/>
                    </a:moveTo>
                    <a:lnTo>
                      <a:pt x="79" y="91"/>
                    </a:lnTo>
                    <a:lnTo>
                      <a:pt x="83" y="99"/>
                    </a:lnTo>
                    <a:lnTo>
                      <a:pt x="14" y="187"/>
                    </a:lnTo>
                    <a:lnTo>
                      <a:pt x="10" y="180"/>
                    </a:lnTo>
                    <a:close/>
                    <a:moveTo>
                      <a:pt x="84" y="95"/>
                    </a:moveTo>
                    <a:lnTo>
                      <a:pt x="84" y="97"/>
                    </a:lnTo>
                    <a:lnTo>
                      <a:pt x="83" y="99"/>
                    </a:lnTo>
                    <a:lnTo>
                      <a:pt x="81" y="95"/>
                    </a:lnTo>
                    <a:lnTo>
                      <a:pt x="84" y="95"/>
                    </a:lnTo>
                    <a:close/>
                    <a:moveTo>
                      <a:pt x="78" y="95"/>
                    </a:moveTo>
                    <a:lnTo>
                      <a:pt x="78" y="85"/>
                    </a:lnTo>
                    <a:lnTo>
                      <a:pt x="83" y="84"/>
                    </a:lnTo>
                    <a:lnTo>
                      <a:pt x="84" y="95"/>
                    </a:lnTo>
                    <a:lnTo>
                      <a:pt x="78" y="95"/>
                    </a:lnTo>
                    <a:close/>
                    <a:moveTo>
                      <a:pt x="83" y="81"/>
                    </a:moveTo>
                    <a:lnTo>
                      <a:pt x="83" y="82"/>
                    </a:lnTo>
                    <a:lnTo>
                      <a:pt x="83" y="84"/>
                    </a:lnTo>
                    <a:lnTo>
                      <a:pt x="81" y="84"/>
                    </a:lnTo>
                    <a:lnTo>
                      <a:pt x="83" y="81"/>
                    </a:lnTo>
                    <a:close/>
                    <a:moveTo>
                      <a:pt x="79" y="88"/>
                    </a:moveTo>
                    <a:lnTo>
                      <a:pt x="22" y="8"/>
                    </a:lnTo>
                    <a:lnTo>
                      <a:pt x="26" y="1"/>
                    </a:lnTo>
                    <a:lnTo>
                      <a:pt x="83" y="81"/>
                    </a:lnTo>
                    <a:lnTo>
                      <a:pt x="79" y="88"/>
                    </a:lnTo>
                    <a:close/>
                    <a:moveTo>
                      <a:pt x="24" y="0"/>
                    </a:moveTo>
                    <a:lnTo>
                      <a:pt x="25" y="0"/>
                    </a:lnTo>
                    <a:lnTo>
                      <a:pt x="26" y="1"/>
                    </a:lnTo>
                    <a:lnTo>
                      <a:pt x="24" y="5"/>
                    </a:lnTo>
                    <a:lnTo>
                      <a:pt x="24" y="0"/>
                    </a:lnTo>
                    <a:close/>
                    <a:moveTo>
                      <a:pt x="24" y="9"/>
                    </a:moveTo>
                    <a:lnTo>
                      <a:pt x="9" y="10"/>
                    </a:lnTo>
                    <a:lnTo>
                      <a:pt x="8" y="1"/>
                    </a:lnTo>
                    <a:lnTo>
                      <a:pt x="24" y="0"/>
                    </a:lnTo>
                    <a:lnTo>
                      <a:pt x="24" y="9"/>
                    </a:lnTo>
                    <a:close/>
                    <a:moveTo>
                      <a:pt x="7" y="9"/>
                    </a:moveTo>
                    <a:lnTo>
                      <a:pt x="1" y="1"/>
                    </a:lnTo>
                    <a:lnTo>
                      <a:pt x="8" y="1"/>
                    </a:lnTo>
                    <a:lnTo>
                      <a:pt x="9" y="5"/>
                    </a:lnTo>
                    <a:lnTo>
                      <a:pt x="7" y="9"/>
                    </a:lnTo>
                    <a:close/>
                    <a:moveTo>
                      <a:pt x="10" y="2"/>
                    </a:moveTo>
                    <a:lnTo>
                      <a:pt x="70" y="85"/>
                    </a:lnTo>
                    <a:lnTo>
                      <a:pt x="66" y="92"/>
                    </a:lnTo>
                    <a:lnTo>
                      <a:pt x="7" y="9"/>
                    </a:lnTo>
                    <a:lnTo>
                      <a:pt x="10" y="2"/>
                    </a:lnTo>
                    <a:close/>
                    <a:moveTo>
                      <a:pt x="70" y="85"/>
                    </a:moveTo>
                    <a:lnTo>
                      <a:pt x="73" y="89"/>
                    </a:lnTo>
                    <a:lnTo>
                      <a:pt x="70" y="92"/>
                    </a:lnTo>
                    <a:lnTo>
                      <a:pt x="68" y="89"/>
                    </a:lnTo>
                    <a:lnTo>
                      <a:pt x="70" y="85"/>
                    </a:lnTo>
                    <a:close/>
                    <a:moveTo>
                      <a:pt x="70" y="92"/>
                    </a:moveTo>
                    <a:lnTo>
                      <a:pt x="10" y="175"/>
                    </a:lnTo>
                    <a:lnTo>
                      <a:pt x="6" y="168"/>
                    </a:lnTo>
                    <a:lnTo>
                      <a:pt x="66" y="85"/>
                    </a:lnTo>
                    <a:lnTo>
                      <a:pt x="70" y="92"/>
                    </a:lnTo>
                    <a:close/>
                    <a:moveTo>
                      <a:pt x="5" y="171"/>
                    </a:moveTo>
                    <a:lnTo>
                      <a:pt x="5" y="169"/>
                    </a:lnTo>
                    <a:lnTo>
                      <a:pt x="6" y="168"/>
                    </a:lnTo>
                    <a:lnTo>
                      <a:pt x="8" y="171"/>
                    </a:lnTo>
                    <a:lnTo>
                      <a:pt x="5" y="171"/>
                    </a:lnTo>
                    <a:close/>
                    <a:moveTo>
                      <a:pt x="11" y="171"/>
                    </a:moveTo>
                    <a:lnTo>
                      <a:pt x="11" y="194"/>
                    </a:lnTo>
                    <a:lnTo>
                      <a:pt x="6" y="195"/>
                    </a:lnTo>
                    <a:lnTo>
                      <a:pt x="5" y="171"/>
                    </a:lnTo>
                    <a:lnTo>
                      <a:pt x="11" y="171"/>
                    </a:lnTo>
                    <a:close/>
                    <a:moveTo>
                      <a:pt x="7" y="198"/>
                    </a:moveTo>
                    <a:lnTo>
                      <a:pt x="6" y="197"/>
                    </a:lnTo>
                    <a:lnTo>
                      <a:pt x="6" y="195"/>
                    </a:lnTo>
                    <a:lnTo>
                      <a:pt x="9" y="195"/>
                    </a:lnTo>
                    <a:lnTo>
                      <a:pt x="7" y="198"/>
                    </a:lnTo>
                    <a:close/>
                    <a:moveTo>
                      <a:pt x="11" y="191"/>
                    </a:moveTo>
                    <a:lnTo>
                      <a:pt x="73" y="286"/>
                    </a:lnTo>
                    <a:lnTo>
                      <a:pt x="69" y="293"/>
                    </a:lnTo>
                    <a:lnTo>
                      <a:pt x="7" y="198"/>
                    </a:lnTo>
                    <a:lnTo>
                      <a:pt x="11" y="191"/>
                    </a:lnTo>
                    <a:close/>
                    <a:moveTo>
                      <a:pt x="73" y="286"/>
                    </a:moveTo>
                    <a:lnTo>
                      <a:pt x="75" y="289"/>
                    </a:lnTo>
                    <a:lnTo>
                      <a:pt x="73" y="293"/>
                    </a:lnTo>
                    <a:lnTo>
                      <a:pt x="71" y="290"/>
                    </a:lnTo>
                    <a:lnTo>
                      <a:pt x="73" y="286"/>
                    </a:lnTo>
                    <a:close/>
                    <a:moveTo>
                      <a:pt x="73" y="293"/>
                    </a:moveTo>
                    <a:lnTo>
                      <a:pt x="11" y="405"/>
                    </a:lnTo>
                    <a:lnTo>
                      <a:pt x="7" y="399"/>
                    </a:lnTo>
                    <a:lnTo>
                      <a:pt x="69" y="287"/>
                    </a:lnTo>
                    <a:lnTo>
                      <a:pt x="73" y="293"/>
                    </a:lnTo>
                    <a:close/>
                    <a:moveTo>
                      <a:pt x="6" y="402"/>
                    </a:moveTo>
                    <a:lnTo>
                      <a:pt x="6" y="400"/>
                    </a:lnTo>
                    <a:lnTo>
                      <a:pt x="7" y="399"/>
                    </a:lnTo>
                    <a:lnTo>
                      <a:pt x="9" y="402"/>
                    </a:lnTo>
                    <a:lnTo>
                      <a:pt x="6" y="402"/>
                    </a:lnTo>
                    <a:close/>
                    <a:moveTo>
                      <a:pt x="12" y="402"/>
                    </a:moveTo>
                    <a:lnTo>
                      <a:pt x="12" y="418"/>
                    </a:lnTo>
                    <a:lnTo>
                      <a:pt x="6" y="418"/>
                    </a:lnTo>
                    <a:lnTo>
                      <a:pt x="6" y="402"/>
                    </a:lnTo>
                    <a:lnTo>
                      <a:pt x="12" y="402"/>
                    </a:lnTo>
                    <a:close/>
                    <a:moveTo>
                      <a:pt x="7" y="421"/>
                    </a:moveTo>
                    <a:lnTo>
                      <a:pt x="6" y="420"/>
                    </a:lnTo>
                    <a:lnTo>
                      <a:pt x="6" y="418"/>
                    </a:lnTo>
                    <a:lnTo>
                      <a:pt x="9" y="418"/>
                    </a:lnTo>
                    <a:lnTo>
                      <a:pt x="7" y="421"/>
                    </a:lnTo>
                    <a:close/>
                  </a:path>
                </a:pathLst>
              </a:custGeom>
              <a:solidFill>
                <a:srgbClr val="003D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7" name="Freeform 67">
                <a:extLst>
                  <a:ext uri="{FF2B5EF4-FFF2-40B4-BE49-F238E27FC236}">
                    <a16:creationId xmlns:a16="http://schemas.microsoft.com/office/drawing/2014/main" id="{1D9576B9-6B50-4AA2-A6E1-6E95874BBF50}"/>
                  </a:ext>
                </a:extLst>
              </p:cNvPr>
              <p:cNvSpPr>
                <a:spLocks/>
              </p:cNvSpPr>
              <p:nvPr/>
            </p:nvSpPr>
            <p:spPr bwMode="auto">
              <a:xfrm>
                <a:off x="1361" y="2169"/>
                <a:ext cx="220" cy="2122"/>
              </a:xfrm>
              <a:custGeom>
                <a:avLst/>
                <a:gdLst>
                  <a:gd name="T0" fmla="*/ 2147483647 w 72"/>
                  <a:gd name="T1" fmla="*/ 2147483647 h 824"/>
                  <a:gd name="T2" fmla="*/ 2147483647 w 72"/>
                  <a:gd name="T3" fmla="*/ 2147483647 h 824"/>
                  <a:gd name="T4" fmla="*/ 2147483647 w 72"/>
                  <a:gd name="T5" fmla="*/ 2147483647 h 824"/>
                  <a:gd name="T6" fmla="*/ 2147483647 w 72"/>
                  <a:gd name="T7" fmla="*/ 2147483647 h 824"/>
                  <a:gd name="T8" fmla="*/ 2147483647 w 72"/>
                  <a:gd name="T9" fmla="*/ 2147483647 h 824"/>
                  <a:gd name="T10" fmla="*/ 2147483647 w 72"/>
                  <a:gd name="T11" fmla="*/ 2147483647 h 824"/>
                  <a:gd name="T12" fmla="*/ 2147483647 w 72"/>
                  <a:gd name="T13" fmla="*/ 2147483647 h 824"/>
                  <a:gd name="T14" fmla="*/ 2147483647 w 72"/>
                  <a:gd name="T15" fmla="*/ 2147483647 h 824"/>
                  <a:gd name="T16" fmla="*/ 0 w 72"/>
                  <a:gd name="T17" fmla="*/ 2147483647 h 824"/>
                  <a:gd name="T18" fmla="*/ 0 w 72"/>
                  <a:gd name="T19" fmla="*/ 2147483647 h 824"/>
                  <a:gd name="T20" fmla="*/ 2147483647 w 72"/>
                  <a:gd name="T21" fmla="*/ 2147483647 h 824"/>
                  <a:gd name="T22" fmla="*/ 0 w 72"/>
                  <a:gd name="T23" fmla="*/ 2147483647 h 824"/>
                  <a:gd name="T24" fmla="*/ 0 w 72"/>
                  <a:gd name="T25" fmla="*/ 2147483647 h 824"/>
                  <a:gd name="T26" fmla="*/ 2147483647 w 72"/>
                  <a:gd name="T27" fmla="*/ 2147483647 h 824"/>
                  <a:gd name="T28" fmla="*/ 0 w 72"/>
                  <a:gd name="T29" fmla="*/ 2147483647 h 824"/>
                  <a:gd name="T30" fmla="*/ 0 w 72"/>
                  <a:gd name="T31" fmla="*/ 2147483647 h 824"/>
                  <a:gd name="T32" fmla="*/ 2147483647 w 72"/>
                  <a:gd name="T33" fmla="*/ 2147483647 h 824"/>
                  <a:gd name="T34" fmla="*/ 0 w 72"/>
                  <a:gd name="T35" fmla="*/ 2147483647 h 824"/>
                  <a:gd name="T36" fmla="*/ 0 w 72"/>
                  <a:gd name="T37" fmla="*/ 2147483647 h 824"/>
                  <a:gd name="T38" fmla="*/ 2147483647 w 72"/>
                  <a:gd name="T39" fmla="*/ 2147483647 h 824"/>
                  <a:gd name="T40" fmla="*/ 2147483647 w 72"/>
                  <a:gd name="T41" fmla="*/ 0 h 824"/>
                  <a:gd name="T42" fmla="*/ 2147483647 w 72"/>
                  <a:gd name="T43" fmla="*/ 2147483647 h 824"/>
                  <a:gd name="T44" fmla="*/ 2147483647 w 72"/>
                  <a:gd name="T45" fmla="*/ 2147483647 h 824"/>
                  <a:gd name="T46" fmla="*/ 2147483647 w 72"/>
                  <a:gd name="T47" fmla="*/ 2147483647 h 824"/>
                  <a:gd name="T48" fmla="*/ 2147483647 w 72"/>
                  <a:gd name="T49" fmla="*/ 2147483647 h 824"/>
                  <a:gd name="T50" fmla="*/ 2147483647 w 72"/>
                  <a:gd name="T51" fmla="*/ 2147483647 h 8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2"/>
                  <a:gd name="T79" fmla="*/ 0 h 824"/>
                  <a:gd name="T80" fmla="*/ 72 w 72"/>
                  <a:gd name="T81" fmla="*/ 824 h 82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2" h="824">
                    <a:moveTo>
                      <a:pt x="71" y="404"/>
                    </a:moveTo>
                    <a:lnTo>
                      <a:pt x="72" y="417"/>
                    </a:lnTo>
                    <a:lnTo>
                      <a:pt x="5" y="507"/>
                    </a:lnTo>
                    <a:lnTo>
                      <a:pt x="72" y="583"/>
                    </a:lnTo>
                    <a:lnTo>
                      <a:pt x="72" y="606"/>
                    </a:lnTo>
                    <a:lnTo>
                      <a:pt x="7" y="701"/>
                    </a:lnTo>
                    <a:lnTo>
                      <a:pt x="71" y="824"/>
                    </a:lnTo>
                    <a:lnTo>
                      <a:pt x="61" y="824"/>
                    </a:lnTo>
                    <a:lnTo>
                      <a:pt x="0" y="712"/>
                    </a:lnTo>
                    <a:lnTo>
                      <a:pt x="0" y="687"/>
                    </a:lnTo>
                    <a:lnTo>
                      <a:pt x="64" y="597"/>
                    </a:lnTo>
                    <a:lnTo>
                      <a:pt x="0" y="517"/>
                    </a:lnTo>
                    <a:lnTo>
                      <a:pt x="0" y="500"/>
                    </a:lnTo>
                    <a:lnTo>
                      <a:pt x="61" y="411"/>
                    </a:lnTo>
                    <a:lnTo>
                      <a:pt x="0" y="299"/>
                    </a:lnTo>
                    <a:lnTo>
                      <a:pt x="0" y="273"/>
                    </a:lnTo>
                    <a:lnTo>
                      <a:pt x="64" y="183"/>
                    </a:lnTo>
                    <a:lnTo>
                      <a:pt x="0" y="104"/>
                    </a:lnTo>
                    <a:lnTo>
                      <a:pt x="0" y="86"/>
                    </a:lnTo>
                    <a:lnTo>
                      <a:pt x="54" y="1"/>
                    </a:lnTo>
                    <a:lnTo>
                      <a:pt x="72" y="0"/>
                    </a:lnTo>
                    <a:lnTo>
                      <a:pt x="5" y="94"/>
                    </a:lnTo>
                    <a:lnTo>
                      <a:pt x="72" y="170"/>
                    </a:lnTo>
                    <a:lnTo>
                      <a:pt x="72" y="193"/>
                    </a:lnTo>
                    <a:lnTo>
                      <a:pt x="7" y="288"/>
                    </a:lnTo>
                    <a:lnTo>
                      <a:pt x="71" y="404"/>
                    </a:lnTo>
                    <a:close/>
                  </a:path>
                </a:pathLst>
              </a:custGeom>
              <a:solidFill>
                <a:srgbClr val="EA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8" name="Freeform 68">
                <a:extLst>
                  <a:ext uri="{FF2B5EF4-FFF2-40B4-BE49-F238E27FC236}">
                    <a16:creationId xmlns:a16="http://schemas.microsoft.com/office/drawing/2014/main" id="{C4327771-19C0-41CF-A220-A0EE83699535}"/>
                  </a:ext>
                </a:extLst>
              </p:cNvPr>
              <p:cNvSpPr>
                <a:spLocks noEditPoints="1"/>
              </p:cNvSpPr>
              <p:nvPr/>
            </p:nvSpPr>
            <p:spPr bwMode="auto">
              <a:xfrm>
                <a:off x="1352" y="2157"/>
                <a:ext cx="253" cy="2147"/>
              </a:xfrm>
              <a:custGeom>
                <a:avLst/>
                <a:gdLst>
                  <a:gd name="T0" fmla="*/ 2147483647 w 83"/>
                  <a:gd name="T1" fmla="*/ 2147483647 h 834"/>
                  <a:gd name="T2" fmla="*/ 2147483647 w 83"/>
                  <a:gd name="T3" fmla="*/ 2147483647 h 834"/>
                  <a:gd name="T4" fmla="*/ 2147483647 w 83"/>
                  <a:gd name="T5" fmla="*/ 2147483647 h 834"/>
                  <a:gd name="T6" fmla="*/ 2147483647 w 83"/>
                  <a:gd name="T7" fmla="*/ 2147483647 h 834"/>
                  <a:gd name="T8" fmla="*/ 2147483647 w 83"/>
                  <a:gd name="T9" fmla="*/ 2147483647 h 834"/>
                  <a:gd name="T10" fmla="*/ 2147483647 w 83"/>
                  <a:gd name="T11" fmla="*/ 2147483647 h 834"/>
                  <a:gd name="T12" fmla="*/ 2147483647 w 83"/>
                  <a:gd name="T13" fmla="*/ 2147483647 h 834"/>
                  <a:gd name="T14" fmla="*/ 2147483647 w 83"/>
                  <a:gd name="T15" fmla="*/ 2147483647 h 834"/>
                  <a:gd name="T16" fmla="*/ 2147483647 w 83"/>
                  <a:gd name="T17" fmla="*/ 2147483647 h 834"/>
                  <a:gd name="T18" fmla="*/ 2147483647 w 83"/>
                  <a:gd name="T19" fmla="*/ 2147483647 h 834"/>
                  <a:gd name="T20" fmla="*/ 2147483647 w 83"/>
                  <a:gd name="T21" fmla="*/ 2147483647 h 834"/>
                  <a:gd name="T22" fmla="*/ 2147483647 w 83"/>
                  <a:gd name="T23" fmla="*/ 2147483647 h 834"/>
                  <a:gd name="T24" fmla="*/ 2147483647 w 83"/>
                  <a:gd name="T25" fmla="*/ 2147483647 h 834"/>
                  <a:gd name="T26" fmla="*/ 2147483647 w 83"/>
                  <a:gd name="T27" fmla="*/ 2147483647 h 834"/>
                  <a:gd name="T28" fmla="*/ 2147483647 w 83"/>
                  <a:gd name="T29" fmla="*/ 2147483647 h 834"/>
                  <a:gd name="T30" fmla="*/ 2147483647 w 83"/>
                  <a:gd name="T31" fmla="*/ 2147483647 h 834"/>
                  <a:gd name="T32" fmla="*/ 2147483647 w 83"/>
                  <a:gd name="T33" fmla="*/ 2147483647 h 834"/>
                  <a:gd name="T34" fmla="*/ 0 w 83"/>
                  <a:gd name="T35" fmla="*/ 2147483647 h 834"/>
                  <a:gd name="T36" fmla="*/ 0 w 83"/>
                  <a:gd name="T37" fmla="*/ 2147483647 h 834"/>
                  <a:gd name="T38" fmla="*/ 0 w 83"/>
                  <a:gd name="T39" fmla="*/ 2147483647 h 834"/>
                  <a:gd name="T40" fmla="*/ 2147483647 w 83"/>
                  <a:gd name="T41" fmla="*/ 2147483647 h 834"/>
                  <a:gd name="T42" fmla="*/ 2147483647 w 83"/>
                  <a:gd name="T43" fmla="*/ 2147483647 h 834"/>
                  <a:gd name="T44" fmla="*/ 2147483647 w 83"/>
                  <a:gd name="T45" fmla="*/ 2147483647 h 834"/>
                  <a:gd name="T46" fmla="*/ 2147483647 w 83"/>
                  <a:gd name="T47" fmla="*/ 2147483647 h 834"/>
                  <a:gd name="T48" fmla="*/ 2147483647 w 83"/>
                  <a:gd name="T49" fmla="*/ 2147483647 h 834"/>
                  <a:gd name="T50" fmla="*/ 2147483647 w 83"/>
                  <a:gd name="T51" fmla="*/ 2147483647 h 834"/>
                  <a:gd name="T52" fmla="*/ 0 w 83"/>
                  <a:gd name="T53" fmla="*/ 2147483647 h 834"/>
                  <a:gd name="T54" fmla="*/ 0 w 83"/>
                  <a:gd name="T55" fmla="*/ 2147483647 h 834"/>
                  <a:gd name="T56" fmla="*/ 0 w 83"/>
                  <a:gd name="T57" fmla="*/ 2147483647 h 834"/>
                  <a:gd name="T58" fmla="*/ 0 w 83"/>
                  <a:gd name="T59" fmla="*/ 2147483647 h 834"/>
                  <a:gd name="T60" fmla="*/ 2147483647 w 83"/>
                  <a:gd name="T61" fmla="*/ 2147483647 h 834"/>
                  <a:gd name="T62" fmla="*/ 2147483647 w 83"/>
                  <a:gd name="T63" fmla="*/ 2147483647 h 834"/>
                  <a:gd name="T64" fmla="*/ 0 w 83"/>
                  <a:gd name="T65" fmla="*/ 2147483647 h 834"/>
                  <a:gd name="T66" fmla="*/ 0 w 83"/>
                  <a:gd name="T67" fmla="*/ 2147483647 h 834"/>
                  <a:gd name="T68" fmla="*/ 0 w 83"/>
                  <a:gd name="T69" fmla="*/ 2147483647 h 834"/>
                  <a:gd name="T70" fmla="*/ 2147483647 w 83"/>
                  <a:gd name="T71" fmla="*/ 2147483647 h 834"/>
                  <a:gd name="T72" fmla="*/ 2147483647 w 83"/>
                  <a:gd name="T73" fmla="*/ 2147483647 h 834"/>
                  <a:gd name="T74" fmla="*/ 2147483647 w 83"/>
                  <a:gd name="T75" fmla="*/ 2147483647 h 834"/>
                  <a:gd name="T76" fmla="*/ 2147483647 w 83"/>
                  <a:gd name="T77" fmla="*/ 2147483647 h 834"/>
                  <a:gd name="T78" fmla="*/ 2147483647 w 83"/>
                  <a:gd name="T79" fmla="*/ 2147483647 h 834"/>
                  <a:gd name="T80" fmla="*/ 2147483647 w 83"/>
                  <a:gd name="T81" fmla="*/ 2147483647 h 834"/>
                  <a:gd name="T82" fmla="*/ 0 w 83"/>
                  <a:gd name="T83" fmla="*/ 2147483647 h 834"/>
                  <a:gd name="T84" fmla="*/ 0 w 83"/>
                  <a:gd name="T85" fmla="*/ 2147483647 h 834"/>
                  <a:gd name="T86" fmla="*/ 0 w 83"/>
                  <a:gd name="T87" fmla="*/ 2147483647 h 834"/>
                  <a:gd name="T88" fmla="*/ 0 w 83"/>
                  <a:gd name="T89" fmla="*/ 2147483647 h 834"/>
                  <a:gd name="T90" fmla="*/ 2147483647 w 83"/>
                  <a:gd name="T91" fmla="*/ 2147483647 h 834"/>
                  <a:gd name="T92" fmla="*/ 2147483647 w 83"/>
                  <a:gd name="T93" fmla="*/ 2147483647 h 834"/>
                  <a:gd name="T94" fmla="*/ 2147483647 w 83"/>
                  <a:gd name="T95" fmla="*/ 0 h 834"/>
                  <a:gd name="T96" fmla="*/ 2147483647 w 83"/>
                  <a:gd name="T97" fmla="*/ 0 h 834"/>
                  <a:gd name="T98" fmla="*/ 2147483647 w 83"/>
                  <a:gd name="T99" fmla="*/ 0 h 834"/>
                  <a:gd name="T100" fmla="*/ 2147483647 w 83"/>
                  <a:gd name="T101" fmla="*/ 2147483647 h 834"/>
                  <a:gd name="T102" fmla="*/ 2147483647 w 83"/>
                  <a:gd name="T103" fmla="*/ 2147483647 h 834"/>
                  <a:gd name="T104" fmla="*/ 2147483647 w 83"/>
                  <a:gd name="T105" fmla="*/ 2147483647 h 834"/>
                  <a:gd name="T106" fmla="*/ 2147483647 w 83"/>
                  <a:gd name="T107" fmla="*/ 2147483647 h 834"/>
                  <a:gd name="T108" fmla="*/ 2147483647 w 83"/>
                  <a:gd name="T109" fmla="*/ 2147483647 h 834"/>
                  <a:gd name="T110" fmla="*/ 2147483647 w 83"/>
                  <a:gd name="T111" fmla="*/ 2147483647 h 834"/>
                  <a:gd name="T112" fmla="*/ 2147483647 w 83"/>
                  <a:gd name="T113" fmla="*/ 2147483647 h 834"/>
                  <a:gd name="T114" fmla="*/ 2147483647 w 83"/>
                  <a:gd name="T115" fmla="*/ 2147483647 h 834"/>
                  <a:gd name="T116" fmla="*/ 2147483647 w 83"/>
                  <a:gd name="T117" fmla="*/ 2147483647 h 834"/>
                  <a:gd name="T118" fmla="*/ 2147483647 w 83"/>
                  <a:gd name="T119" fmla="*/ 2147483647 h 834"/>
                  <a:gd name="T120" fmla="*/ 2147483647 w 83"/>
                  <a:gd name="T121" fmla="*/ 2147483647 h 834"/>
                  <a:gd name="T122" fmla="*/ 2147483647 w 83"/>
                  <a:gd name="T123" fmla="*/ 2147483647 h 8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3"/>
                  <a:gd name="T187" fmla="*/ 0 h 834"/>
                  <a:gd name="T188" fmla="*/ 83 w 83"/>
                  <a:gd name="T189" fmla="*/ 834 h 83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3" h="834">
                    <a:moveTo>
                      <a:pt x="77" y="408"/>
                    </a:moveTo>
                    <a:lnTo>
                      <a:pt x="78" y="421"/>
                    </a:lnTo>
                    <a:lnTo>
                      <a:pt x="72" y="422"/>
                    </a:lnTo>
                    <a:lnTo>
                      <a:pt x="71" y="409"/>
                    </a:lnTo>
                    <a:lnTo>
                      <a:pt x="77" y="408"/>
                    </a:lnTo>
                    <a:close/>
                    <a:moveTo>
                      <a:pt x="78" y="421"/>
                    </a:moveTo>
                    <a:lnTo>
                      <a:pt x="78" y="424"/>
                    </a:lnTo>
                    <a:lnTo>
                      <a:pt x="77" y="425"/>
                    </a:lnTo>
                    <a:lnTo>
                      <a:pt x="75" y="422"/>
                    </a:lnTo>
                    <a:lnTo>
                      <a:pt x="78" y="421"/>
                    </a:lnTo>
                    <a:close/>
                    <a:moveTo>
                      <a:pt x="77" y="425"/>
                    </a:moveTo>
                    <a:lnTo>
                      <a:pt x="10" y="516"/>
                    </a:lnTo>
                    <a:lnTo>
                      <a:pt x="7" y="509"/>
                    </a:lnTo>
                    <a:lnTo>
                      <a:pt x="73" y="418"/>
                    </a:lnTo>
                    <a:lnTo>
                      <a:pt x="77" y="425"/>
                    </a:lnTo>
                    <a:close/>
                    <a:moveTo>
                      <a:pt x="7" y="516"/>
                    </a:moveTo>
                    <a:lnTo>
                      <a:pt x="4" y="513"/>
                    </a:lnTo>
                    <a:lnTo>
                      <a:pt x="7" y="509"/>
                    </a:lnTo>
                    <a:lnTo>
                      <a:pt x="8" y="512"/>
                    </a:lnTo>
                    <a:lnTo>
                      <a:pt x="7" y="516"/>
                    </a:lnTo>
                    <a:close/>
                    <a:moveTo>
                      <a:pt x="10" y="508"/>
                    </a:moveTo>
                    <a:lnTo>
                      <a:pt x="77" y="584"/>
                    </a:lnTo>
                    <a:lnTo>
                      <a:pt x="73" y="592"/>
                    </a:lnTo>
                    <a:lnTo>
                      <a:pt x="7" y="516"/>
                    </a:lnTo>
                    <a:lnTo>
                      <a:pt x="10" y="508"/>
                    </a:lnTo>
                    <a:close/>
                    <a:moveTo>
                      <a:pt x="77" y="584"/>
                    </a:moveTo>
                    <a:lnTo>
                      <a:pt x="78" y="585"/>
                    </a:lnTo>
                    <a:lnTo>
                      <a:pt x="78" y="588"/>
                    </a:lnTo>
                    <a:lnTo>
                      <a:pt x="75" y="588"/>
                    </a:lnTo>
                    <a:lnTo>
                      <a:pt x="77" y="584"/>
                    </a:lnTo>
                    <a:close/>
                    <a:moveTo>
                      <a:pt x="78" y="588"/>
                    </a:moveTo>
                    <a:lnTo>
                      <a:pt x="78" y="611"/>
                    </a:lnTo>
                    <a:lnTo>
                      <a:pt x="72" y="611"/>
                    </a:lnTo>
                    <a:lnTo>
                      <a:pt x="72" y="588"/>
                    </a:lnTo>
                    <a:lnTo>
                      <a:pt x="78" y="588"/>
                    </a:lnTo>
                    <a:close/>
                    <a:moveTo>
                      <a:pt x="78" y="611"/>
                    </a:moveTo>
                    <a:lnTo>
                      <a:pt x="78" y="613"/>
                    </a:lnTo>
                    <a:lnTo>
                      <a:pt x="77" y="615"/>
                    </a:lnTo>
                    <a:lnTo>
                      <a:pt x="75" y="611"/>
                    </a:lnTo>
                    <a:lnTo>
                      <a:pt x="78" y="611"/>
                    </a:lnTo>
                    <a:close/>
                    <a:moveTo>
                      <a:pt x="77" y="615"/>
                    </a:moveTo>
                    <a:lnTo>
                      <a:pt x="12" y="710"/>
                    </a:lnTo>
                    <a:lnTo>
                      <a:pt x="8" y="703"/>
                    </a:lnTo>
                    <a:lnTo>
                      <a:pt x="73" y="607"/>
                    </a:lnTo>
                    <a:lnTo>
                      <a:pt x="77" y="615"/>
                    </a:lnTo>
                    <a:close/>
                    <a:moveTo>
                      <a:pt x="8" y="710"/>
                    </a:moveTo>
                    <a:lnTo>
                      <a:pt x="6" y="706"/>
                    </a:lnTo>
                    <a:lnTo>
                      <a:pt x="8" y="703"/>
                    </a:lnTo>
                    <a:lnTo>
                      <a:pt x="10" y="706"/>
                    </a:lnTo>
                    <a:lnTo>
                      <a:pt x="8" y="710"/>
                    </a:lnTo>
                    <a:close/>
                    <a:moveTo>
                      <a:pt x="12" y="703"/>
                    </a:moveTo>
                    <a:lnTo>
                      <a:pt x="76" y="826"/>
                    </a:lnTo>
                    <a:lnTo>
                      <a:pt x="71" y="832"/>
                    </a:lnTo>
                    <a:lnTo>
                      <a:pt x="8" y="710"/>
                    </a:lnTo>
                    <a:lnTo>
                      <a:pt x="12" y="703"/>
                    </a:lnTo>
                    <a:close/>
                    <a:moveTo>
                      <a:pt x="76" y="826"/>
                    </a:moveTo>
                    <a:lnTo>
                      <a:pt x="80" y="834"/>
                    </a:lnTo>
                    <a:lnTo>
                      <a:pt x="73" y="834"/>
                    </a:lnTo>
                    <a:lnTo>
                      <a:pt x="74" y="829"/>
                    </a:lnTo>
                    <a:lnTo>
                      <a:pt x="76" y="826"/>
                    </a:lnTo>
                    <a:close/>
                    <a:moveTo>
                      <a:pt x="73" y="834"/>
                    </a:moveTo>
                    <a:lnTo>
                      <a:pt x="64" y="833"/>
                    </a:lnTo>
                    <a:lnTo>
                      <a:pt x="64" y="824"/>
                    </a:lnTo>
                    <a:lnTo>
                      <a:pt x="74" y="825"/>
                    </a:lnTo>
                    <a:lnTo>
                      <a:pt x="73" y="834"/>
                    </a:lnTo>
                    <a:close/>
                    <a:moveTo>
                      <a:pt x="64" y="833"/>
                    </a:moveTo>
                    <a:lnTo>
                      <a:pt x="62" y="833"/>
                    </a:lnTo>
                    <a:lnTo>
                      <a:pt x="61" y="832"/>
                    </a:lnTo>
                    <a:lnTo>
                      <a:pt x="64" y="829"/>
                    </a:lnTo>
                    <a:lnTo>
                      <a:pt x="64" y="833"/>
                    </a:lnTo>
                    <a:close/>
                    <a:moveTo>
                      <a:pt x="61" y="832"/>
                    </a:moveTo>
                    <a:lnTo>
                      <a:pt x="0" y="721"/>
                    </a:lnTo>
                    <a:lnTo>
                      <a:pt x="5" y="714"/>
                    </a:lnTo>
                    <a:lnTo>
                      <a:pt x="66" y="826"/>
                    </a:lnTo>
                    <a:lnTo>
                      <a:pt x="61" y="832"/>
                    </a:lnTo>
                    <a:close/>
                    <a:moveTo>
                      <a:pt x="0" y="721"/>
                    </a:moveTo>
                    <a:lnTo>
                      <a:pt x="0" y="719"/>
                    </a:lnTo>
                    <a:lnTo>
                      <a:pt x="0" y="717"/>
                    </a:lnTo>
                    <a:lnTo>
                      <a:pt x="3" y="717"/>
                    </a:lnTo>
                    <a:lnTo>
                      <a:pt x="0" y="721"/>
                    </a:lnTo>
                    <a:close/>
                    <a:moveTo>
                      <a:pt x="0" y="717"/>
                    </a:moveTo>
                    <a:lnTo>
                      <a:pt x="0" y="692"/>
                    </a:lnTo>
                    <a:lnTo>
                      <a:pt x="5" y="692"/>
                    </a:lnTo>
                    <a:lnTo>
                      <a:pt x="5" y="717"/>
                    </a:lnTo>
                    <a:lnTo>
                      <a:pt x="0" y="717"/>
                    </a:lnTo>
                    <a:close/>
                    <a:moveTo>
                      <a:pt x="0" y="692"/>
                    </a:moveTo>
                    <a:lnTo>
                      <a:pt x="0" y="689"/>
                    </a:lnTo>
                    <a:lnTo>
                      <a:pt x="1" y="688"/>
                    </a:lnTo>
                    <a:lnTo>
                      <a:pt x="3" y="692"/>
                    </a:lnTo>
                    <a:lnTo>
                      <a:pt x="0" y="692"/>
                    </a:lnTo>
                    <a:close/>
                    <a:moveTo>
                      <a:pt x="1" y="688"/>
                    </a:moveTo>
                    <a:lnTo>
                      <a:pt x="66" y="598"/>
                    </a:lnTo>
                    <a:lnTo>
                      <a:pt x="69" y="605"/>
                    </a:lnTo>
                    <a:lnTo>
                      <a:pt x="4" y="695"/>
                    </a:lnTo>
                    <a:lnTo>
                      <a:pt x="1" y="688"/>
                    </a:lnTo>
                    <a:close/>
                    <a:moveTo>
                      <a:pt x="69" y="598"/>
                    </a:moveTo>
                    <a:lnTo>
                      <a:pt x="72" y="602"/>
                    </a:lnTo>
                    <a:lnTo>
                      <a:pt x="69" y="605"/>
                    </a:lnTo>
                    <a:lnTo>
                      <a:pt x="67" y="602"/>
                    </a:lnTo>
                    <a:lnTo>
                      <a:pt x="69" y="598"/>
                    </a:lnTo>
                    <a:close/>
                    <a:moveTo>
                      <a:pt x="66" y="606"/>
                    </a:moveTo>
                    <a:lnTo>
                      <a:pt x="1" y="526"/>
                    </a:lnTo>
                    <a:lnTo>
                      <a:pt x="4" y="518"/>
                    </a:lnTo>
                    <a:lnTo>
                      <a:pt x="69" y="598"/>
                    </a:lnTo>
                    <a:lnTo>
                      <a:pt x="66" y="606"/>
                    </a:lnTo>
                    <a:close/>
                    <a:moveTo>
                      <a:pt x="1" y="526"/>
                    </a:moveTo>
                    <a:lnTo>
                      <a:pt x="0" y="524"/>
                    </a:lnTo>
                    <a:lnTo>
                      <a:pt x="0" y="522"/>
                    </a:lnTo>
                    <a:lnTo>
                      <a:pt x="3" y="522"/>
                    </a:lnTo>
                    <a:lnTo>
                      <a:pt x="1" y="526"/>
                    </a:lnTo>
                    <a:close/>
                    <a:moveTo>
                      <a:pt x="0" y="522"/>
                    </a:moveTo>
                    <a:lnTo>
                      <a:pt x="0" y="505"/>
                    </a:lnTo>
                    <a:lnTo>
                      <a:pt x="5" y="505"/>
                    </a:lnTo>
                    <a:lnTo>
                      <a:pt x="5" y="522"/>
                    </a:lnTo>
                    <a:lnTo>
                      <a:pt x="0" y="522"/>
                    </a:lnTo>
                    <a:close/>
                    <a:moveTo>
                      <a:pt x="0" y="505"/>
                    </a:moveTo>
                    <a:lnTo>
                      <a:pt x="0" y="503"/>
                    </a:lnTo>
                    <a:lnTo>
                      <a:pt x="1" y="501"/>
                    </a:lnTo>
                    <a:lnTo>
                      <a:pt x="3" y="505"/>
                    </a:lnTo>
                    <a:lnTo>
                      <a:pt x="0" y="505"/>
                    </a:lnTo>
                    <a:close/>
                    <a:moveTo>
                      <a:pt x="1" y="501"/>
                    </a:moveTo>
                    <a:lnTo>
                      <a:pt x="62" y="413"/>
                    </a:lnTo>
                    <a:lnTo>
                      <a:pt x="66" y="420"/>
                    </a:lnTo>
                    <a:lnTo>
                      <a:pt x="5" y="508"/>
                    </a:lnTo>
                    <a:lnTo>
                      <a:pt x="1" y="501"/>
                    </a:lnTo>
                    <a:close/>
                    <a:moveTo>
                      <a:pt x="66" y="413"/>
                    </a:moveTo>
                    <a:lnTo>
                      <a:pt x="68" y="417"/>
                    </a:lnTo>
                    <a:lnTo>
                      <a:pt x="66" y="420"/>
                    </a:lnTo>
                    <a:lnTo>
                      <a:pt x="64" y="416"/>
                    </a:lnTo>
                    <a:lnTo>
                      <a:pt x="66" y="413"/>
                    </a:lnTo>
                    <a:close/>
                    <a:moveTo>
                      <a:pt x="62" y="419"/>
                    </a:moveTo>
                    <a:lnTo>
                      <a:pt x="0" y="307"/>
                    </a:lnTo>
                    <a:lnTo>
                      <a:pt x="5" y="301"/>
                    </a:lnTo>
                    <a:lnTo>
                      <a:pt x="66" y="413"/>
                    </a:lnTo>
                    <a:lnTo>
                      <a:pt x="62" y="419"/>
                    </a:lnTo>
                    <a:close/>
                    <a:moveTo>
                      <a:pt x="0" y="307"/>
                    </a:moveTo>
                    <a:lnTo>
                      <a:pt x="0" y="306"/>
                    </a:lnTo>
                    <a:lnTo>
                      <a:pt x="0" y="304"/>
                    </a:lnTo>
                    <a:lnTo>
                      <a:pt x="3" y="304"/>
                    </a:lnTo>
                    <a:lnTo>
                      <a:pt x="0" y="307"/>
                    </a:lnTo>
                    <a:close/>
                    <a:moveTo>
                      <a:pt x="0" y="304"/>
                    </a:moveTo>
                    <a:lnTo>
                      <a:pt x="0" y="278"/>
                    </a:lnTo>
                    <a:lnTo>
                      <a:pt x="5" y="278"/>
                    </a:lnTo>
                    <a:lnTo>
                      <a:pt x="5" y="304"/>
                    </a:lnTo>
                    <a:lnTo>
                      <a:pt x="0" y="304"/>
                    </a:lnTo>
                    <a:close/>
                    <a:moveTo>
                      <a:pt x="0" y="278"/>
                    </a:moveTo>
                    <a:lnTo>
                      <a:pt x="0" y="276"/>
                    </a:lnTo>
                    <a:lnTo>
                      <a:pt x="1" y="275"/>
                    </a:lnTo>
                    <a:lnTo>
                      <a:pt x="3" y="278"/>
                    </a:lnTo>
                    <a:lnTo>
                      <a:pt x="0" y="278"/>
                    </a:lnTo>
                    <a:close/>
                    <a:moveTo>
                      <a:pt x="1" y="275"/>
                    </a:moveTo>
                    <a:lnTo>
                      <a:pt x="66" y="185"/>
                    </a:lnTo>
                    <a:lnTo>
                      <a:pt x="69" y="192"/>
                    </a:lnTo>
                    <a:lnTo>
                      <a:pt x="4" y="282"/>
                    </a:lnTo>
                    <a:lnTo>
                      <a:pt x="1" y="275"/>
                    </a:lnTo>
                    <a:close/>
                    <a:moveTo>
                      <a:pt x="69" y="185"/>
                    </a:moveTo>
                    <a:lnTo>
                      <a:pt x="72" y="188"/>
                    </a:lnTo>
                    <a:lnTo>
                      <a:pt x="69" y="192"/>
                    </a:lnTo>
                    <a:lnTo>
                      <a:pt x="67" y="188"/>
                    </a:lnTo>
                    <a:lnTo>
                      <a:pt x="69" y="185"/>
                    </a:lnTo>
                    <a:close/>
                    <a:moveTo>
                      <a:pt x="66" y="192"/>
                    </a:moveTo>
                    <a:lnTo>
                      <a:pt x="1" y="113"/>
                    </a:lnTo>
                    <a:lnTo>
                      <a:pt x="4" y="105"/>
                    </a:lnTo>
                    <a:lnTo>
                      <a:pt x="69" y="185"/>
                    </a:lnTo>
                    <a:lnTo>
                      <a:pt x="66" y="192"/>
                    </a:lnTo>
                    <a:close/>
                    <a:moveTo>
                      <a:pt x="1" y="113"/>
                    </a:moveTo>
                    <a:lnTo>
                      <a:pt x="0" y="111"/>
                    </a:lnTo>
                    <a:lnTo>
                      <a:pt x="0" y="109"/>
                    </a:lnTo>
                    <a:lnTo>
                      <a:pt x="3" y="109"/>
                    </a:lnTo>
                    <a:lnTo>
                      <a:pt x="1" y="113"/>
                    </a:lnTo>
                    <a:close/>
                    <a:moveTo>
                      <a:pt x="0" y="109"/>
                    </a:moveTo>
                    <a:lnTo>
                      <a:pt x="0" y="91"/>
                    </a:lnTo>
                    <a:lnTo>
                      <a:pt x="5" y="91"/>
                    </a:lnTo>
                    <a:lnTo>
                      <a:pt x="5" y="109"/>
                    </a:lnTo>
                    <a:lnTo>
                      <a:pt x="0" y="109"/>
                    </a:lnTo>
                    <a:close/>
                    <a:moveTo>
                      <a:pt x="0" y="91"/>
                    </a:moveTo>
                    <a:lnTo>
                      <a:pt x="0" y="89"/>
                    </a:lnTo>
                    <a:lnTo>
                      <a:pt x="0" y="88"/>
                    </a:lnTo>
                    <a:lnTo>
                      <a:pt x="3" y="91"/>
                    </a:lnTo>
                    <a:lnTo>
                      <a:pt x="0" y="91"/>
                    </a:lnTo>
                    <a:close/>
                    <a:moveTo>
                      <a:pt x="0" y="88"/>
                    </a:moveTo>
                    <a:lnTo>
                      <a:pt x="55" y="2"/>
                    </a:lnTo>
                    <a:lnTo>
                      <a:pt x="59" y="9"/>
                    </a:lnTo>
                    <a:lnTo>
                      <a:pt x="5" y="95"/>
                    </a:lnTo>
                    <a:lnTo>
                      <a:pt x="0" y="88"/>
                    </a:lnTo>
                    <a:close/>
                    <a:moveTo>
                      <a:pt x="55" y="2"/>
                    </a:moveTo>
                    <a:lnTo>
                      <a:pt x="55" y="1"/>
                    </a:lnTo>
                    <a:lnTo>
                      <a:pt x="57" y="1"/>
                    </a:lnTo>
                    <a:lnTo>
                      <a:pt x="57" y="6"/>
                    </a:lnTo>
                    <a:lnTo>
                      <a:pt x="55" y="2"/>
                    </a:lnTo>
                    <a:close/>
                    <a:moveTo>
                      <a:pt x="57" y="1"/>
                    </a:moveTo>
                    <a:lnTo>
                      <a:pt x="75" y="0"/>
                    </a:lnTo>
                    <a:lnTo>
                      <a:pt x="75" y="10"/>
                    </a:lnTo>
                    <a:lnTo>
                      <a:pt x="57" y="10"/>
                    </a:lnTo>
                    <a:lnTo>
                      <a:pt x="57" y="1"/>
                    </a:lnTo>
                    <a:close/>
                    <a:moveTo>
                      <a:pt x="75" y="0"/>
                    </a:moveTo>
                    <a:lnTo>
                      <a:pt x="83" y="0"/>
                    </a:lnTo>
                    <a:lnTo>
                      <a:pt x="77" y="8"/>
                    </a:lnTo>
                    <a:lnTo>
                      <a:pt x="75" y="5"/>
                    </a:lnTo>
                    <a:lnTo>
                      <a:pt x="75" y="0"/>
                    </a:lnTo>
                    <a:close/>
                    <a:moveTo>
                      <a:pt x="77" y="8"/>
                    </a:moveTo>
                    <a:lnTo>
                      <a:pt x="10" y="102"/>
                    </a:lnTo>
                    <a:lnTo>
                      <a:pt x="6" y="95"/>
                    </a:lnTo>
                    <a:lnTo>
                      <a:pt x="73" y="1"/>
                    </a:lnTo>
                    <a:lnTo>
                      <a:pt x="77" y="8"/>
                    </a:lnTo>
                    <a:close/>
                    <a:moveTo>
                      <a:pt x="7" y="103"/>
                    </a:moveTo>
                    <a:lnTo>
                      <a:pt x="4" y="99"/>
                    </a:lnTo>
                    <a:lnTo>
                      <a:pt x="6" y="95"/>
                    </a:lnTo>
                    <a:lnTo>
                      <a:pt x="8" y="99"/>
                    </a:lnTo>
                    <a:lnTo>
                      <a:pt x="7" y="103"/>
                    </a:lnTo>
                    <a:close/>
                    <a:moveTo>
                      <a:pt x="10" y="95"/>
                    </a:moveTo>
                    <a:lnTo>
                      <a:pt x="77" y="171"/>
                    </a:lnTo>
                    <a:lnTo>
                      <a:pt x="73" y="178"/>
                    </a:lnTo>
                    <a:lnTo>
                      <a:pt x="7" y="103"/>
                    </a:lnTo>
                    <a:lnTo>
                      <a:pt x="10" y="95"/>
                    </a:lnTo>
                    <a:close/>
                    <a:moveTo>
                      <a:pt x="77" y="171"/>
                    </a:moveTo>
                    <a:lnTo>
                      <a:pt x="78" y="172"/>
                    </a:lnTo>
                    <a:lnTo>
                      <a:pt x="78" y="175"/>
                    </a:lnTo>
                    <a:lnTo>
                      <a:pt x="75" y="175"/>
                    </a:lnTo>
                    <a:lnTo>
                      <a:pt x="77" y="171"/>
                    </a:lnTo>
                    <a:close/>
                    <a:moveTo>
                      <a:pt x="78" y="175"/>
                    </a:moveTo>
                    <a:lnTo>
                      <a:pt x="78" y="198"/>
                    </a:lnTo>
                    <a:lnTo>
                      <a:pt x="72" y="198"/>
                    </a:lnTo>
                    <a:lnTo>
                      <a:pt x="72" y="174"/>
                    </a:lnTo>
                    <a:lnTo>
                      <a:pt x="78" y="175"/>
                    </a:lnTo>
                    <a:close/>
                    <a:moveTo>
                      <a:pt x="78" y="198"/>
                    </a:moveTo>
                    <a:lnTo>
                      <a:pt x="78" y="200"/>
                    </a:lnTo>
                    <a:lnTo>
                      <a:pt x="77" y="201"/>
                    </a:lnTo>
                    <a:lnTo>
                      <a:pt x="75" y="198"/>
                    </a:lnTo>
                    <a:lnTo>
                      <a:pt x="78" y="198"/>
                    </a:lnTo>
                    <a:close/>
                    <a:moveTo>
                      <a:pt x="77" y="201"/>
                    </a:moveTo>
                    <a:lnTo>
                      <a:pt x="12" y="297"/>
                    </a:lnTo>
                    <a:lnTo>
                      <a:pt x="8" y="290"/>
                    </a:lnTo>
                    <a:lnTo>
                      <a:pt x="73" y="194"/>
                    </a:lnTo>
                    <a:lnTo>
                      <a:pt x="77" y="201"/>
                    </a:lnTo>
                    <a:close/>
                    <a:moveTo>
                      <a:pt x="8" y="296"/>
                    </a:moveTo>
                    <a:lnTo>
                      <a:pt x="6" y="293"/>
                    </a:lnTo>
                    <a:lnTo>
                      <a:pt x="8" y="290"/>
                    </a:lnTo>
                    <a:lnTo>
                      <a:pt x="10" y="293"/>
                    </a:lnTo>
                    <a:lnTo>
                      <a:pt x="8" y="296"/>
                    </a:lnTo>
                    <a:close/>
                    <a:moveTo>
                      <a:pt x="12" y="290"/>
                    </a:moveTo>
                    <a:lnTo>
                      <a:pt x="76" y="406"/>
                    </a:lnTo>
                    <a:lnTo>
                      <a:pt x="72" y="412"/>
                    </a:lnTo>
                    <a:lnTo>
                      <a:pt x="8" y="296"/>
                    </a:lnTo>
                    <a:lnTo>
                      <a:pt x="12" y="290"/>
                    </a:lnTo>
                    <a:close/>
                    <a:moveTo>
                      <a:pt x="76" y="406"/>
                    </a:moveTo>
                    <a:lnTo>
                      <a:pt x="77" y="407"/>
                    </a:lnTo>
                    <a:lnTo>
                      <a:pt x="77" y="408"/>
                    </a:lnTo>
                    <a:lnTo>
                      <a:pt x="74" y="409"/>
                    </a:lnTo>
                    <a:lnTo>
                      <a:pt x="76" y="406"/>
                    </a:lnTo>
                    <a:close/>
                  </a:path>
                </a:pathLst>
              </a:custGeom>
              <a:solidFill>
                <a:srgbClr val="003D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pic>
          <p:nvPicPr>
            <p:cNvPr id="9" name="Picture 70" descr="big5">
              <a:extLst>
                <a:ext uri="{FF2B5EF4-FFF2-40B4-BE49-F238E27FC236}">
                  <a16:creationId xmlns:a16="http://schemas.microsoft.com/office/drawing/2014/main" id="{1C8D386C-D395-4C64-981D-F9E1F8091D3E}"/>
                </a:ext>
              </a:extLst>
            </p:cNvPr>
            <p:cNvPicPr>
              <a:picLocks noChangeAspect="1" noChangeArrowheads="1"/>
            </p:cNvPicPr>
            <p:nvPr/>
          </p:nvPicPr>
          <p:blipFill>
            <a:blip r:embed="rId3" cstate="print"/>
            <a:srcRect/>
            <a:stretch>
              <a:fillRect/>
            </a:stretch>
          </p:blipFill>
          <p:spPr bwMode="auto">
            <a:xfrm>
              <a:off x="-6920" y="1209300"/>
              <a:ext cx="1547051" cy="1182275"/>
            </a:xfrm>
            <a:prstGeom prst="rect">
              <a:avLst/>
            </a:prstGeom>
            <a:noFill/>
          </p:spPr>
        </p:pic>
        <p:pic>
          <p:nvPicPr>
            <p:cNvPr id="11" name="Picture 10" descr="http://t3.gstatic.com/images?q=tbn:ANd9GcTjPF-E82--kNc3GIH7GwW4wcVBL9R425wEkmU0QPeoxt2C5Se96w">
              <a:hlinkClick r:id="rId4"/>
              <a:extLst>
                <a:ext uri="{FF2B5EF4-FFF2-40B4-BE49-F238E27FC236}">
                  <a16:creationId xmlns:a16="http://schemas.microsoft.com/office/drawing/2014/main" id="{9AE07B35-F373-4186-97B8-16CDAE0A942B}"/>
                </a:ext>
              </a:extLst>
            </p:cNvPr>
            <p:cNvPicPr/>
            <p:nvPr/>
          </p:nvPicPr>
          <p:blipFill>
            <a:blip r:embed="rId5"/>
            <a:srcRect/>
            <a:stretch>
              <a:fillRect/>
            </a:stretch>
          </p:blipFill>
          <p:spPr bwMode="auto">
            <a:xfrm>
              <a:off x="0" y="5684838"/>
              <a:ext cx="1541369" cy="1173162"/>
            </a:xfrm>
            <a:prstGeom prst="rect">
              <a:avLst/>
            </a:prstGeom>
            <a:noFill/>
          </p:spPr>
        </p:pic>
        <p:pic>
          <p:nvPicPr>
            <p:cNvPr id="12" name="Picture 11" descr="024">
              <a:extLst>
                <a:ext uri="{FF2B5EF4-FFF2-40B4-BE49-F238E27FC236}">
                  <a16:creationId xmlns:a16="http://schemas.microsoft.com/office/drawing/2014/main" id="{A550B666-422D-4009-893D-FA82C983D017}"/>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3586239"/>
              <a:ext cx="1539586" cy="949249"/>
            </a:xfrm>
            <a:prstGeom prst="rect">
              <a:avLst/>
            </a:prstGeom>
            <a:noFill/>
            <a:ln>
              <a:noFill/>
            </a:ln>
          </p:spPr>
        </p:pic>
        <p:sp>
          <p:nvSpPr>
            <p:cNvPr id="14" name="TextBox 13">
              <a:extLst>
                <a:ext uri="{FF2B5EF4-FFF2-40B4-BE49-F238E27FC236}">
                  <a16:creationId xmlns:a16="http://schemas.microsoft.com/office/drawing/2014/main" id="{CB5C7B0B-C1BE-4DAC-A297-E866C970E5F9}"/>
                </a:ext>
              </a:extLst>
            </p:cNvPr>
            <p:cNvSpPr txBox="1"/>
            <p:nvPr/>
          </p:nvSpPr>
          <p:spPr>
            <a:xfrm>
              <a:off x="606414" y="5383669"/>
              <a:ext cx="1056526"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800" b="0" i="0" u="none" strike="noStrike" kern="1200" cap="none" spc="0" normalizeH="0" baseline="0" noProof="0" dirty="0">
                  <a:ln>
                    <a:noFill/>
                  </a:ln>
                  <a:solidFill>
                    <a:prstClr val="black"/>
                  </a:solidFill>
                  <a:effectLst/>
                  <a:uLnTx/>
                  <a:uFillTx/>
                  <a:latin typeface="Century Gothic" panose="020B0502020202020204"/>
                  <a:ea typeface="+mn-ea"/>
                  <a:cs typeface="+mn-cs"/>
                </a:rPr>
                <a:t>uKhahlamba WHS</a:t>
              </a:r>
            </a:p>
          </p:txBody>
        </p:sp>
      </p:grpSp>
      <p:pic>
        <p:nvPicPr>
          <p:cNvPr id="84" name="Picture 3" descr="ZAR_0768a.jpg">
            <a:extLst>
              <a:ext uri="{FF2B5EF4-FFF2-40B4-BE49-F238E27FC236}">
                <a16:creationId xmlns:a16="http://schemas.microsoft.com/office/drawing/2014/main" id="{84B52235-74BE-4EC9-A093-A2B7124CD1E8}"/>
              </a:ext>
            </a:extLst>
          </p:cNvPr>
          <p:cNvPicPr>
            <a:picLocks noChangeAspect="1"/>
          </p:cNvPicPr>
          <p:nvPr/>
        </p:nvPicPr>
        <p:blipFill>
          <a:blip r:embed="rId7" cstate="screen"/>
          <a:srcRect/>
          <a:stretch>
            <a:fillRect/>
          </a:stretch>
        </p:blipFill>
        <p:spPr bwMode="auto">
          <a:xfrm>
            <a:off x="0" y="24112"/>
            <a:ext cx="1547050" cy="1225249"/>
          </a:xfrm>
          <a:prstGeom prst="rect">
            <a:avLst/>
          </a:prstGeom>
          <a:noFill/>
          <a:ln w="9525">
            <a:noFill/>
            <a:miter lim="800000"/>
            <a:headEnd/>
            <a:tailEnd/>
          </a:ln>
        </p:spPr>
      </p:pic>
      <p:pic>
        <p:nvPicPr>
          <p:cNvPr id="85" name="Picture 84">
            <a:extLst>
              <a:ext uri="{FF2B5EF4-FFF2-40B4-BE49-F238E27FC236}">
                <a16:creationId xmlns:a16="http://schemas.microsoft.com/office/drawing/2014/main" id="{AD01248D-9E4C-4BC0-B779-34ADC8802D6A}"/>
              </a:ext>
            </a:extLst>
          </p:cNvPr>
          <p:cNvPicPr>
            <a:picLocks noChangeAspect="1"/>
          </p:cNvPicPr>
          <p:nvPr/>
        </p:nvPicPr>
        <p:blipFill>
          <a:blip r:embed="rId8"/>
          <a:stretch>
            <a:fillRect/>
          </a:stretch>
        </p:blipFill>
        <p:spPr>
          <a:xfrm>
            <a:off x="-26075" y="2412213"/>
            <a:ext cx="1546448" cy="1144212"/>
          </a:xfrm>
          <a:prstGeom prst="rect">
            <a:avLst/>
          </a:prstGeom>
        </p:spPr>
      </p:pic>
      <p:pic>
        <p:nvPicPr>
          <p:cNvPr id="86" name="Picture 85">
            <a:extLst>
              <a:ext uri="{FF2B5EF4-FFF2-40B4-BE49-F238E27FC236}">
                <a16:creationId xmlns:a16="http://schemas.microsoft.com/office/drawing/2014/main" id="{5196EF81-B93E-41FA-B1AB-97B4E51D6B10}"/>
              </a:ext>
            </a:extLst>
          </p:cNvPr>
          <p:cNvPicPr>
            <a:picLocks noChangeAspect="1"/>
          </p:cNvPicPr>
          <p:nvPr/>
        </p:nvPicPr>
        <p:blipFill>
          <a:blip r:embed="rId9"/>
          <a:stretch>
            <a:fillRect/>
          </a:stretch>
        </p:blipFill>
        <p:spPr>
          <a:xfrm>
            <a:off x="-3215" y="4444642"/>
            <a:ext cx="1533239" cy="1214797"/>
          </a:xfrm>
          <a:prstGeom prst="rect">
            <a:avLst/>
          </a:prstGeom>
        </p:spPr>
      </p:pic>
      <p:graphicFrame>
        <p:nvGraphicFramePr>
          <p:cNvPr id="89" name="Table 88">
            <a:extLst>
              <a:ext uri="{FF2B5EF4-FFF2-40B4-BE49-F238E27FC236}">
                <a16:creationId xmlns:a16="http://schemas.microsoft.com/office/drawing/2014/main" id="{47A5359C-7073-45A4-AB19-D5C3A90721BE}"/>
              </a:ext>
            </a:extLst>
          </p:cNvPr>
          <p:cNvGraphicFramePr>
            <a:graphicFrameLocks noGrp="1"/>
          </p:cNvGraphicFramePr>
          <p:nvPr>
            <p:extLst>
              <p:ext uri="{D42A27DB-BD31-4B8C-83A1-F6EECF244321}">
                <p14:modId xmlns:p14="http://schemas.microsoft.com/office/powerpoint/2010/main" val="2593367328"/>
              </p:ext>
            </p:extLst>
          </p:nvPr>
        </p:nvGraphicFramePr>
        <p:xfrm>
          <a:off x="1910731" y="1165455"/>
          <a:ext cx="8471760" cy="3261628"/>
        </p:xfrm>
        <a:graphic>
          <a:graphicData uri="http://schemas.openxmlformats.org/drawingml/2006/table">
            <a:tbl>
              <a:tblPr firstRow="1" firstCol="1" lastRow="1" lastCol="1" bandRow="1" bandCol="1">
                <a:tableStyleId>{B301B821-A1FF-4177-AEE7-76D212191A09}</a:tableStyleId>
              </a:tblPr>
              <a:tblGrid>
                <a:gridCol w="5601239">
                  <a:extLst>
                    <a:ext uri="{9D8B030D-6E8A-4147-A177-3AD203B41FA5}">
                      <a16:colId xmlns:a16="http://schemas.microsoft.com/office/drawing/2014/main" val="1117517041"/>
                    </a:ext>
                  </a:extLst>
                </a:gridCol>
                <a:gridCol w="2870521">
                  <a:extLst>
                    <a:ext uri="{9D8B030D-6E8A-4147-A177-3AD203B41FA5}">
                      <a16:colId xmlns:a16="http://schemas.microsoft.com/office/drawing/2014/main" val="4280259240"/>
                    </a:ext>
                  </a:extLst>
                </a:gridCol>
              </a:tblGrid>
              <a:tr h="611083">
                <a:tc>
                  <a:txBody>
                    <a:bodyPr/>
                    <a:lstStyle/>
                    <a:p>
                      <a:pPr marL="150495" marR="171450">
                        <a:lnSpc>
                          <a:spcPct val="115000"/>
                        </a:lnSpc>
                        <a:spcBef>
                          <a:spcPts val="1200"/>
                        </a:spcBef>
                        <a:spcAft>
                          <a:spcPts val="800"/>
                        </a:spcAft>
                      </a:pPr>
                      <a:r>
                        <a:rPr lang="en-ZA" sz="1800" b="1" dirty="0">
                          <a:solidFill>
                            <a:schemeClr val="tx1"/>
                          </a:solidFill>
                          <a:effectLst/>
                        </a:rPr>
                        <a:t>Event</a:t>
                      </a:r>
                      <a:endParaRPr lang="en-ZA" sz="1800" dirty="0">
                        <a:solidFill>
                          <a:schemeClr val="tx1"/>
                        </a:solidFill>
                        <a:effectLst/>
                        <a:latin typeface="+mn-lt"/>
                        <a:ea typeface="Calibri" panose="020F0502020204030204" pitchFamily="34" charset="0"/>
                        <a:cs typeface="Arial" panose="020B0604020202020204" pitchFamily="34" charset="0"/>
                      </a:endParaRPr>
                    </a:p>
                  </a:txBody>
                  <a:tcPr marL="0" marR="0" marT="0" marB="0"/>
                </a:tc>
                <a:tc>
                  <a:txBody>
                    <a:bodyPr/>
                    <a:lstStyle/>
                    <a:p>
                      <a:pPr marL="91440" marR="160020">
                        <a:lnSpc>
                          <a:spcPct val="115000"/>
                        </a:lnSpc>
                        <a:spcBef>
                          <a:spcPts val="1200"/>
                        </a:spcBef>
                        <a:spcAft>
                          <a:spcPts val="800"/>
                        </a:spcAft>
                        <a:tabLst>
                          <a:tab pos="91440" algn="l"/>
                        </a:tabLst>
                      </a:pPr>
                      <a:r>
                        <a:rPr lang="en-ZA" sz="1800" b="1" dirty="0">
                          <a:solidFill>
                            <a:schemeClr val="tx1"/>
                          </a:solidFill>
                          <a:effectLst/>
                        </a:rPr>
                        <a:t>Date</a:t>
                      </a:r>
                      <a:endParaRPr lang="en-ZA" sz="1800" dirty="0">
                        <a:solidFill>
                          <a:schemeClr val="tx1"/>
                        </a:solidFill>
                        <a:effectLst/>
                        <a:latin typeface="+mn-lt"/>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3605532129"/>
                  </a:ext>
                </a:extLst>
              </a:tr>
              <a:tr h="441282">
                <a:tc>
                  <a:txBody>
                    <a:bodyPr/>
                    <a:lstStyle/>
                    <a:p>
                      <a:pPr algn="l" fontAlgn="b">
                        <a:lnSpc>
                          <a:spcPct val="150000"/>
                        </a:lnSpc>
                      </a:pPr>
                      <a:r>
                        <a:rPr lang="en-ZA" sz="1600" u="none" strike="noStrike" dirty="0">
                          <a:solidFill>
                            <a:schemeClr val="accent2">
                              <a:lumMod val="50000"/>
                            </a:schemeClr>
                          </a:solidFill>
                          <a:effectLst/>
                          <a:latin typeface="+mn-lt"/>
                          <a:ea typeface="Tahoma" panose="020B0604030504040204" pitchFamily="34" charset="0"/>
                          <a:cs typeface="Tahoma" panose="020B0604030504040204" pitchFamily="34" charset="0"/>
                        </a:rPr>
                        <a:t>RFP Tender Closing Date</a:t>
                      </a:r>
                      <a:endParaRPr lang="en-ZA" sz="1600" b="0" i="0" u="none" strike="noStrike" dirty="0">
                        <a:solidFill>
                          <a:schemeClr val="accent2">
                            <a:lumMod val="50000"/>
                          </a:schemeClr>
                        </a:solidFill>
                        <a:effectLst/>
                        <a:latin typeface="+mn-lt"/>
                        <a:ea typeface="Tahoma" panose="020B0604030504040204" pitchFamily="34" charset="0"/>
                        <a:cs typeface="Tahoma" panose="020B0604030504040204" pitchFamily="34" charset="0"/>
                      </a:endParaRPr>
                    </a:p>
                  </a:txBody>
                  <a:tcPr marL="7620" marR="7620" marT="7620" marB="0" anchor="ctr"/>
                </a:tc>
                <a:tc>
                  <a:txBody>
                    <a:bodyPr/>
                    <a:lstStyle/>
                    <a:p>
                      <a:pPr>
                        <a:lnSpc>
                          <a:spcPct val="150000"/>
                        </a:lnSpc>
                      </a:pPr>
                      <a:r>
                        <a:rPr lang="en-US" sz="1600" dirty="0">
                          <a:solidFill>
                            <a:schemeClr val="accent2">
                              <a:lumMod val="50000"/>
                            </a:schemeClr>
                          </a:solidFill>
                          <a:effectLst/>
                          <a:latin typeface="+mn-lt"/>
                          <a:ea typeface="Tahoma" panose="020B0604030504040204" pitchFamily="34" charset="0"/>
                          <a:cs typeface="Tahoma" panose="020B0604030504040204" pitchFamily="34" charset="0"/>
                        </a:rPr>
                        <a:t>23 June 2025 (12pm)</a:t>
                      </a:r>
                      <a:endParaRPr lang="en-ZA" sz="1600" dirty="0">
                        <a:solidFill>
                          <a:schemeClr val="accent2">
                            <a:lumMod val="50000"/>
                          </a:schemeClr>
                        </a:solidFill>
                        <a:effectLst/>
                        <a:latin typeface="+mn-lt"/>
                        <a:ea typeface="Tahoma" panose="020B0604030504040204" pitchFamily="34" charset="0"/>
                        <a:cs typeface="Tahoma" panose="020B0604030504040204" pitchFamily="34" charset="0"/>
                      </a:endParaRPr>
                    </a:p>
                  </a:txBody>
                  <a:tcPr marL="0" marR="0" marT="0" marB="0" anchor="ctr"/>
                </a:tc>
                <a:extLst>
                  <a:ext uri="{0D108BD9-81ED-4DB2-BD59-A6C34878D82A}">
                    <a16:rowId xmlns:a16="http://schemas.microsoft.com/office/drawing/2014/main" val="2128312711"/>
                  </a:ext>
                </a:extLst>
              </a:tr>
              <a:tr h="882819">
                <a:tc>
                  <a:txBody>
                    <a:bodyPr/>
                    <a:lstStyle/>
                    <a:p>
                      <a:pPr algn="l" fontAlgn="b">
                        <a:lnSpc>
                          <a:spcPct val="150000"/>
                        </a:lnSpc>
                      </a:pPr>
                      <a:r>
                        <a:rPr lang="en-GB" sz="1600" b="1" i="0" u="none" strike="noStrike" dirty="0">
                          <a:solidFill>
                            <a:srgbClr val="000000"/>
                          </a:solidFill>
                          <a:effectLst/>
                          <a:latin typeface="+mn-lt"/>
                          <a:ea typeface="Tahoma" panose="020B0604030504040204" pitchFamily="34" charset="0"/>
                          <a:cs typeface="Tahoma" panose="020B0604030504040204" pitchFamily="34" charset="0"/>
                        </a:rPr>
                        <a:t>Bid Evaluation</a:t>
                      </a:r>
                      <a:endParaRPr lang="en-ZA" sz="1600" b="1" i="0" u="none" strike="noStrike" dirty="0">
                        <a:solidFill>
                          <a:srgbClr val="000000"/>
                        </a:solidFill>
                        <a:effectLst/>
                        <a:latin typeface="+mn-lt"/>
                        <a:ea typeface="Tahoma" panose="020B0604030504040204" pitchFamily="34" charset="0"/>
                        <a:cs typeface="Tahoma" panose="020B0604030504040204" pitchFamily="34" charset="0"/>
                      </a:endParaRPr>
                    </a:p>
                  </a:txBody>
                  <a:tcPr marL="7620" marR="7620" marT="7620" marB="0" anchor="ctr"/>
                </a:tc>
                <a:tc>
                  <a:txBody>
                    <a:bodyPr/>
                    <a:lstStyle/>
                    <a:p>
                      <a:pPr>
                        <a:lnSpc>
                          <a:spcPct val="150000"/>
                        </a:lnSpc>
                      </a:pPr>
                      <a:r>
                        <a:rPr lang="en-GB" sz="1600" dirty="0">
                          <a:effectLst/>
                          <a:latin typeface="+mn-lt"/>
                          <a:ea typeface="Tahoma" panose="020B0604030504040204" pitchFamily="34" charset="0"/>
                          <a:cs typeface="Tahoma" panose="020B0604030504040204" pitchFamily="34" charset="0"/>
                        </a:rPr>
                        <a:t>21 July 2025</a:t>
                      </a:r>
                      <a:endParaRPr lang="en-ZA" sz="1600" dirty="0">
                        <a:effectLst/>
                        <a:latin typeface="+mn-lt"/>
                        <a:ea typeface="Tahoma" panose="020B0604030504040204" pitchFamily="34" charset="0"/>
                        <a:cs typeface="Tahoma" panose="020B0604030504040204" pitchFamily="34" charset="0"/>
                      </a:endParaRPr>
                    </a:p>
                  </a:txBody>
                  <a:tcPr marL="0" marR="0" marT="0" marB="0" anchor="ctr"/>
                </a:tc>
                <a:extLst>
                  <a:ext uri="{0D108BD9-81ED-4DB2-BD59-A6C34878D82A}">
                    <a16:rowId xmlns:a16="http://schemas.microsoft.com/office/drawing/2014/main" val="606441563"/>
                  </a:ext>
                </a:extLst>
              </a:tr>
              <a:tr h="582089">
                <a:tc>
                  <a:txBody>
                    <a:bodyPr/>
                    <a:lstStyle/>
                    <a:p>
                      <a:pPr algn="l" fontAlgn="b">
                        <a:lnSpc>
                          <a:spcPct val="150000"/>
                        </a:lnSpc>
                      </a:pPr>
                      <a:r>
                        <a:rPr lang="en-GB" sz="1600" b="1" i="0" u="none" strike="noStrike" dirty="0">
                          <a:solidFill>
                            <a:srgbClr val="000000"/>
                          </a:solidFill>
                          <a:effectLst/>
                          <a:latin typeface="+mn-lt"/>
                          <a:ea typeface="Tahoma" panose="020B0604030504040204" pitchFamily="34" charset="0"/>
                          <a:cs typeface="Tahoma" panose="020B0604030504040204" pitchFamily="34" charset="0"/>
                        </a:rPr>
                        <a:t>Negotiations</a:t>
                      </a:r>
                      <a:endParaRPr lang="en-ZA" sz="1600" b="1" i="0" u="none" strike="noStrike" dirty="0">
                        <a:solidFill>
                          <a:srgbClr val="000000"/>
                        </a:solidFill>
                        <a:effectLst/>
                        <a:latin typeface="+mn-lt"/>
                        <a:ea typeface="Tahoma" panose="020B0604030504040204" pitchFamily="34" charset="0"/>
                        <a:cs typeface="Tahoma" panose="020B0604030504040204" pitchFamily="34" charset="0"/>
                      </a:endParaRPr>
                    </a:p>
                  </a:txBody>
                  <a:tcPr marL="7620" marR="7620" marT="7620" marB="0" anchor="ctr"/>
                </a:tc>
                <a:tc>
                  <a:txBody>
                    <a:bodyPr/>
                    <a:lstStyle/>
                    <a:p>
                      <a:pPr>
                        <a:lnSpc>
                          <a:spcPct val="150000"/>
                        </a:lnSpc>
                      </a:pPr>
                      <a:r>
                        <a:rPr lang="en-GB" sz="1600" dirty="0">
                          <a:effectLst/>
                          <a:latin typeface="+mn-lt"/>
                          <a:ea typeface="Tahoma" panose="020B0604030504040204" pitchFamily="34" charset="0"/>
                          <a:cs typeface="Tahoma" panose="020B0604030504040204" pitchFamily="34" charset="0"/>
                        </a:rPr>
                        <a:t>21 July – 18 Aug 2025</a:t>
                      </a:r>
                      <a:endParaRPr lang="en-ZA" sz="1600" dirty="0">
                        <a:effectLst/>
                        <a:latin typeface="+mn-lt"/>
                        <a:ea typeface="Tahoma" panose="020B0604030504040204" pitchFamily="34" charset="0"/>
                        <a:cs typeface="Tahoma" panose="020B0604030504040204" pitchFamily="34" charset="0"/>
                      </a:endParaRPr>
                    </a:p>
                  </a:txBody>
                  <a:tcPr marL="0" marR="0" marT="0" marB="0" anchor="ctr"/>
                </a:tc>
                <a:extLst>
                  <a:ext uri="{0D108BD9-81ED-4DB2-BD59-A6C34878D82A}">
                    <a16:rowId xmlns:a16="http://schemas.microsoft.com/office/drawing/2014/main" val="2703387535"/>
                  </a:ext>
                </a:extLst>
              </a:tr>
              <a:tr h="744355">
                <a:tc>
                  <a:txBody>
                    <a:bodyPr/>
                    <a:lstStyle/>
                    <a:p>
                      <a:pPr algn="l" fontAlgn="b">
                        <a:lnSpc>
                          <a:spcPct val="150000"/>
                        </a:lnSpc>
                      </a:pPr>
                      <a:r>
                        <a:rPr lang="en-GB" sz="1600" b="1" i="0" u="none" strike="noStrike" dirty="0">
                          <a:solidFill>
                            <a:srgbClr val="000000"/>
                          </a:solidFill>
                          <a:effectLst/>
                          <a:latin typeface="+mn-lt"/>
                          <a:ea typeface="Tahoma" panose="020B0604030504040204" pitchFamily="34" charset="0"/>
                          <a:cs typeface="Tahoma" panose="020B0604030504040204" pitchFamily="34" charset="0"/>
                        </a:rPr>
                        <a:t>Signing of PPP Agreement </a:t>
                      </a:r>
                      <a:endParaRPr lang="en-ZA" sz="1600" b="1" i="0" u="none" strike="noStrike" dirty="0">
                        <a:solidFill>
                          <a:srgbClr val="000000"/>
                        </a:solidFill>
                        <a:effectLst/>
                        <a:latin typeface="+mn-lt"/>
                        <a:ea typeface="Tahoma" panose="020B0604030504040204" pitchFamily="34" charset="0"/>
                        <a:cs typeface="Tahoma" panose="020B0604030504040204" pitchFamily="34" charset="0"/>
                      </a:endParaRPr>
                    </a:p>
                  </a:txBody>
                  <a:tcPr marL="7620" marR="7620" marT="7620" marB="0" anchor="ctr"/>
                </a:tc>
                <a:tc>
                  <a:txBody>
                    <a:bodyPr/>
                    <a:lstStyle/>
                    <a:p>
                      <a:pPr>
                        <a:lnSpc>
                          <a:spcPct val="150000"/>
                        </a:lnSpc>
                      </a:pPr>
                      <a:r>
                        <a:rPr lang="en-GB" sz="1600" dirty="0">
                          <a:effectLst/>
                          <a:latin typeface="+mn-lt"/>
                          <a:ea typeface="Tahoma" panose="020B0604030504040204" pitchFamily="34" charset="0"/>
                          <a:cs typeface="Tahoma" panose="020B0604030504040204" pitchFamily="34" charset="0"/>
                        </a:rPr>
                        <a:t>15 Sept 2025</a:t>
                      </a:r>
                      <a:endParaRPr lang="en-ZA" sz="1600" dirty="0">
                        <a:effectLst/>
                        <a:latin typeface="+mn-lt"/>
                        <a:ea typeface="Tahoma" panose="020B0604030504040204" pitchFamily="34" charset="0"/>
                        <a:cs typeface="Tahoma" panose="020B0604030504040204" pitchFamily="34" charset="0"/>
                      </a:endParaRPr>
                    </a:p>
                  </a:txBody>
                  <a:tcPr marL="0" marR="0" marT="0" marB="0" anchor="ctr"/>
                </a:tc>
                <a:extLst>
                  <a:ext uri="{0D108BD9-81ED-4DB2-BD59-A6C34878D82A}">
                    <a16:rowId xmlns:a16="http://schemas.microsoft.com/office/drawing/2014/main" val="1520723374"/>
                  </a:ext>
                </a:extLst>
              </a:tr>
            </a:tbl>
          </a:graphicData>
        </a:graphic>
      </p:graphicFrame>
    </p:spTree>
    <p:extLst>
      <p:ext uri="{BB962C8B-B14F-4D97-AF65-F5344CB8AC3E}">
        <p14:creationId xmlns:p14="http://schemas.microsoft.com/office/powerpoint/2010/main" val="31224397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920" y="0"/>
            <a:ext cx="1669860" cy="6858000"/>
            <a:chOff x="-6920" y="0"/>
            <a:chExt cx="1669860" cy="6858000"/>
          </a:xfrm>
        </p:grpSpPr>
        <p:grpSp>
          <p:nvGrpSpPr>
            <p:cNvPr id="9" name="Group 77"/>
            <p:cNvGrpSpPr>
              <a:grpSpLocks/>
            </p:cNvGrpSpPr>
            <p:nvPr/>
          </p:nvGrpSpPr>
          <p:grpSpPr bwMode="auto">
            <a:xfrm>
              <a:off x="1524827" y="0"/>
              <a:ext cx="138113" cy="6858000"/>
              <a:chOff x="1331" y="0"/>
              <a:chExt cx="279" cy="4320"/>
            </a:xfrm>
          </p:grpSpPr>
          <p:sp>
            <p:nvSpPr>
              <p:cNvPr id="15" name="AutoShape 5"/>
              <p:cNvSpPr>
                <a:spLocks noChangeAspect="1" noChangeArrowheads="1" noTextEdit="1"/>
              </p:cNvSpPr>
              <p:nvPr/>
            </p:nvSpPr>
            <p:spPr bwMode="auto">
              <a:xfrm>
                <a:off x="1331" y="0"/>
                <a:ext cx="279" cy="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p>
            </p:txBody>
          </p:sp>
          <p:sp>
            <p:nvSpPr>
              <p:cNvPr id="16" name="Rectangle 6"/>
              <p:cNvSpPr>
                <a:spLocks noChangeArrowheads="1"/>
              </p:cNvSpPr>
              <p:nvPr/>
            </p:nvSpPr>
            <p:spPr bwMode="auto">
              <a:xfrm>
                <a:off x="1349" y="5"/>
                <a:ext cx="244" cy="2158"/>
              </a:xfrm>
              <a:prstGeom prst="rect">
                <a:avLst/>
              </a:prstGeom>
              <a:solidFill>
                <a:srgbClr val="25221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solidFill>
                    <a:srgbClr val="000000"/>
                  </a:solidFill>
                </a:endParaRPr>
              </a:p>
            </p:txBody>
          </p:sp>
          <p:sp>
            <p:nvSpPr>
              <p:cNvPr id="17" name="Freeform 7"/>
              <p:cNvSpPr>
                <a:spLocks noEditPoints="1"/>
              </p:cNvSpPr>
              <p:nvPr/>
            </p:nvSpPr>
            <p:spPr bwMode="auto">
              <a:xfrm>
                <a:off x="1346" y="3"/>
                <a:ext cx="250" cy="2162"/>
              </a:xfrm>
              <a:custGeom>
                <a:avLst/>
                <a:gdLst>
                  <a:gd name="T0" fmla="*/ 0 w 82"/>
                  <a:gd name="T1" fmla="*/ 2147483647 h 840"/>
                  <a:gd name="T2" fmla="*/ 0 w 82"/>
                  <a:gd name="T3" fmla="*/ 2147483647 h 840"/>
                  <a:gd name="T4" fmla="*/ 2147483647 w 82"/>
                  <a:gd name="T5" fmla="*/ 2147483647 h 840"/>
                  <a:gd name="T6" fmla="*/ 2147483647 w 82"/>
                  <a:gd name="T7" fmla="*/ 2147483647 h 840"/>
                  <a:gd name="T8" fmla="*/ 0 w 82"/>
                  <a:gd name="T9" fmla="*/ 2147483647 h 840"/>
                  <a:gd name="T10" fmla="*/ 0 w 82"/>
                  <a:gd name="T11" fmla="*/ 2147483647 h 840"/>
                  <a:gd name="T12" fmla="*/ 2147483647 w 82"/>
                  <a:gd name="T13" fmla="*/ 0 h 840"/>
                  <a:gd name="T14" fmla="*/ 2147483647 w 82"/>
                  <a:gd name="T15" fmla="*/ 2147483647 h 840"/>
                  <a:gd name="T16" fmla="*/ 0 w 82"/>
                  <a:gd name="T17" fmla="*/ 2147483647 h 840"/>
                  <a:gd name="T18" fmla="*/ 2147483647 w 82"/>
                  <a:gd name="T19" fmla="*/ 0 h 840"/>
                  <a:gd name="T20" fmla="*/ 2147483647 w 82"/>
                  <a:gd name="T21" fmla="*/ 0 h 840"/>
                  <a:gd name="T22" fmla="*/ 2147483647 w 82"/>
                  <a:gd name="T23" fmla="*/ 2147483647 h 840"/>
                  <a:gd name="T24" fmla="*/ 2147483647 w 82"/>
                  <a:gd name="T25" fmla="*/ 2147483647 h 840"/>
                  <a:gd name="T26" fmla="*/ 2147483647 w 82"/>
                  <a:gd name="T27" fmla="*/ 0 h 840"/>
                  <a:gd name="T28" fmla="*/ 2147483647 w 82"/>
                  <a:gd name="T29" fmla="*/ 0 h 840"/>
                  <a:gd name="T30" fmla="*/ 2147483647 w 82"/>
                  <a:gd name="T31" fmla="*/ 2147483647 h 840"/>
                  <a:gd name="T32" fmla="*/ 2147483647 w 82"/>
                  <a:gd name="T33" fmla="*/ 2147483647 h 840"/>
                  <a:gd name="T34" fmla="*/ 2147483647 w 82"/>
                  <a:gd name="T35" fmla="*/ 0 h 840"/>
                  <a:gd name="T36" fmla="*/ 2147483647 w 82"/>
                  <a:gd name="T37" fmla="*/ 2147483647 h 840"/>
                  <a:gd name="T38" fmla="*/ 2147483647 w 82"/>
                  <a:gd name="T39" fmla="*/ 2147483647 h 840"/>
                  <a:gd name="T40" fmla="*/ 2147483647 w 82"/>
                  <a:gd name="T41" fmla="*/ 2147483647 h 840"/>
                  <a:gd name="T42" fmla="*/ 2147483647 w 82"/>
                  <a:gd name="T43" fmla="*/ 2147483647 h 840"/>
                  <a:gd name="T44" fmla="*/ 2147483647 w 82"/>
                  <a:gd name="T45" fmla="*/ 2147483647 h 840"/>
                  <a:gd name="T46" fmla="*/ 2147483647 w 82"/>
                  <a:gd name="T47" fmla="*/ 2147483647 h 840"/>
                  <a:gd name="T48" fmla="*/ 2147483647 w 82"/>
                  <a:gd name="T49" fmla="*/ 2147483647 h 840"/>
                  <a:gd name="T50" fmla="*/ 2147483647 w 82"/>
                  <a:gd name="T51" fmla="*/ 2147483647 h 840"/>
                  <a:gd name="T52" fmla="*/ 2147483647 w 82"/>
                  <a:gd name="T53" fmla="*/ 2147483647 h 840"/>
                  <a:gd name="T54" fmla="*/ 2147483647 w 82"/>
                  <a:gd name="T55" fmla="*/ 2147483647 h 840"/>
                  <a:gd name="T56" fmla="*/ 2147483647 w 82"/>
                  <a:gd name="T57" fmla="*/ 2147483647 h 840"/>
                  <a:gd name="T58" fmla="*/ 2147483647 w 82"/>
                  <a:gd name="T59" fmla="*/ 2147483647 h 840"/>
                  <a:gd name="T60" fmla="*/ 2147483647 w 82"/>
                  <a:gd name="T61" fmla="*/ 2147483647 h 840"/>
                  <a:gd name="T62" fmla="*/ 2147483647 w 82"/>
                  <a:gd name="T63" fmla="*/ 2147483647 h 840"/>
                  <a:gd name="T64" fmla="*/ 2147483647 w 82"/>
                  <a:gd name="T65" fmla="*/ 2147483647 h 840"/>
                  <a:gd name="T66" fmla="*/ 0 w 82"/>
                  <a:gd name="T67" fmla="*/ 2147483647 h 840"/>
                  <a:gd name="T68" fmla="*/ 2147483647 w 82"/>
                  <a:gd name="T69" fmla="*/ 2147483647 h 840"/>
                  <a:gd name="T70" fmla="*/ 2147483647 w 82"/>
                  <a:gd name="T71" fmla="*/ 2147483647 h 8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840"/>
                  <a:gd name="T110" fmla="*/ 82 w 82"/>
                  <a:gd name="T111" fmla="*/ 840 h 8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840">
                    <a:moveTo>
                      <a:pt x="0" y="839"/>
                    </a:moveTo>
                    <a:lnTo>
                      <a:pt x="0" y="1"/>
                    </a:lnTo>
                    <a:lnTo>
                      <a:pt x="1" y="1"/>
                    </a:lnTo>
                    <a:lnTo>
                      <a:pt x="1" y="839"/>
                    </a:lnTo>
                    <a:lnTo>
                      <a:pt x="0" y="839"/>
                    </a:lnTo>
                    <a:close/>
                    <a:moveTo>
                      <a:pt x="0" y="1"/>
                    </a:moveTo>
                    <a:cubicBezTo>
                      <a:pt x="0" y="1"/>
                      <a:pt x="0" y="0"/>
                      <a:pt x="1" y="0"/>
                    </a:cubicBezTo>
                    <a:lnTo>
                      <a:pt x="1" y="1"/>
                    </a:lnTo>
                    <a:lnTo>
                      <a:pt x="0" y="1"/>
                    </a:lnTo>
                    <a:close/>
                    <a:moveTo>
                      <a:pt x="1" y="0"/>
                    </a:moveTo>
                    <a:lnTo>
                      <a:pt x="81" y="0"/>
                    </a:lnTo>
                    <a:lnTo>
                      <a:pt x="81" y="2"/>
                    </a:lnTo>
                    <a:lnTo>
                      <a:pt x="1" y="2"/>
                    </a:lnTo>
                    <a:lnTo>
                      <a:pt x="1" y="0"/>
                    </a:lnTo>
                    <a:close/>
                    <a:moveTo>
                      <a:pt x="81" y="0"/>
                    </a:moveTo>
                    <a:cubicBezTo>
                      <a:pt x="81" y="0"/>
                      <a:pt x="82" y="1"/>
                      <a:pt x="82" y="1"/>
                    </a:cubicBezTo>
                    <a:lnTo>
                      <a:pt x="81" y="1"/>
                    </a:lnTo>
                    <a:lnTo>
                      <a:pt x="81" y="0"/>
                    </a:lnTo>
                    <a:close/>
                    <a:moveTo>
                      <a:pt x="82" y="1"/>
                    </a:moveTo>
                    <a:lnTo>
                      <a:pt x="82" y="839"/>
                    </a:lnTo>
                    <a:lnTo>
                      <a:pt x="80" y="839"/>
                    </a:lnTo>
                    <a:lnTo>
                      <a:pt x="80" y="1"/>
                    </a:lnTo>
                    <a:lnTo>
                      <a:pt x="82" y="1"/>
                    </a:lnTo>
                    <a:close/>
                    <a:moveTo>
                      <a:pt x="82" y="839"/>
                    </a:moveTo>
                    <a:cubicBezTo>
                      <a:pt x="82" y="839"/>
                      <a:pt x="81" y="840"/>
                      <a:pt x="81" y="840"/>
                    </a:cubicBezTo>
                    <a:lnTo>
                      <a:pt x="81" y="839"/>
                    </a:lnTo>
                    <a:lnTo>
                      <a:pt x="82" y="839"/>
                    </a:lnTo>
                    <a:close/>
                    <a:moveTo>
                      <a:pt x="81" y="840"/>
                    </a:moveTo>
                    <a:lnTo>
                      <a:pt x="1" y="840"/>
                    </a:lnTo>
                    <a:lnTo>
                      <a:pt x="1" y="838"/>
                    </a:lnTo>
                    <a:lnTo>
                      <a:pt x="81" y="838"/>
                    </a:lnTo>
                    <a:lnTo>
                      <a:pt x="81" y="840"/>
                    </a:lnTo>
                    <a:close/>
                    <a:moveTo>
                      <a:pt x="1" y="840"/>
                    </a:moveTo>
                    <a:cubicBezTo>
                      <a:pt x="0" y="840"/>
                      <a:pt x="0" y="839"/>
                      <a:pt x="0" y="839"/>
                    </a:cubicBezTo>
                    <a:lnTo>
                      <a:pt x="1" y="839"/>
                    </a:lnTo>
                    <a:lnTo>
                      <a:pt x="1" y="840"/>
                    </a:lnTo>
                    <a:close/>
                  </a:path>
                </a:pathLst>
              </a:custGeom>
              <a:solidFill>
                <a:srgbClr val="25221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18" name="Freeform 8"/>
              <p:cNvSpPr>
                <a:spLocks/>
              </p:cNvSpPr>
              <p:nvPr/>
            </p:nvSpPr>
            <p:spPr bwMode="auto">
              <a:xfrm>
                <a:off x="1368" y="1197"/>
                <a:ext cx="188" cy="232"/>
              </a:xfrm>
              <a:custGeom>
                <a:avLst/>
                <a:gdLst>
                  <a:gd name="T0" fmla="*/ 2147483647 w 62"/>
                  <a:gd name="T1" fmla="*/ 2147483647 h 90"/>
                  <a:gd name="T2" fmla="*/ 2147483647 w 62"/>
                  <a:gd name="T3" fmla="*/ 2147483647 h 90"/>
                  <a:gd name="T4" fmla="*/ 0 w 62"/>
                  <a:gd name="T5" fmla="*/ 2147483647 h 90"/>
                  <a:gd name="T6" fmla="*/ 2147483647 w 62"/>
                  <a:gd name="T7" fmla="*/ 0 h 90"/>
                  <a:gd name="T8" fmla="*/ 2147483647 w 62"/>
                  <a:gd name="T9" fmla="*/ 2147483647 h 90"/>
                  <a:gd name="T10" fmla="*/ 0 60000 65536"/>
                  <a:gd name="T11" fmla="*/ 0 60000 65536"/>
                  <a:gd name="T12" fmla="*/ 0 60000 65536"/>
                  <a:gd name="T13" fmla="*/ 0 60000 65536"/>
                  <a:gd name="T14" fmla="*/ 0 60000 65536"/>
                  <a:gd name="T15" fmla="*/ 0 w 62"/>
                  <a:gd name="T16" fmla="*/ 0 h 90"/>
                  <a:gd name="T17" fmla="*/ 62 w 62"/>
                  <a:gd name="T18" fmla="*/ 90 h 90"/>
                </a:gdLst>
                <a:ahLst/>
                <a:cxnLst>
                  <a:cxn ang="T10">
                    <a:pos x="T0" y="T1"/>
                  </a:cxn>
                  <a:cxn ang="T11">
                    <a:pos x="T2" y="T3"/>
                  </a:cxn>
                  <a:cxn ang="T12">
                    <a:pos x="T4" y="T5"/>
                  </a:cxn>
                  <a:cxn ang="T13">
                    <a:pos x="T6" y="T7"/>
                  </a:cxn>
                  <a:cxn ang="T14">
                    <a:pos x="T8" y="T9"/>
                  </a:cxn>
                </a:cxnLst>
                <a:rect l="T15" t="T16" r="T17" b="T18"/>
                <a:pathLst>
                  <a:path w="62" h="90">
                    <a:moveTo>
                      <a:pt x="62" y="44"/>
                    </a:moveTo>
                    <a:lnTo>
                      <a:pt x="31" y="90"/>
                    </a:lnTo>
                    <a:lnTo>
                      <a:pt x="0" y="50"/>
                    </a:lnTo>
                    <a:lnTo>
                      <a:pt x="33" y="0"/>
                    </a:lnTo>
                    <a:lnTo>
                      <a:pt x="62" y="4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19" name="Freeform 9"/>
              <p:cNvSpPr>
                <a:spLocks/>
              </p:cNvSpPr>
              <p:nvPr/>
            </p:nvSpPr>
            <p:spPr bwMode="auto">
              <a:xfrm>
                <a:off x="1368" y="134"/>
                <a:ext cx="188" cy="232"/>
              </a:xfrm>
              <a:custGeom>
                <a:avLst/>
                <a:gdLst>
                  <a:gd name="T0" fmla="*/ 2147483647 w 62"/>
                  <a:gd name="T1" fmla="*/ 2147483647 h 90"/>
                  <a:gd name="T2" fmla="*/ 2147483647 w 62"/>
                  <a:gd name="T3" fmla="*/ 2147483647 h 90"/>
                  <a:gd name="T4" fmla="*/ 0 w 62"/>
                  <a:gd name="T5" fmla="*/ 2147483647 h 90"/>
                  <a:gd name="T6" fmla="*/ 2147483647 w 62"/>
                  <a:gd name="T7" fmla="*/ 0 h 90"/>
                  <a:gd name="T8" fmla="*/ 2147483647 w 62"/>
                  <a:gd name="T9" fmla="*/ 2147483647 h 90"/>
                  <a:gd name="T10" fmla="*/ 0 60000 65536"/>
                  <a:gd name="T11" fmla="*/ 0 60000 65536"/>
                  <a:gd name="T12" fmla="*/ 0 60000 65536"/>
                  <a:gd name="T13" fmla="*/ 0 60000 65536"/>
                  <a:gd name="T14" fmla="*/ 0 60000 65536"/>
                  <a:gd name="T15" fmla="*/ 0 w 62"/>
                  <a:gd name="T16" fmla="*/ 0 h 90"/>
                  <a:gd name="T17" fmla="*/ 62 w 62"/>
                  <a:gd name="T18" fmla="*/ 90 h 90"/>
                </a:gdLst>
                <a:ahLst/>
                <a:cxnLst>
                  <a:cxn ang="T10">
                    <a:pos x="T0" y="T1"/>
                  </a:cxn>
                  <a:cxn ang="T11">
                    <a:pos x="T2" y="T3"/>
                  </a:cxn>
                  <a:cxn ang="T12">
                    <a:pos x="T4" y="T5"/>
                  </a:cxn>
                  <a:cxn ang="T13">
                    <a:pos x="T6" y="T7"/>
                  </a:cxn>
                  <a:cxn ang="T14">
                    <a:pos x="T8" y="T9"/>
                  </a:cxn>
                </a:cxnLst>
                <a:rect l="T15" t="T16" r="T17" b="T18"/>
                <a:pathLst>
                  <a:path w="62" h="90">
                    <a:moveTo>
                      <a:pt x="62" y="44"/>
                    </a:moveTo>
                    <a:lnTo>
                      <a:pt x="31" y="90"/>
                    </a:lnTo>
                    <a:lnTo>
                      <a:pt x="0" y="50"/>
                    </a:lnTo>
                    <a:lnTo>
                      <a:pt x="33" y="0"/>
                    </a:lnTo>
                    <a:lnTo>
                      <a:pt x="62" y="4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20" name="Freeform 10"/>
              <p:cNvSpPr>
                <a:spLocks/>
              </p:cNvSpPr>
              <p:nvPr/>
            </p:nvSpPr>
            <p:spPr bwMode="auto">
              <a:xfrm>
                <a:off x="1361" y="1439"/>
                <a:ext cx="204" cy="240"/>
              </a:xfrm>
              <a:custGeom>
                <a:avLst/>
                <a:gdLst>
                  <a:gd name="T0" fmla="*/ 2147483647 w 67"/>
                  <a:gd name="T1" fmla="*/ 2147483647 h 93"/>
                  <a:gd name="T2" fmla="*/ 2147483647 w 67"/>
                  <a:gd name="T3" fmla="*/ 2147483647 h 93"/>
                  <a:gd name="T4" fmla="*/ 0 w 67"/>
                  <a:gd name="T5" fmla="*/ 2147483647 h 93"/>
                  <a:gd name="T6" fmla="*/ 2147483647 w 67"/>
                  <a:gd name="T7" fmla="*/ 0 h 93"/>
                  <a:gd name="T8" fmla="*/ 2147483647 w 67"/>
                  <a:gd name="T9" fmla="*/ 2147483647 h 93"/>
                  <a:gd name="T10" fmla="*/ 0 60000 65536"/>
                  <a:gd name="T11" fmla="*/ 0 60000 65536"/>
                  <a:gd name="T12" fmla="*/ 0 60000 65536"/>
                  <a:gd name="T13" fmla="*/ 0 60000 65536"/>
                  <a:gd name="T14" fmla="*/ 0 60000 65536"/>
                  <a:gd name="T15" fmla="*/ 0 w 67"/>
                  <a:gd name="T16" fmla="*/ 0 h 93"/>
                  <a:gd name="T17" fmla="*/ 67 w 67"/>
                  <a:gd name="T18" fmla="*/ 93 h 93"/>
                </a:gdLst>
                <a:ahLst/>
                <a:cxnLst>
                  <a:cxn ang="T10">
                    <a:pos x="T0" y="T1"/>
                  </a:cxn>
                  <a:cxn ang="T11">
                    <a:pos x="T2" y="T3"/>
                  </a:cxn>
                  <a:cxn ang="T12">
                    <a:pos x="T4" y="T5"/>
                  </a:cxn>
                  <a:cxn ang="T13">
                    <a:pos x="T6" y="T7"/>
                  </a:cxn>
                  <a:cxn ang="T14">
                    <a:pos x="T8" y="T9"/>
                  </a:cxn>
                </a:cxnLst>
                <a:rect l="T15" t="T16" r="T17" b="T18"/>
                <a:pathLst>
                  <a:path w="67" h="93">
                    <a:moveTo>
                      <a:pt x="67" y="44"/>
                    </a:moveTo>
                    <a:lnTo>
                      <a:pt x="35" y="93"/>
                    </a:lnTo>
                    <a:lnTo>
                      <a:pt x="0" y="49"/>
                    </a:lnTo>
                    <a:lnTo>
                      <a:pt x="31" y="0"/>
                    </a:lnTo>
                    <a:lnTo>
                      <a:pt x="67" y="44"/>
                    </a:lnTo>
                    <a:close/>
                  </a:path>
                </a:pathLst>
              </a:custGeom>
              <a:solidFill>
                <a:srgbClr val="9CA0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21" name="Freeform 11"/>
              <p:cNvSpPr>
                <a:spLocks/>
              </p:cNvSpPr>
              <p:nvPr/>
            </p:nvSpPr>
            <p:spPr bwMode="auto">
              <a:xfrm>
                <a:off x="1361" y="376"/>
                <a:ext cx="204" cy="239"/>
              </a:xfrm>
              <a:custGeom>
                <a:avLst/>
                <a:gdLst>
                  <a:gd name="T0" fmla="*/ 2147483647 w 67"/>
                  <a:gd name="T1" fmla="*/ 2147483647 h 93"/>
                  <a:gd name="T2" fmla="*/ 2147483647 w 67"/>
                  <a:gd name="T3" fmla="*/ 2147483647 h 93"/>
                  <a:gd name="T4" fmla="*/ 0 w 67"/>
                  <a:gd name="T5" fmla="*/ 2147483647 h 93"/>
                  <a:gd name="T6" fmla="*/ 2147483647 w 67"/>
                  <a:gd name="T7" fmla="*/ 0 h 93"/>
                  <a:gd name="T8" fmla="*/ 2147483647 w 67"/>
                  <a:gd name="T9" fmla="*/ 2147483647 h 93"/>
                  <a:gd name="T10" fmla="*/ 0 60000 65536"/>
                  <a:gd name="T11" fmla="*/ 0 60000 65536"/>
                  <a:gd name="T12" fmla="*/ 0 60000 65536"/>
                  <a:gd name="T13" fmla="*/ 0 60000 65536"/>
                  <a:gd name="T14" fmla="*/ 0 60000 65536"/>
                  <a:gd name="T15" fmla="*/ 0 w 67"/>
                  <a:gd name="T16" fmla="*/ 0 h 93"/>
                  <a:gd name="T17" fmla="*/ 67 w 67"/>
                  <a:gd name="T18" fmla="*/ 93 h 93"/>
                </a:gdLst>
                <a:ahLst/>
                <a:cxnLst>
                  <a:cxn ang="T10">
                    <a:pos x="T0" y="T1"/>
                  </a:cxn>
                  <a:cxn ang="T11">
                    <a:pos x="T2" y="T3"/>
                  </a:cxn>
                  <a:cxn ang="T12">
                    <a:pos x="T4" y="T5"/>
                  </a:cxn>
                  <a:cxn ang="T13">
                    <a:pos x="T6" y="T7"/>
                  </a:cxn>
                  <a:cxn ang="T14">
                    <a:pos x="T8" y="T9"/>
                  </a:cxn>
                </a:cxnLst>
                <a:rect l="T15" t="T16" r="T17" b="T18"/>
                <a:pathLst>
                  <a:path w="67" h="93">
                    <a:moveTo>
                      <a:pt x="67" y="44"/>
                    </a:moveTo>
                    <a:lnTo>
                      <a:pt x="35" y="93"/>
                    </a:lnTo>
                    <a:lnTo>
                      <a:pt x="0" y="48"/>
                    </a:lnTo>
                    <a:lnTo>
                      <a:pt x="31" y="0"/>
                    </a:lnTo>
                    <a:lnTo>
                      <a:pt x="67" y="44"/>
                    </a:lnTo>
                    <a:close/>
                  </a:path>
                </a:pathLst>
              </a:custGeom>
              <a:solidFill>
                <a:srgbClr val="9CA0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22" name="Freeform 12"/>
              <p:cNvSpPr>
                <a:spLocks/>
              </p:cNvSpPr>
              <p:nvPr/>
            </p:nvSpPr>
            <p:spPr bwMode="auto">
              <a:xfrm>
                <a:off x="1361" y="1692"/>
                <a:ext cx="204" cy="275"/>
              </a:xfrm>
              <a:custGeom>
                <a:avLst/>
                <a:gdLst>
                  <a:gd name="T0" fmla="*/ 2147483647 w 67"/>
                  <a:gd name="T1" fmla="*/ 2147483647 h 107"/>
                  <a:gd name="T2" fmla="*/ 2147483647 w 67"/>
                  <a:gd name="T3" fmla="*/ 2147483647 h 107"/>
                  <a:gd name="T4" fmla="*/ 0 w 67"/>
                  <a:gd name="T5" fmla="*/ 2147483647 h 107"/>
                  <a:gd name="T6" fmla="*/ 2147483647 w 67"/>
                  <a:gd name="T7" fmla="*/ 0 h 107"/>
                  <a:gd name="T8" fmla="*/ 2147483647 w 67"/>
                  <a:gd name="T9" fmla="*/ 2147483647 h 107"/>
                  <a:gd name="T10" fmla="*/ 0 60000 65536"/>
                  <a:gd name="T11" fmla="*/ 0 60000 65536"/>
                  <a:gd name="T12" fmla="*/ 0 60000 65536"/>
                  <a:gd name="T13" fmla="*/ 0 60000 65536"/>
                  <a:gd name="T14" fmla="*/ 0 60000 65536"/>
                  <a:gd name="T15" fmla="*/ 0 w 67"/>
                  <a:gd name="T16" fmla="*/ 0 h 107"/>
                  <a:gd name="T17" fmla="*/ 67 w 67"/>
                  <a:gd name="T18" fmla="*/ 107 h 107"/>
                </a:gdLst>
                <a:ahLst/>
                <a:cxnLst>
                  <a:cxn ang="T10">
                    <a:pos x="T0" y="T1"/>
                  </a:cxn>
                  <a:cxn ang="T11">
                    <a:pos x="T2" y="T3"/>
                  </a:cxn>
                  <a:cxn ang="T12">
                    <a:pos x="T4" y="T5"/>
                  </a:cxn>
                  <a:cxn ang="T13">
                    <a:pos x="T6" y="T7"/>
                  </a:cxn>
                  <a:cxn ang="T14">
                    <a:pos x="T8" y="T9"/>
                  </a:cxn>
                </a:cxnLst>
                <a:rect l="T15" t="T16" r="T17" b="T18"/>
                <a:pathLst>
                  <a:path w="67" h="107">
                    <a:moveTo>
                      <a:pt x="67" y="49"/>
                    </a:moveTo>
                    <a:lnTo>
                      <a:pt x="34" y="107"/>
                    </a:lnTo>
                    <a:lnTo>
                      <a:pt x="0" y="49"/>
                    </a:lnTo>
                    <a:lnTo>
                      <a:pt x="35" y="0"/>
                    </a:lnTo>
                    <a:lnTo>
                      <a:pt x="67" y="4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23" name="Freeform 13"/>
              <p:cNvSpPr>
                <a:spLocks/>
              </p:cNvSpPr>
              <p:nvPr/>
            </p:nvSpPr>
            <p:spPr bwMode="auto">
              <a:xfrm>
                <a:off x="1361" y="626"/>
                <a:ext cx="204" cy="278"/>
              </a:xfrm>
              <a:custGeom>
                <a:avLst/>
                <a:gdLst>
                  <a:gd name="T0" fmla="*/ 2147483647 w 67"/>
                  <a:gd name="T1" fmla="*/ 2147483647 h 108"/>
                  <a:gd name="T2" fmla="*/ 2147483647 w 67"/>
                  <a:gd name="T3" fmla="*/ 2147483647 h 108"/>
                  <a:gd name="T4" fmla="*/ 0 w 67"/>
                  <a:gd name="T5" fmla="*/ 2147483647 h 108"/>
                  <a:gd name="T6" fmla="*/ 2147483647 w 67"/>
                  <a:gd name="T7" fmla="*/ 0 h 108"/>
                  <a:gd name="T8" fmla="*/ 2147483647 w 67"/>
                  <a:gd name="T9" fmla="*/ 2147483647 h 108"/>
                  <a:gd name="T10" fmla="*/ 0 60000 65536"/>
                  <a:gd name="T11" fmla="*/ 0 60000 65536"/>
                  <a:gd name="T12" fmla="*/ 0 60000 65536"/>
                  <a:gd name="T13" fmla="*/ 0 60000 65536"/>
                  <a:gd name="T14" fmla="*/ 0 60000 65536"/>
                  <a:gd name="T15" fmla="*/ 0 w 67"/>
                  <a:gd name="T16" fmla="*/ 0 h 108"/>
                  <a:gd name="T17" fmla="*/ 67 w 67"/>
                  <a:gd name="T18" fmla="*/ 108 h 108"/>
                </a:gdLst>
                <a:ahLst/>
                <a:cxnLst>
                  <a:cxn ang="T10">
                    <a:pos x="T0" y="T1"/>
                  </a:cxn>
                  <a:cxn ang="T11">
                    <a:pos x="T2" y="T3"/>
                  </a:cxn>
                  <a:cxn ang="T12">
                    <a:pos x="T4" y="T5"/>
                  </a:cxn>
                  <a:cxn ang="T13">
                    <a:pos x="T6" y="T7"/>
                  </a:cxn>
                  <a:cxn ang="T14">
                    <a:pos x="T8" y="T9"/>
                  </a:cxn>
                </a:cxnLst>
                <a:rect l="T15" t="T16" r="T17" b="T18"/>
                <a:pathLst>
                  <a:path w="67" h="108">
                    <a:moveTo>
                      <a:pt x="67" y="49"/>
                    </a:moveTo>
                    <a:lnTo>
                      <a:pt x="34" y="108"/>
                    </a:lnTo>
                    <a:lnTo>
                      <a:pt x="0" y="50"/>
                    </a:lnTo>
                    <a:lnTo>
                      <a:pt x="35" y="0"/>
                    </a:lnTo>
                    <a:lnTo>
                      <a:pt x="67" y="4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24" name="Freeform 14"/>
              <p:cNvSpPr>
                <a:spLocks/>
              </p:cNvSpPr>
              <p:nvPr/>
            </p:nvSpPr>
            <p:spPr bwMode="auto">
              <a:xfrm>
                <a:off x="1480" y="1082"/>
                <a:ext cx="101" cy="228"/>
              </a:xfrm>
              <a:custGeom>
                <a:avLst/>
                <a:gdLst>
                  <a:gd name="T0" fmla="*/ 2147483647 w 33"/>
                  <a:gd name="T1" fmla="*/ 2147483647 h 89"/>
                  <a:gd name="T2" fmla="*/ 0 w 33"/>
                  <a:gd name="T3" fmla="*/ 2147483647 h 89"/>
                  <a:gd name="T4" fmla="*/ 2147483647 w 33"/>
                  <a:gd name="T5" fmla="*/ 0 h 89"/>
                  <a:gd name="T6" fmla="*/ 2147483647 w 33"/>
                  <a:gd name="T7" fmla="*/ 2147483647 h 89"/>
                  <a:gd name="T8" fmla="*/ 0 60000 65536"/>
                  <a:gd name="T9" fmla="*/ 0 60000 65536"/>
                  <a:gd name="T10" fmla="*/ 0 60000 65536"/>
                  <a:gd name="T11" fmla="*/ 0 60000 65536"/>
                  <a:gd name="T12" fmla="*/ 0 w 33"/>
                  <a:gd name="T13" fmla="*/ 0 h 89"/>
                  <a:gd name="T14" fmla="*/ 33 w 33"/>
                  <a:gd name="T15" fmla="*/ 89 h 89"/>
                </a:gdLst>
                <a:ahLst/>
                <a:cxnLst>
                  <a:cxn ang="T8">
                    <a:pos x="T0" y="T1"/>
                  </a:cxn>
                  <a:cxn ang="T9">
                    <a:pos x="T2" y="T3"/>
                  </a:cxn>
                  <a:cxn ang="T10">
                    <a:pos x="T4" y="T5"/>
                  </a:cxn>
                  <a:cxn ang="T11">
                    <a:pos x="T6" y="T7"/>
                  </a:cxn>
                </a:cxnLst>
                <a:rect l="T12" t="T13" r="T14" b="T15"/>
                <a:pathLst>
                  <a:path w="33" h="89">
                    <a:moveTo>
                      <a:pt x="33" y="89"/>
                    </a:moveTo>
                    <a:lnTo>
                      <a:pt x="0" y="45"/>
                    </a:lnTo>
                    <a:lnTo>
                      <a:pt x="33" y="0"/>
                    </a:lnTo>
                    <a:lnTo>
                      <a:pt x="33" y="8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25" name="Freeform 15"/>
              <p:cNvSpPr>
                <a:spLocks/>
              </p:cNvSpPr>
              <p:nvPr/>
            </p:nvSpPr>
            <p:spPr bwMode="auto">
              <a:xfrm>
                <a:off x="1480" y="15"/>
                <a:ext cx="101" cy="232"/>
              </a:xfrm>
              <a:custGeom>
                <a:avLst/>
                <a:gdLst>
                  <a:gd name="T0" fmla="*/ 2147483647 w 33"/>
                  <a:gd name="T1" fmla="*/ 2147483647 h 90"/>
                  <a:gd name="T2" fmla="*/ 0 w 33"/>
                  <a:gd name="T3" fmla="*/ 2147483647 h 90"/>
                  <a:gd name="T4" fmla="*/ 2147483647 w 33"/>
                  <a:gd name="T5" fmla="*/ 0 h 90"/>
                  <a:gd name="T6" fmla="*/ 2147483647 w 33"/>
                  <a:gd name="T7" fmla="*/ 2147483647 h 90"/>
                  <a:gd name="T8" fmla="*/ 0 60000 65536"/>
                  <a:gd name="T9" fmla="*/ 0 60000 65536"/>
                  <a:gd name="T10" fmla="*/ 0 60000 65536"/>
                  <a:gd name="T11" fmla="*/ 0 60000 65536"/>
                  <a:gd name="T12" fmla="*/ 0 w 33"/>
                  <a:gd name="T13" fmla="*/ 0 h 90"/>
                  <a:gd name="T14" fmla="*/ 33 w 33"/>
                  <a:gd name="T15" fmla="*/ 90 h 90"/>
                </a:gdLst>
                <a:ahLst/>
                <a:cxnLst>
                  <a:cxn ang="T8">
                    <a:pos x="T0" y="T1"/>
                  </a:cxn>
                  <a:cxn ang="T9">
                    <a:pos x="T2" y="T3"/>
                  </a:cxn>
                  <a:cxn ang="T10">
                    <a:pos x="T4" y="T5"/>
                  </a:cxn>
                  <a:cxn ang="T11">
                    <a:pos x="T6" y="T7"/>
                  </a:cxn>
                </a:cxnLst>
                <a:rect l="T12" t="T13" r="T14" b="T15"/>
                <a:pathLst>
                  <a:path w="33" h="90">
                    <a:moveTo>
                      <a:pt x="33" y="90"/>
                    </a:moveTo>
                    <a:lnTo>
                      <a:pt x="0" y="46"/>
                    </a:lnTo>
                    <a:lnTo>
                      <a:pt x="33" y="0"/>
                    </a:lnTo>
                    <a:lnTo>
                      <a:pt x="33" y="9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26" name="Freeform 16"/>
              <p:cNvSpPr>
                <a:spLocks/>
              </p:cNvSpPr>
              <p:nvPr/>
            </p:nvSpPr>
            <p:spPr bwMode="auto">
              <a:xfrm>
                <a:off x="1361" y="1082"/>
                <a:ext cx="92" cy="228"/>
              </a:xfrm>
              <a:custGeom>
                <a:avLst/>
                <a:gdLst>
                  <a:gd name="T0" fmla="*/ 0 w 30"/>
                  <a:gd name="T1" fmla="*/ 0 h 89"/>
                  <a:gd name="T2" fmla="*/ 2147483647 w 30"/>
                  <a:gd name="T3" fmla="*/ 2147483647 h 89"/>
                  <a:gd name="T4" fmla="*/ 0 w 30"/>
                  <a:gd name="T5" fmla="*/ 2147483647 h 89"/>
                  <a:gd name="T6" fmla="*/ 0 w 30"/>
                  <a:gd name="T7" fmla="*/ 0 h 89"/>
                  <a:gd name="T8" fmla="*/ 0 60000 65536"/>
                  <a:gd name="T9" fmla="*/ 0 60000 65536"/>
                  <a:gd name="T10" fmla="*/ 0 60000 65536"/>
                  <a:gd name="T11" fmla="*/ 0 60000 65536"/>
                  <a:gd name="T12" fmla="*/ 0 w 30"/>
                  <a:gd name="T13" fmla="*/ 0 h 89"/>
                  <a:gd name="T14" fmla="*/ 30 w 30"/>
                  <a:gd name="T15" fmla="*/ 89 h 89"/>
                </a:gdLst>
                <a:ahLst/>
                <a:cxnLst>
                  <a:cxn ang="T8">
                    <a:pos x="T0" y="T1"/>
                  </a:cxn>
                  <a:cxn ang="T9">
                    <a:pos x="T2" y="T3"/>
                  </a:cxn>
                  <a:cxn ang="T10">
                    <a:pos x="T4" y="T5"/>
                  </a:cxn>
                  <a:cxn ang="T11">
                    <a:pos x="T6" y="T7"/>
                  </a:cxn>
                </a:cxnLst>
                <a:rect l="T12" t="T13" r="T14" b="T15"/>
                <a:pathLst>
                  <a:path w="30" h="89">
                    <a:moveTo>
                      <a:pt x="0" y="0"/>
                    </a:moveTo>
                    <a:lnTo>
                      <a:pt x="30" y="44"/>
                    </a:lnTo>
                    <a:lnTo>
                      <a:pt x="0" y="89"/>
                    </a:lnTo>
                    <a:lnTo>
                      <a:pt x="0" y="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27" name="Freeform 17"/>
              <p:cNvSpPr>
                <a:spLocks/>
              </p:cNvSpPr>
              <p:nvPr/>
            </p:nvSpPr>
            <p:spPr bwMode="auto">
              <a:xfrm>
                <a:off x="1361" y="15"/>
                <a:ext cx="92" cy="232"/>
              </a:xfrm>
              <a:custGeom>
                <a:avLst/>
                <a:gdLst>
                  <a:gd name="T0" fmla="*/ 0 w 30"/>
                  <a:gd name="T1" fmla="*/ 0 h 90"/>
                  <a:gd name="T2" fmla="*/ 2147483647 w 30"/>
                  <a:gd name="T3" fmla="*/ 2147483647 h 90"/>
                  <a:gd name="T4" fmla="*/ 0 w 30"/>
                  <a:gd name="T5" fmla="*/ 2147483647 h 90"/>
                  <a:gd name="T6" fmla="*/ 0 w 30"/>
                  <a:gd name="T7" fmla="*/ 0 h 90"/>
                  <a:gd name="T8" fmla="*/ 0 60000 65536"/>
                  <a:gd name="T9" fmla="*/ 0 60000 65536"/>
                  <a:gd name="T10" fmla="*/ 0 60000 65536"/>
                  <a:gd name="T11" fmla="*/ 0 60000 65536"/>
                  <a:gd name="T12" fmla="*/ 0 w 30"/>
                  <a:gd name="T13" fmla="*/ 0 h 90"/>
                  <a:gd name="T14" fmla="*/ 30 w 30"/>
                  <a:gd name="T15" fmla="*/ 90 h 90"/>
                </a:gdLst>
                <a:ahLst/>
                <a:cxnLst>
                  <a:cxn ang="T8">
                    <a:pos x="T0" y="T1"/>
                  </a:cxn>
                  <a:cxn ang="T9">
                    <a:pos x="T2" y="T3"/>
                  </a:cxn>
                  <a:cxn ang="T10">
                    <a:pos x="T4" y="T5"/>
                  </a:cxn>
                  <a:cxn ang="T11">
                    <a:pos x="T6" y="T7"/>
                  </a:cxn>
                </a:cxnLst>
                <a:rect l="T12" t="T13" r="T14" b="T15"/>
                <a:pathLst>
                  <a:path w="30" h="90">
                    <a:moveTo>
                      <a:pt x="0" y="0"/>
                    </a:moveTo>
                    <a:lnTo>
                      <a:pt x="30" y="45"/>
                    </a:lnTo>
                    <a:lnTo>
                      <a:pt x="0" y="90"/>
                    </a:lnTo>
                    <a:lnTo>
                      <a:pt x="0" y="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28" name="Freeform 18"/>
              <p:cNvSpPr>
                <a:spLocks/>
              </p:cNvSpPr>
              <p:nvPr/>
            </p:nvSpPr>
            <p:spPr bwMode="auto">
              <a:xfrm>
                <a:off x="1361" y="1339"/>
                <a:ext cx="86" cy="193"/>
              </a:xfrm>
              <a:custGeom>
                <a:avLst/>
                <a:gdLst>
                  <a:gd name="T0" fmla="*/ 0 w 28"/>
                  <a:gd name="T1" fmla="*/ 2147483647 h 75"/>
                  <a:gd name="T2" fmla="*/ 2147483647 w 28"/>
                  <a:gd name="T3" fmla="*/ 2147483647 h 75"/>
                  <a:gd name="T4" fmla="*/ 0 w 28"/>
                  <a:gd name="T5" fmla="*/ 0 h 75"/>
                  <a:gd name="T6" fmla="*/ 0 w 28"/>
                  <a:gd name="T7" fmla="*/ 2147483647 h 75"/>
                  <a:gd name="T8" fmla="*/ 0 60000 65536"/>
                  <a:gd name="T9" fmla="*/ 0 60000 65536"/>
                  <a:gd name="T10" fmla="*/ 0 60000 65536"/>
                  <a:gd name="T11" fmla="*/ 0 60000 65536"/>
                  <a:gd name="T12" fmla="*/ 0 w 28"/>
                  <a:gd name="T13" fmla="*/ 0 h 75"/>
                  <a:gd name="T14" fmla="*/ 28 w 28"/>
                  <a:gd name="T15" fmla="*/ 75 h 75"/>
                </a:gdLst>
                <a:ahLst/>
                <a:cxnLst>
                  <a:cxn ang="T8">
                    <a:pos x="T0" y="T1"/>
                  </a:cxn>
                  <a:cxn ang="T9">
                    <a:pos x="T2" y="T3"/>
                  </a:cxn>
                  <a:cxn ang="T10">
                    <a:pos x="T4" y="T5"/>
                  </a:cxn>
                  <a:cxn ang="T11">
                    <a:pos x="T6" y="T7"/>
                  </a:cxn>
                </a:cxnLst>
                <a:rect l="T12" t="T13" r="T14" b="T15"/>
                <a:pathLst>
                  <a:path w="28" h="75">
                    <a:moveTo>
                      <a:pt x="0" y="75"/>
                    </a:moveTo>
                    <a:lnTo>
                      <a:pt x="28" y="37"/>
                    </a:lnTo>
                    <a:lnTo>
                      <a:pt x="0" y="0"/>
                    </a:lnTo>
                    <a:lnTo>
                      <a:pt x="0" y="7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29" name="Freeform 19"/>
              <p:cNvSpPr>
                <a:spLocks/>
              </p:cNvSpPr>
              <p:nvPr/>
            </p:nvSpPr>
            <p:spPr bwMode="auto">
              <a:xfrm>
                <a:off x="1361" y="275"/>
                <a:ext cx="86" cy="193"/>
              </a:xfrm>
              <a:custGeom>
                <a:avLst/>
                <a:gdLst>
                  <a:gd name="T0" fmla="*/ 0 w 28"/>
                  <a:gd name="T1" fmla="*/ 2147483647 h 75"/>
                  <a:gd name="T2" fmla="*/ 2147483647 w 28"/>
                  <a:gd name="T3" fmla="*/ 2147483647 h 75"/>
                  <a:gd name="T4" fmla="*/ 0 w 28"/>
                  <a:gd name="T5" fmla="*/ 0 h 75"/>
                  <a:gd name="T6" fmla="*/ 0 w 28"/>
                  <a:gd name="T7" fmla="*/ 2147483647 h 75"/>
                  <a:gd name="T8" fmla="*/ 0 60000 65536"/>
                  <a:gd name="T9" fmla="*/ 0 60000 65536"/>
                  <a:gd name="T10" fmla="*/ 0 60000 65536"/>
                  <a:gd name="T11" fmla="*/ 0 60000 65536"/>
                  <a:gd name="T12" fmla="*/ 0 w 28"/>
                  <a:gd name="T13" fmla="*/ 0 h 75"/>
                  <a:gd name="T14" fmla="*/ 28 w 28"/>
                  <a:gd name="T15" fmla="*/ 75 h 75"/>
                </a:gdLst>
                <a:ahLst/>
                <a:cxnLst>
                  <a:cxn ang="T8">
                    <a:pos x="T0" y="T1"/>
                  </a:cxn>
                  <a:cxn ang="T9">
                    <a:pos x="T2" y="T3"/>
                  </a:cxn>
                  <a:cxn ang="T10">
                    <a:pos x="T4" y="T5"/>
                  </a:cxn>
                  <a:cxn ang="T11">
                    <a:pos x="T6" y="T7"/>
                  </a:cxn>
                </a:cxnLst>
                <a:rect l="T12" t="T13" r="T14" b="T15"/>
                <a:pathLst>
                  <a:path w="28" h="75">
                    <a:moveTo>
                      <a:pt x="0" y="75"/>
                    </a:moveTo>
                    <a:lnTo>
                      <a:pt x="28" y="36"/>
                    </a:lnTo>
                    <a:lnTo>
                      <a:pt x="0" y="0"/>
                    </a:lnTo>
                    <a:lnTo>
                      <a:pt x="0" y="7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30" name="Freeform 20"/>
              <p:cNvSpPr>
                <a:spLocks/>
              </p:cNvSpPr>
              <p:nvPr/>
            </p:nvSpPr>
            <p:spPr bwMode="auto">
              <a:xfrm>
                <a:off x="1486" y="1321"/>
                <a:ext cx="95" cy="204"/>
              </a:xfrm>
              <a:custGeom>
                <a:avLst/>
                <a:gdLst>
                  <a:gd name="T0" fmla="*/ 2147483647 w 31"/>
                  <a:gd name="T1" fmla="*/ 2147483647 h 79"/>
                  <a:gd name="T2" fmla="*/ 0 w 31"/>
                  <a:gd name="T3" fmla="*/ 2147483647 h 79"/>
                  <a:gd name="T4" fmla="*/ 2147483647 w 31"/>
                  <a:gd name="T5" fmla="*/ 0 h 79"/>
                  <a:gd name="T6" fmla="*/ 2147483647 w 31"/>
                  <a:gd name="T7" fmla="*/ 2147483647 h 79"/>
                  <a:gd name="T8" fmla="*/ 0 60000 65536"/>
                  <a:gd name="T9" fmla="*/ 0 60000 65536"/>
                  <a:gd name="T10" fmla="*/ 0 60000 65536"/>
                  <a:gd name="T11" fmla="*/ 0 60000 65536"/>
                  <a:gd name="T12" fmla="*/ 0 w 31"/>
                  <a:gd name="T13" fmla="*/ 0 h 79"/>
                  <a:gd name="T14" fmla="*/ 31 w 31"/>
                  <a:gd name="T15" fmla="*/ 79 h 79"/>
                </a:gdLst>
                <a:ahLst/>
                <a:cxnLst>
                  <a:cxn ang="T8">
                    <a:pos x="T0" y="T1"/>
                  </a:cxn>
                  <a:cxn ang="T9">
                    <a:pos x="T2" y="T3"/>
                  </a:cxn>
                  <a:cxn ang="T10">
                    <a:pos x="T4" y="T5"/>
                  </a:cxn>
                  <a:cxn ang="T11">
                    <a:pos x="T6" y="T7"/>
                  </a:cxn>
                </a:cxnLst>
                <a:rect l="T12" t="T13" r="T14" b="T15"/>
                <a:pathLst>
                  <a:path w="31" h="79">
                    <a:moveTo>
                      <a:pt x="31" y="79"/>
                    </a:moveTo>
                    <a:lnTo>
                      <a:pt x="0" y="43"/>
                    </a:lnTo>
                    <a:lnTo>
                      <a:pt x="31" y="0"/>
                    </a:lnTo>
                    <a:lnTo>
                      <a:pt x="31" y="7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31" name="Freeform 21"/>
              <p:cNvSpPr>
                <a:spLocks/>
              </p:cNvSpPr>
              <p:nvPr/>
            </p:nvSpPr>
            <p:spPr bwMode="auto">
              <a:xfrm>
                <a:off x="1486" y="258"/>
                <a:ext cx="95" cy="200"/>
              </a:xfrm>
              <a:custGeom>
                <a:avLst/>
                <a:gdLst>
                  <a:gd name="T0" fmla="*/ 2147483647 w 31"/>
                  <a:gd name="T1" fmla="*/ 2147483647 h 78"/>
                  <a:gd name="T2" fmla="*/ 0 w 31"/>
                  <a:gd name="T3" fmla="*/ 2147483647 h 78"/>
                  <a:gd name="T4" fmla="*/ 2147483647 w 31"/>
                  <a:gd name="T5" fmla="*/ 0 h 78"/>
                  <a:gd name="T6" fmla="*/ 2147483647 w 31"/>
                  <a:gd name="T7" fmla="*/ 2147483647 h 78"/>
                  <a:gd name="T8" fmla="*/ 0 60000 65536"/>
                  <a:gd name="T9" fmla="*/ 0 60000 65536"/>
                  <a:gd name="T10" fmla="*/ 0 60000 65536"/>
                  <a:gd name="T11" fmla="*/ 0 60000 65536"/>
                  <a:gd name="T12" fmla="*/ 0 w 31"/>
                  <a:gd name="T13" fmla="*/ 0 h 78"/>
                  <a:gd name="T14" fmla="*/ 31 w 31"/>
                  <a:gd name="T15" fmla="*/ 78 h 78"/>
                </a:gdLst>
                <a:ahLst/>
                <a:cxnLst>
                  <a:cxn ang="T8">
                    <a:pos x="T0" y="T1"/>
                  </a:cxn>
                  <a:cxn ang="T9">
                    <a:pos x="T2" y="T3"/>
                  </a:cxn>
                  <a:cxn ang="T10">
                    <a:pos x="T4" y="T5"/>
                  </a:cxn>
                  <a:cxn ang="T11">
                    <a:pos x="T6" y="T7"/>
                  </a:cxn>
                </a:cxnLst>
                <a:rect l="T12" t="T13" r="T14" b="T15"/>
                <a:pathLst>
                  <a:path w="31" h="78">
                    <a:moveTo>
                      <a:pt x="31" y="78"/>
                    </a:moveTo>
                    <a:lnTo>
                      <a:pt x="0" y="43"/>
                    </a:lnTo>
                    <a:lnTo>
                      <a:pt x="31" y="0"/>
                    </a:lnTo>
                    <a:lnTo>
                      <a:pt x="31" y="78"/>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32" name="Freeform 22"/>
              <p:cNvSpPr>
                <a:spLocks/>
              </p:cNvSpPr>
              <p:nvPr/>
            </p:nvSpPr>
            <p:spPr bwMode="auto">
              <a:xfrm>
                <a:off x="1361" y="1597"/>
                <a:ext cx="89" cy="206"/>
              </a:xfrm>
              <a:custGeom>
                <a:avLst/>
                <a:gdLst>
                  <a:gd name="T0" fmla="*/ 0 w 29"/>
                  <a:gd name="T1" fmla="*/ 2147483647 h 80"/>
                  <a:gd name="T2" fmla="*/ 2147483647 w 29"/>
                  <a:gd name="T3" fmla="*/ 2147483647 h 80"/>
                  <a:gd name="T4" fmla="*/ 0 w 29"/>
                  <a:gd name="T5" fmla="*/ 0 h 80"/>
                  <a:gd name="T6" fmla="*/ 0 w 29"/>
                  <a:gd name="T7" fmla="*/ 2147483647 h 80"/>
                  <a:gd name="T8" fmla="*/ 0 60000 65536"/>
                  <a:gd name="T9" fmla="*/ 0 60000 65536"/>
                  <a:gd name="T10" fmla="*/ 0 60000 65536"/>
                  <a:gd name="T11" fmla="*/ 0 60000 65536"/>
                  <a:gd name="T12" fmla="*/ 0 w 29"/>
                  <a:gd name="T13" fmla="*/ 0 h 80"/>
                  <a:gd name="T14" fmla="*/ 29 w 29"/>
                  <a:gd name="T15" fmla="*/ 80 h 80"/>
                </a:gdLst>
                <a:ahLst/>
                <a:cxnLst>
                  <a:cxn ang="T8">
                    <a:pos x="T0" y="T1"/>
                  </a:cxn>
                  <a:cxn ang="T9">
                    <a:pos x="T2" y="T3"/>
                  </a:cxn>
                  <a:cxn ang="T10">
                    <a:pos x="T4" y="T5"/>
                  </a:cxn>
                  <a:cxn ang="T11">
                    <a:pos x="T6" y="T7"/>
                  </a:cxn>
                </a:cxnLst>
                <a:rect l="T12" t="T13" r="T14" b="T15"/>
                <a:pathLst>
                  <a:path w="29" h="80">
                    <a:moveTo>
                      <a:pt x="0" y="80"/>
                    </a:moveTo>
                    <a:lnTo>
                      <a:pt x="29" y="37"/>
                    </a:lnTo>
                    <a:lnTo>
                      <a:pt x="0" y="0"/>
                    </a:lnTo>
                    <a:lnTo>
                      <a:pt x="0" y="8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33" name="Freeform 23"/>
              <p:cNvSpPr>
                <a:spLocks/>
              </p:cNvSpPr>
              <p:nvPr/>
            </p:nvSpPr>
            <p:spPr bwMode="auto">
              <a:xfrm>
                <a:off x="1361" y="533"/>
                <a:ext cx="89" cy="206"/>
              </a:xfrm>
              <a:custGeom>
                <a:avLst/>
                <a:gdLst>
                  <a:gd name="T0" fmla="*/ 0 w 29"/>
                  <a:gd name="T1" fmla="*/ 2147483647 h 80"/>
                  <a:gd name="T2" fmla="*/ 2147483647 w 29"/>
                  <a:gd name="T3" fmla="*/ 2147483647 h 80"/>
                  <a:gd name="T4" fmla="*/ 0 w 29"/>
                  <a:gd name="T5" fmla="*/ 0 h 80"/>
                  <a:gd name="T6" fmla="*/ 0 w 29"/>
                  <a:gd name="T7" fmla="*/ 2147483647 h 80"/>
                  <a:gd name="T8" fmla="*/ 0 60000 65536"/>
                  <a:gd name="T9" fmla="*/ 0 60000 65536"/>
                  <a:gd name="T10" fmla="*/ 0 60000 65536"/>
                  <a:gd name="T11" fmla="*/ 0 60000 65536"/>
                  <a:gd name="T12" fmla="*/ 0 w 29"/>
                  <a:gd name="T13" fmla="*/ 0 h 80"/>
                  <a:gd name="T14" fmla="*/ 29 w 29"/>
                  <a:gd name="T15" fmla="*/ 80 h 80"/>
                </a:gdLst>
                <a:ahLst/>
                <a:cxnLst>
                  <a:cxn ang="T8">
                    <a:pos x="T0" y="T1"/>
                  </a:cxn>
                  <a:cxn ang="T9">
                    <a:pos x="T2" y="T3"/>
                  </a:cxn>
                  <a:cxn ang="T10">
                    <a:pos x="T4" y="T5"/>
                  </a:cxn>
                  <a:cxn ang="T11">
                    <a:pos x="T6" y="T7"/>
                  </a:cxn>
                </a:cxnLst>
                <a:rect l="T12" t="T13" r="T14" b="T15"/>
                <a:pathLst>
                  <a:path w="29" h="80">
                    <a:moveTo>
                      <a:pt x="0" y="80"/>
                    </a:moveTo>
                    <a:lnTo>
                      <a:pt x="29" y="37"/>
                    </a:lnTo>
                    <a:lnTo>
                      <a:pt x="0" y="0"/>
                    </a:lnTo>
                    <a:lnTo>
                      <a:pt x="0" y="8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34" name="Freeform 24"/>
              <p:cNvSpPr>
                <a:spLocks/>
              </p:cNvSpPr>
              <p:nvPr/>
            </p:nvSpPr>
            <p:spPr bwMode="auto">
              <a:xfrm>
                <a:off x="1480" y="1568"/>
                <a:ext cx="101" cy="217"/>
              </a:xfrm>
              <a:custGeom>
                <a:avLst/>
                <a:gdLst>
                  <a:gd name="T0" fmla="*/ 2147483647 w 33"/>
                  <a:gd name="T1" fmla="*/ 2147483647 h 84"/>
                  <a:gd name="T2" fmla="*/ 0 w 33"/>
                  <a:gd name="T3" fmla="*/ 2147483647 h 84"/>
                  <a:gd name="T4" fmla="*/ 2147483647 w 33"/>
                  <a:gd name="T5" fmla="*/ 0 h 84"/>
                  <a:gd name="T6" fmla="*/ 2147483647 w 33"/>
                  <a:gd name="T7" fmla="*/ 2147483647 h 84"/>
                  <a:gd name="T8" fmla="*/ 0 60000 65536"/>
                  <a:gd name="T9" fmla="*/ 0 60000 65536"/>
                  <a:gd name="T10" fmla="*/ 0 60000 65536"/>
                  <a:gd name="T11" fmla="*/ 0 60000 65536"/>
                  <a:gd name="T12" fmla="*/ 0 w 33"/>
                  <a:gd name="T13" fmla="*/ 0 h 84"/>
                  <a:gd name="T14" fmla="*/ 33 w 33"/>
                  <a:gd name="T15" fmla="*/ 84 h 84"/>
                </a:gdLst>
                <a:ahLst/>
                <a:cxnLst>
                  <a:cxn ang="T8">
                    <a:pos x="T0" y="T1"/>
                  </a:cxn>
                  <a:cxn ang="T9">
                    <a:pos x="T2" y="T3"/>
                  </a:cxn>
                  <a:cxn ang="T10">
                    <a:pos x="T4" y="T5"/>
                  </a:cxn>
                  <a:cxn ang="T11">
                    <a:pos x="T6" y="T7"/>
                  </a:cxn>
                </a:cxnLst>
                <a:rect l="T12" t="T13" r="T14" b="T15"/>
                <a:pathLst>
                  <a:path w="33" h="84">
                    <a:moveTo>
                      <a:pt x="33" y="84"/>
                    </a:moveTo>
                    <a:lnTo>
                      <a:pt x="0" y="46"/>
                    </a:lnTo>
                    <a:lnTo>
                      <a:pt x="33" y="0"/>
                    </a:lnTo>
                    <a:lnTo>
                      <a:pt x="33" y="8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35" name="Freeform 25"/>
              <p:cNvSpPr>
                <a:spLocks/>
              </p:cNvSpPr>
              <p:nvPr/>
            </p:nvSpPr>
            <p:spPr bwMode="auto">
              <a:xfrm>
                <a:off x="1480" y="502"/>
                <a:ext cx="101" cy="216"/>
              </a:xfrm>
              <a:custGeom>
                <a:avLst/>
                <a:gdLst>
                  <a:gd name="T0" fmla="*/ 2147483647 w 33"/>
                  <a:gd name="T1" fmla="*/ 2147483647 h 84"/>
                  <a:gd name="T2" fmla="*/ 0 w 33"/>
                  <a:gd name="T3" fmla="*/ 2147483647 h 84"/>
                  <a:gd name="T4" fmla="*/ 2147483647 w 33"/>
                  <a:gd name="T5" fmla="*/ 0 h 84"/>
                  <a:gd name="T6" fmla="*/ 2147483647 w 33"/>
                  <a:gd name="T7" fmla="*/ 2147483647 h 84"/>
                  <a:gd name="T8" fmla="*/ 0 60000 65536"/>
                  <a:gd name="T9" fmla="*/ 0 60000 65536"/>
                  <a:gd name="T10" fmla="*/ 0 60000 65536"/>
                  <a:gd name="T11" fmla="*/ 0 60000 65536"/>
                  <a:gd name="T12" fmla="*/ 0 w 33"/>
                  <a:gd name="T13" fmla="*/ 0 h 84"/>
                  <a:gd name="T14" fmla="*/ 33 w 33"/>
                  <a:gd name="T15" fmla="*/ 84 h 84"/>
                </a:gdLst>
                <a:ahLst/>
                <a:cxnLst>
                  <a:cxn ang="T8">
                    <a:pos x="T0" y="T1"/>
                  </a:cxn>
                  <a:cxn ang="T9">
                    <a:pos x="T2" y="T3"/>
                  </a:cxn>
                  <a:cxn ang="T10">
                    <a:pos x="T4" y="T5"/>
                  </a:cxn>
                  <a:cxn ang="T11">
                    <a:pos x="T6" y="T7"/>
                  </a:cxn>
                </a:cxnLst>
                <a:rect l="T12" t="T13" r="T14" b="T15"/>
                <a:pathLst>
                  <a:path w="33" h="84">
                    <a:moveTo>
                      <a:pt x="33" y="84"/>
                    </a:moveTo>
                    <a:lnTo>
                      <a:pt x="0" y="47"/>
                    </a:lnTo>
                    <a:lnTo>
                      <a:pt x="33" y="0"/>
                    </a:lnTo>
                    <a:lnTo>
                      <a:pt x="33" y="8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36" name="Freeform 26"/>
              <p:cNvSpPr>
                <a:spLocks/>
              </p:cNvSpPr>
              <p:nvPr/>
            </p:nvSpPr>
            <p:spPr bwMode="auto">
              <a:xfrm>
                <a:off x="1474" y="1797"/>
                <a:ext cx="107" cy="335"/>
              </a:xfrm>
              <a:custGeom>
                <a:avLst/>
                <a:gdLst>
                  <a:gd name="T0" fmla="*/ 2147483647 w 35"/>
                  <a:gd name="T1" fmla="*/ 2147483647 h 130"/>
                  <a:gd name="T2" fmla="*/ 0 w 35"/>
                  <a:gd name="T3" fmla="*/ 2147483647 h 130"/>
                  <a:gd name="T4" fmla="*/ 2147483647 w 35"/>
                  <a:gd name="T5" fmla="*/ 0 h 130"/>
                  <a:gd name="T6" fmla="*/ 2147483647 w 35"/>
                  <a:gd name="T7" fmla="*/ 2147483647 h 130"/>
                  <a:gd name="T8" fmla="*/ 0 60000 65536"/>
                  <a:gd name="T9" fmla="*/ 0 60000 65536"/>
                  <a:gd name="T10" fmla="*/ 0 60000 65536"/>
                  <a:gd name="T11" fmla="*/ 0 60000 65536"/>
                  <a:gd name="T12" fmla="*/ 0 w 35"/>
                  <a:gd name="T13" fmla="*/ 0 h 130"/>
                  <a:gd name="T14" fmla="*/ 35 w 35"/>
                  <a:gd name="T15" fmla="*/ 130 h 130"/>
                </a:gdLst>
                <a:ahLst/>
                <a:cxnLst>
                  <a:cxn ang="T8">
                    <a:pos x="T0" y="T1"/>
                  </a:cxn>
                  <a:cxn ang="T9">
                    <a:pos x="T2" y="T3"/>
                  </a:cxn>
                  <a:cxn ang="T10">
                    <a:pos x="T4" y="T5"/>
                  </a:cxn>
                  <a:cxn ang="T11">
                    <a:pos x="T6" y="T7"/>
                  </a:cxn>
                </a:cxnLst>
                <a:rect l="T12" t="T13" r="T14" b="T15"/>
                <a:pathLst>
                  <a:path w="35" h="130">
                    <a:moveTo>
                      <a:pt x="35" y="130"/>
                    </a:moveTo>
                    <a:lnTo>
                      <a:pt x="0" y="63"/>
                    </a:lnTo>
                    <a:lnTo>
                      <a:pt x="35" y="0"/>
                    </a:lnTo>
                    <a:lnTo>
                      <a:pt x="35" y="13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37" name="Freeform 27"/>
              <p:cNvSpPr>
                <a:spLocks/>
              </p:cNvSpPr>
              <p:nvPr/>
            </p:nvSpPr>
            <p:spPr bwMode="auto">
              <a:xfrm>
                <a:off x="1474" y="734"/>
                <a:ext cx="107" cy="334"/>
              </a:xfrm>
              <a:custGeom>
                <a:avLst/>
                <a:gdLst>
                  <a:gd name="T0" fmla="*/ 2147483647 w 35"/>
                  <a:gd name="T1" fmla="*/ 2147483647 h 130"/>
                  <a:gd name="T2" fmla="*/ 0 w 35"/>
                  <a:gd name="T3" fmla="*/ 2147483647 h 130"/>
                  <a:gd name="T4" fmla="*/ 2147483647 w 35"/>
                  <a:gd name="T5" fmla="*/ 0 h 130"/>
                  <a:gd name="T6" fmla="*/ 2147483647 w 35"/>
                  <a:gd name="T7" fmla="*/ 2147483647 h 130"/>
                  <a:gd name="T8" fmla="*/ 0 60000 65536"/>
                  <a:gd name="T9" fmla="*/ 0 60000 65536"/>
                  <a:gd name="T10" fmla="*/ 0 60000 65536"/>
                  <a:gd name="T11" fmla="*/ 0 60000 65536"/>
                  <a:gd name="T12" fmla="*/ 0 w 35"/>
                  <a:gd name="T13" fmla="*/ 0 h 130"/>
                  <a:gd name="T14" fmla="*/ 35 w 35"/>
                  <a:gd name="T15" fmla="*/ 130 h 130"/>
                </a:gdLst>
                <a:ahLst/>
                <a:cxnLst>
                  <a:cxn ang="T8">
                    <a:pos x="T0" y="T1"/>
                  </a:cxn>
                  <a:cxn ang="T9">
                    <a:pos x="T2" y="T3"/>
                  </a:cxn>
                  <a:cxn ang="T10">
                    <a:pos x="T4" y="T5"/>
                  </a:cxn>
                  <a:cxn ang="T11">
                    <a:pos x="T6" y="T7"/>
                  </a:cxn>
                </a:cxnLst>
                <a:rect l="T12" t="T13" r="T14" b="T15"/>
                <a:pathLst>
                  <a:path w="35" h="130">
                    <a:moveTo>
                      <a:pt x="35" y="130"/>
                    </a:moveTo>
                    <a:lnTo>
                      <a:pt x="0" y="63"/>
                    </a:lnTo>
                    <a:lnTo>
                      <a:pt x="35" y="0"/>
                    </a:lnTo>
                    <a:lnTo>
                      <a:pt x="35" y="13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38" name="Freeform 28"/>
              <p:cNvSpPr>
                <a:spLocks/>
              </p:cNvSpPr>
              <p:nvPr/>
            </p:nvSpPr>
            <p:spPr bwMode="auto">
              <a:xfrm>
                <a:off x="1361" y="1823"/>
                <a:ext cx="89" cy="307"/>
              </a:xfrm>
              <a:custGeom>
                <a:avLst/>
                <a:gdLst>
                  <a:gd name="T0" fmla="*/ 0 w 29"/>
                  <a:gd name="T1" fmla="*/ 2147483647 h 119"/>
                  <a:gd name="T2" fmla="*/ 2147483647 w 29"/>
                  <a:gd name="T3" fmla="*/ 2147483647 h 119"/>
                  <a:gd name="T4" fmla="*/ 0 w 29"/>
                  <a:gd name="T5" fmla="*/ 0 h 119"/>
                  <a:gd name="T6" fmla="*/ 0 w 29"/>
                  <a:gd name="T7" fmla="*/ 2147483647 h 119"/>
                  <a:gd name="T8" fmla="*/ 0 60000 65536"/>
                  <a:gd name="T9" fmla="*/ 0 60000 65536"/>
                  <a:gd name="T10" fmla="*/ 0 60000 65536"/>
                  <a:gd name="T11" fmla="*/ 0 60000 65536"/>
                  <a:gd name="T12" fmla="*/ 0 w 29"/>
                  <a:gd name="T13" fmla="*/ 0 h 119"/>
                  <a:gd name="T14" fmla="*/ 29 w 29"/>
                  <a:gd name="T15" fmla="*/ 119 h 119"/>
                </a:gdLst>
                <a:ahLst/>
                <a:cxnLst>
                  <a:cxn ang="T8">
                    <a:pos x="T0" y="T1"/>
                  </a:cxn>
                  <a:cxn ang="T9">
                    <a:pos x="T2" y="T3"/>
                  </a:cxn>
                  <a:cxn ang="T10">
                    <a:pos x="T4" y="T5"/>
                  </a:cxn>
                  <a:cxn ang="T11">
                    <a:pos x="T6" y="T7"/>
                  </a:cxn>
                </a:cxnLst>
                <a:rect l="T12" t="T13" r="T14" b="T15"/>
                <a:pathLst>
                  <a:path w="29" h="119">
                    <a:moveTo>
                      <a:pt x="0" y="119"/>
                    </a:moveTo>
                    <a:lnTo>
                      <a:pt x="29" y="54"/>
                    </a:lnTo>
                    <a:lnTo>
                      <a:pt x="0" y="0"/>
                    </a:lnTo>
                    <a:lnTo>
                      <a:pt x="0" y="11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39" name="Freeform 29"/>
              <p:cNvSpPr>
                <a:spLocks/>
              </p:cNvSpPr>
              <p:nvPr/>
            </p:nvSpPr>
            <p:spPr bwMode="auto">
              <a:xfrm>
                <a:off x="1361" y="760"/>
                <a:ext cx="98" cy="306"/>
              </a:xfrm>
              <a:custGeom>
                <a:avLst/>
                <a:gdLst>
                  <a:gd name="T0" fmla="*/ 0 w 32"/>
                  <a:gd name="T1" fmla="*/ 2147483647 h 119"/>
                  <a:gd name="T2" fmla="*/ 2147483647 w 32"/>
                  <a:gd name="T3" fmla="*/ 2147483647 h 119"/>
                  <a:gd name="T4" fmla="*/ 0 w 32"/>
                  <a:gd name="T5" fmla="*/ 0 h 119"/>
                  <a:gd name="T6" fmla="*/ 0 w 32"/>
                  <a:gd name="T7" fmla="*/ 2147483647 h 119"/>
                  <a:gd name="T8" fmla="*/ 0 60000 65536"/>
                  <a:gd name="T9" fmla="*/ 0 60000 65536"/>
                  <a:gd name="T10" fmla="*/ 0 60000 65536"/>
                  <a:gd name="T11" fmla="*/ 0 60000 65536"/>
                  <a:gd name="T12" fmla="*/ 0 w 32"/>
                  <a:gd name="T13" fmla="*/ 0 h 119"/>
                  <a:gd name="T14" fmla="*/ 32 w 32"/>
                  <a:gd name="T15" fmla="*/ 119 h 119"/>
                </a:gdLst>
                <a:ahLst/>
                <a:cxnLst>
                  <a:cxn ang="T8">
                    <a:pos x="T0" y="T1"/>
                  </a:cxn>
                  <a:cxn ang="T9">
                    <a:pos x="T2" y="T3"/>
                  </a:cxn>
                  <a:cxn ang="T10">
                    <a:pos x="T4" y="T5"/>
                  </a:cxn>
                  <a:cxn ang="T11">
                    <a:pos x="T6" y="T7"/>
                  </a:cxn>
                </a:cxnLst>
                <a:rect l="T12" t="T13" r="T14" b="T15"/>
                <a:pathLst>
                  <a:path w="32" h="119">
                    <a:moveTo>
                      <a:pt x="0" y="119"/>
                    </a:moveTo>
                    <a:lnTo>
                      <a:pt x="32" y="61"/>
                    </a:lnTo>
                    <a:lnTo>
                      <a:pt x="0" y="0"/>
                    </a:lnTo>
                    <a:lnTo>
                      <a:pt x="0" y="11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40" name="Freeform 30"/>
              <p:cNvSpPr>
                <a:spLocks/>
              </p:cNvSpPr>
              <p:nvPr/>
            </p:nvSpPr>
            <p:spPr bwMode="auto">
              <a:xfrm>
                <a:off x="1361" y="1998"/>
                <a:ext cx="220" cy="170"/>
              </a:xfrm>
              <a:custGeom>
                <a:avLst/>
                <a:gdLst>
                  <a:gd name="T0" fmla="*/ 2147483647 w 72"/>
                  <a:gd name="T1" fmla="*/ 2147483647 h 66"/>
                  <a:gd name="T2" fmla="*/ 2147483647 w 72"/>
                  <a:gd name="T3" fmla="*/ 0 h 66"/>
                  <a:gd name="T4" fmla="*/ 0 w 72"/>
                  <a:gd name="T5" fmla="*/ 2147483647 h 66"/>
                  <a:gd name="T6" fmla="*/ 2147483647 w 72"/>
                  <a:gd name="T7" fmla="*/ 2147483647 h 66"/>
                  <a:gd name="T8" fmla="*/ 0 60000 65536"/>
                  <a:gd name="T9" fmla="*/ 0 60000 65536"/>
                  <a:gd name="T10" fmla="*/ 0 60000 65536"/>
                  <a:gd name="T11" fmla="*/ 0 60000 65536"/>
                  <a:gd name="T12" fmla="*/ 0 w 72"/>
                  <a:gd name="T13" fmla="*/ 0 h 66"/>
                  <a:gd name="T14" fmla="*/ 72 w 72"/>
                  <a:gd name="T15" fmla="*/ 66 h 66"/>
                </a:gdLst>
                <a:ahLst/>
                <a:cxnLst>
                  <a:cxn ang="T8">
                    <a:pos x="T0" y="T1"/>
                  </a:cxn>
                  <a:cxn ang="T9">
                    <a:pos x="T2" y="T3"/>
                  </a:cxn>
                  <a:cxn ang="T10">
                    <a:pos x="T4" y="T5"/>
                  </a:cxn>
                  <a:cxn ang="T11">
                    <a:pos x="T6" y="T7"/>
                  </a:cxn>
                </a:cxnLst>
                <a:rect l="T12" t="T13" r="T14" b="T15"/>
                <a:pathLst>
                  <a:path w="72" h="66">
                    <a:moveTo>
                      <a:pt x="72" y="66"/>
                    </a:moveTo>
                    <a:lnTo>
                      <a:pt x="34" y="0"/>
                    </a:lnTo>
                    <a:lnTo>
                      <a:pt x="0" y="66"/>
                    </a:lnTo>
                    <a:lnTo>
                      <a:pt x="72" y="66"/>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41" name="Freeform 31"/>
              <p:cNvSpPr>
                <a:spLocks/>
              </p:cNvSpPr>
              <p:nvPr/>
            </p:nvSpPr>
            <p:spPr bwMode="auto">
              <a:xfrm>
                <a:off x="1368" y="906"/>
                <a:ext cx="203" cy="288"/>
              </a:xfrm>
              <a:custGeom>
                <a:avLst/>
                <a:gdLst>
                  <a:gd name="T0" fmla="*/ 2147483647 w 67"/>
                  <a:gd name="T1" fmla="*/ 2147483647 h 112"/>
                  <a:gd name="T2" fmla="*/ 2147483647 w 67"/>
                  <a:gd name="T3" fmla="*/ 2147483647 h 112"/>
                  <a:gd name="T4" fmla="*/ 0 w 67"/>
                  <a:gd name="T5" fmla="*/ 2147483647 h 112"/>
                  <a:gd name="T6" fmla="*/ 2147483647 w 67"/>
                  <a:gd name="T7" fmla="*/ 0 h 112"/>
                  <a:gd name="T8" fmla="*/ 2147483647 w 67"/>
                  <a:gd name="T9" fmla="*/ 2147483647 h 112"/>
                  <a:gd name="T10" fmla="*/ 0 60000 65536"/>
                  <a:gd name="T11" fmla="*/ 0 60000 65536"/>
                  <a:gd name="T12" fmla="*/ 0 60000 65536"/>
                  <a:gd name="T13" fmla="*/ 0 60000 65536"/>
                  <a:gd name="T14" fmla="*/ 0 60000 65536"/>
                  <a:gd name="T15" fmla="*/ 0 w 67"/>
                  <a:gd name="T16" fmla="*/ 0 h 112"/>
                  <a:gd name="T17" fmla="*/ 67 w 67"/>
                  <a:gd name="T18" fmla="*/ 112 h 112"/>
                </a:gdLst>
                <a:ahLst/>
                <a:cxnLst>
                  <a:cxn ang="T10">
                    <a:pos x="T0" y="T1"/>
                  </a:cxn>
                  <a:cxn ang="T11">
                    <a:pos x="T2" y="T3"/>
                  </a:cxn>
                  <a:cxn ang="T12">
                    <a:pos x="T4" y="T5"/>
                  </a:cxn>
                  <a:cxn ang="T13">
                    <a:pos x="T6" y="T7"/>
                  </a:cxn>
                  <a:cxn ang="T14">
                    <a:pos x="T8" y="T9"/>
                  </a:cxn>
                </a:cxnLst>
                <a:rect l="T15" t="T16" r="T17" b="T18"/>
                <a:pathLst>
                  <a:path w="67" h="112">
                    <a:moveTo>
                      <a:pt x="67" y="65"/>
                    </a:moveTo>
                    <a:lnTo>
                      <a:pt x="32" y="112"/>
                    </a:lnTo>
                    <a:lnTo>
                      <a:pt x="0" y="68"/>
                    </a:lnTo>
                    <a:lnTo>
                      <a:pt x="32" y="0"/>
                    </a:lnTo>
                    <a:lnTo>
                      <a:pt x="67" y="6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42" name="Freeform 32"/>
              <p:cNvSpPr>
                <a:spLocks/>
              </p:cNvSpPr>
              <p:nvPr/>
            </p:nvSpPr>
            <p:spPr bwMode="auto">
              <a:xfrm>
                <a:off x="1361" y="15"/>
                <a:ext cx="220" cy="116"/>
              </a:xfrm>
              <a:custGeom>
                <a:avLst/>
                <a:gdLst>
                  <a:gd name="T0" fmla="*/ 2147483647 w 72"/>
                  <a:gd name="T1" fmla="*/ 0 h 45"/>
                  <a:gd name="T2" fmla="*/ 2147483647 w 72"/>
                  <a:gd name="T3" fmla="*/ 2147483647 h 45"/>
                  <a:gd name="T4" fmla="*/ 0 w 72"/>
                  <a:gd name="T5" fmla="*/ 2147483647 h 45"/>
                  <a:gd name="T6" fmla="*/ 2147483647 w 72"/>
                  <a:gd name="T7" fmla="*/ 0 h 45"/>
                  <a:gd name="T8" fmla="*/ 0 60000 65536"/>
                  <a:gd name="T9" fmla="*/ 0 60000 65536"/>
                  <a:gd name="T10" fmla="*/ 0 60000 65536"/>
                  <a:gd name="T11" fmla="*/ 0 60000 65536"/>
                  <a:gd name="T12" fmla="*/ 0 w 72"/>
                  <a:gd name="T13" fmla="*/ 0 h 45"/>
                  <a:gd name="T14" fmla="*/ 72 w 72"/>
                  <a:gd name="T15" fmla="*/ 45 h 45"/>
                </a:gdLst>
                <a:ahLst/>
                <a:cxnLst>
                  <a:cxn ang="T8">
                    <a:pos x="T0" y="T1"/>
                  </a:cxn>
                  <a:cxn ang="T9">
                    <a:pos x="T2" y="T3"/>
                  </a:cxn>
                  <a:cxn ang="T10">
                    <a:pos x="T4" y="T5"/>
                  </a:cxn>
                  <a:cxn ang="T11">
                    <a:pos x="T6" y="T7"/>
                  </a:cxn>
                </a:cxnLst>
                <a:rect l="T12" t="T13" r="T14" b="T15"/>
                <a:pathLst>
                  <a:path w="72" h="45">
                    <a:moveTo>
                      <a:pt x="72" y="0"/>
                    </a:moveTo>
                    <a:lnTo>
                      <a:pt x="34" y="45"/>
                    </a:lnTo>
                    <a:lnTo>
                      <a:pt x="0" y="3"/>
                    </a:lnTo>
                    <a:lnTo>
                      <a:pt x="72" y="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43" name="Freeform 33"/>
              <p:cNvSpPr>
                <a:spLocks/>
              </p:cNvSpPr>
              <p:nvPr/>
            </p:nvSpPr>
            <p:spPr bwMode="auto">
              <a:xfrm>
                <a:off x="1352" y="28"/>
                <a:ext cx="229" cy="2119"/>
              </a:xfrm>
              <a:custGeom>
                <a:avLst/>
                <a:gdLst>
                  <a:gd name="T0" fmla="*/ 2147483647 w 75"/>
                  <a:gd name="T1" fmla="*/ 2147483647 h 823"/>
                  <a:gd name="T2" fmla="*/ 2147483647 w 75"/>
                  <a:gd name="T3" fmla="*/ 2147483647 h 823"/>
                  <a:gd name="T4" fmla="*/ 2147483647 w 75"/>
                  <a:gd name="T5" fmla="*/ 2147483647 h 823"/>
                  <a:gd name="T6" fmla="*/ 2147483647 w 75"/>
                  <a:gd name="T7" fmla="*/ 2147483647 h 823"/>
                  <a:gd name="T8" fmla="*/ 2147483647 w 75"/>
                  <a:gd name="T9" fmla="*/ 2147483647 h 823"/>
                  <a:gd name="T10" fmla="*/ 0 w 75"/>
                  <a:gd name="T11" fmla="*/ 2147483647 h 823"/>
                  <a:gd name="T12" fmla="*/ 2147483647 w 75"/>
                  <a:gd name="T13" fmla="*/ 2147483647 h 823"/>
                  <a:gd name="T14" fmla="*/ 2147483647 w 75"/>
                  <a:gd name="T15" fmla="*/ 2147483647 h 823"/>
                  <a:gd name="T16" fmla="*/ 2147483647 w 75"/>
                  <a:gd name="T17" fmla="*/ 2147483647 h 823"/>
                  <a:gd name="T18" fmla="*/ 2147483647 w 75"/>
                  <a:gd name="T19" fmla="*/ 2147483647 h 823"/>
                  <a:gd name="T20" fmla="*/ 2147483647 w 75"/>
                  <a:gd name="T21" fmla="*/ 2147483647 h 823"/>
                  <a:gd name="T22" fmla="*/ 2147483647 w 75"/>
                  <a:gd name="T23" fmla="*/ 2147483647 h 823"/>
                  <a:gd name="T24" fmla="*/ 2147483647 w 75"/>
                  <a:gd name="T25" fmla="*/ 2147483647 h 823"/>
                  <a:gd name="T26" fmla="*/ 2147483647 w 75"/>
                  <a:gd name="T27" fmla="*/ 2147483647 h 823"/>
                  <a:gd name="T28" fmla="*/ 2147483647 w 75"/>
                  <a:gd name="T29" fmla="*/ 2147483647 h 823"/>
                  <a:gd name="T30" fmla="*/ 2147483647 w 75"/>
                  <a:gd name="T31" fmla="*/ 2147483647 h 823"/>
                  <a:gd name="T32" fmla="*/ 2147483647 w 75"/>
                  <a:gd name="T33" fmla="*/ 2147483647 h 823"/>
                  <a:gd name="T34" fmla="*/ 2147483647 w 75"/>
                  <a:gd name="T35" fmla="*/ 2147483647 h 823"/>
                  <a:gd name="T36" fmla="*/ 2147483647 w 75"/>
                  <a:gd name="T37" fmla="*/ 0 h 823"/>
                  <a:gd name="T38" fmla="*/ 2147483647 w 75"/>
                  <a:gd name="T39" fmla="*/ 0 h 823"/>
                  <a:gd name="T40" fmla="*/ 2147483647 w 75"/>
                  <a:gd name="T41" fmla="*/ 2147483647 h 823"/>
                  <a:gd name="T42" fmla="*/ 2147483647 w 75"/>
                  <a:gd name="T43" fmla="*/ 2147483647 h 823"/>
                  <a:gd name="T44" fmla="*/ 2147483647 w 75"/>
                  <a:gd name="T45" fmla="*/ 2147483647 h 823"/>
                  <a:gd name="T46" fmla="*/ 2147483647 w 75"/>
                  <a:gd name="T47" fmla="*/ 2147483647 h 823"/>
                  <a:gd name="T48" fmla="*/ 2147483647 w 75"/>
                  <a:gd name="T49" fmla="*/ 2147483647 h 823"/>
                  <a:gd name="T50" fmla="*/ 2147483647 w 75"/>
                  <a:gd name="T51" fmla="*/ 2147483647 h 8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5"/>
                  <a:gd name="T79" fmla="*/ 0 h 823"/>
                  <a:gd name="T80" fmla="*/ 75 w 75"/>
                  <a:gd name="T81" fmla="*/ 823 h 8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5" h="823">
                    <a:moveTo>
                      <a:pt x="3" y="413"/>
                    </a:moveTo>
                    <a:lnTo>
                      <a:pt x="62" y="497"/>
                    </a:lnTo>
                    <a:lnTo>
                      <a:pt x="2" y="580"/>
                    </a:lnTo>
                    <a:lnTo>
                      <a:pt x="3" y="603"/>
                    </a:lnTo>
                    <a:lnTo>
                      <a:pt x="65" y="698"/>
                    </a:lnTo>
                    <a:lnTo>
                      <a:pt x="0" y="821"/>
                    </a:lnTo>
                    <a:lnTo>
                      <a:pt x="10" y="823"/>
                    </a:lnTo>
                    <a:lnTo>
                      <a:pt x="75" y="706"/>
                    </a:lnTo>
                    <a:lnTo>
                      <a:pt x="75" y="685"/>
                    </a:lnTo>
                    <a:lnTo>
                      <a:pt x="6" y="592"/>
                    </a:lnTo>
                    <a:lnTo>
                      <a:pt x="75" y="503"/>
                    </a:lnTo>
                    <a:lnTo>
                      <a:pt x="75" y="493"/>
                    </a:lnTo>
                    <a:lnTo>
                      <a:pt x="11" y="409"/>
                    </a:lnTo>
                    <a:lnTo>
                      <a:pt x="75" y="292"/>
                    </a:lnTo>
                    <a:lnTo>
                      <a:pt x="75" y="272"/>
                    </a:lnTo>
                    <a:lnTo>
                      <a:pt x="6" y="179"/>
                    </a:lnTo>
                    <a:lnTo>
                      <a:pt x="75" y="90"/>
                    </a:lnTo>
                    <a:lnTo>
                      <a:pt x="75" y="79"/>
                    </a:lnTo>
                    <a:lnTo>
                      <a:pt x="18" y="0"/>
                    </a:lnTo>
                    <a:lnTo>
                      <a:pt x="3" y="0"/>
                    </a:lnTo>
                    <a:lnTo>
                      <a:pt x="62" y="84"/>
                    </a:lnTo>
                    <a:lnTo>
                      <a:pt x="2" y="166"/>
                    </a:lnTo>
                    <a:lnTo>
                      <a:pt x="3" y="190"/>
                    </a:lnTo>
                    <a:lnTo>
                      <a:pt x="65" y="285"/>
                    </a:lnTo>
                    <a:lnTo>
                      <a:pt x="3" y="397"/>
                    </a:lnTo>
                    <a:lnTo>
                      <a:pt x="3" y="413"/>
                    </a:lnTo>
                    <a:close/>
                  </a:path>
                </a:pathLst>
              </a:custGeom>
              <a:solidFill>
                <a:srgbClr val="EA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44" name="Freeform 34"/>
              <p:cNvSpPr>
                <a:spLocks noEditPoints="1"/>
              </p:cNvSpPr>
              <p:nvPr/>
            </p:nvSpPr>
            <p:spPr bwMode="auto">
              <a:xfrm>
                <a:off x="1334" y="15"/>
                <a:ext cx="256" cy="2142"/>
              </a:xfrm>
              <a:custGeom>
                <a:avLst/>
                <a:gdLst>
                  <a:gd name="T0" fmla="*/ 2147483647 w 84"/>
                  <a:gd name="T1" fmla="*/ 2147483647 h 832"/>
                  <a:gd name="T2" fmla="*/ 2147483647 w 84"/>
                  <a:gd name="T3" fmla="*/ 2147483647 h 832"/>
                  <a:gd name="T4" fmla="*/ 2147483647 w 84"/>
                  <a:gd name="T5" fmla="*/ 2147483647 h 832"/>
                  <a:gd name="T6" fmla="*/ 2147483647 w 84"/>
                  <a:gd name="T7" fmla="*/ 2147483647 h 832"/>
                  <a:gd name="T8" fmla="*/ 2147483647 w 84"/>
                  <a:gd name="T9" fmla="*/ 2147483647 h 832"/>
                  <a:gd name="T10" fmla="*/ 2147483647 w 84"/>
                  <a:gd name="T11" fmla="*/ 2147483647 h 832"/>
                  <a:gd name="T12" fmla="*/ 2147483647 w 84"/>
                  <a:gd name="T13" fmla="*/ 2147483647 h 832"/>
                  <a:gd name="T14" fmla="*/ 2147483647 w 84"/>
                  <a:gd name="T15" fmla="*/ 2147483647 h 832"/>
                  <a:gd name="T16" fmla="*/ 2147483647 w 84"/>
                  <a:gd name="T17" fmla="*/ 2147483647 h 832"/>
                  <a:gd name="T18" fmla="*/ 2147483647 w 84"/>
                  <a:gd name="T19" fmla="*/ 2147483647 h 832"/>
                  <a:gd name="T20" fmla="*/ 2147483647 w 84"/>
                  <a:gd name="T21" fmla="*/ 2147483647 h 832"/>
                  <a:gd name="T22" fmla="*/ 2147483647 w 84"/>
                  <a:gd name="T23" fmla="*/ 2147483647 h 832"/>
                  <a:gd name="T24" fmla="*/ 2147483647 w 84"/>
                  <a:gd name="T25" fmla="*/ 2147483647 h 832"/>
                  <a:gd name="T26" fmla="*/ 2147483647 w 84"/>
                  <a:gd name="T27" fmla="*/ 2147483647 h 832"/>
                  <a:gd name="T28" fmla="*/ 2147483647 w 84"/>
                  <a:gd name="T29" fmla="*/ 2147483647 h 832"/>
                  <a:gd name="T30" fmla="*/ 2147483647 w 84"/>
                  <a:gd name="T31" fmla="*/ 2147483647 h 832"/>
                  <a:gd name="T32" fmla="*/ 2147483647 w 84"/>
                  <a:gd name="T33" fmla="*/ 2147483647 h 832"/>
                  <a:gd name="T34" fmla="*/ 2147483647 w 84"/>
                  <a:gd name="T35" fmla="*/ 2147483647 h 832"/>
                  <a:gd name="T36" fmla="*/ 2147483647 w 84"/>
                  <a:gd name="T37" fmla="*/ 2147483647 h 832"/>
                  <a:gd name="T38" fmla="*/ 2147483647 w 84"/>
                  <a:gd name="T39" fmla="*/ 2147483647 h 832"/>
                  <a:gd name="T40" fmla="*/ 2147483647 w 84"/>
                  <a:gd name="T41" fmla="*/ 2147483647 h 832"/>
                  <a:gd name="T42" fmla="*/ 2147483647 w 84"/>
                  <a:gd name="T43" fmla="*/ 2147483647 h 832"/>
                  <a:gd name="T44" fmla="*/ 2147483647 w 84"/>
                  <a:gd name="T45" fmla="*/ 2147483647 h 832"/>
                  <a:gd name="T46" fmla="*/ 2147483647 w 84"/>
                  <a:gd name="T47" fmla="*/ 2147483647 h 832"/>
                  <a:gd name="T48" fmla="*/ 2147483647 w 84"/>
                  <a:gd name="T49" fmla="*/ 2147483647 h 832"/>
                  <a:gd name="T50" fmla="*/ 2147483647 w 84"/>
                  <a:gd name="T51" fmla="*/ 2147483647 h 832"/>
                  <a:gd name="T52" fmla="*/ 2147483647 w 84"/>
                  <a:gd name="T53" fmla="*/ 2147483647 h 832"/>
                  <a:gd name="T54" fmla="*/ 2147483647 w 84"/>
                  <a:gd name="T55" fmla="*/ 2147483647 h 832"/>
                  <a:gd name="T56" fmla="*/ 2147483647 w 84"/>
                  <a:gd name="T57" fmla="*/ 2147483647 h 832"/>
                  <a:gd name="T58" fmla="*/ 2147483647 w 84"/>
                  <a:gd name="T59" fmla="*/ 2147483647 h 832"/>
                  <a:gd name="T60" fmla="*/ 2147483647 w 84"/>
                  <a:gd name="T61" fmla="*/ 2147483647 h 832"/>
                  <a:gd name="T62" fmla="*/ 2147483647 w 84"/>
                  <a:gd name="T63" fmla="*/ 2147483647 h 832"/>
                  <a:gd name="T64" fmla="*/ 2147483647 w 84"/>
                  <a:gd name="T65" fmla="*/ 2147483647 h 832"/>
                  <a:gd name="T66" fmla="*/ 2147483647 w 84"/>
                  <a:gd name="T67" fmla="*/ 2147483647 h 832"/>
                  <a:gd name="T68" fmla="*/ 2147483647 w 84"/>
                  <a:gd name="T69" fmla="*/ 2147483647 h 832"/>
                  <a:gd name="T70" fmla="*/ 2147483647 w 84"/>
                  <a:gd name="T71" fmla="*/ 2147483647 h 832"/>
                  <a:gd name="T72" fmla="*/ 2147483647 w 84"/>
                  <a:gd name="T73" fmla="*/ 2147483647 h 832"/>
                  <a:gd name="T74" fmla="*/ 2147483647 w 84"/>
                  <a:gd name="T75" fmla="*/ 2147483647 h 832"/>
                  <a:gd name="T76" fmla="*/ 2147483647 w 84"/>
                  <a:gd name="T77" fmla="*/ 2147483647 h 832"/>
                  <a:gd name="T78" fmla="*/ 2147483647 w 84"/>
                  <a:gd name="T79" fmla="*/ 2147483647 h 832"/>
                  <a:gd name="T80" fmla="*/ 2147483647 w 84"/>
                  <a:gd name="T81" fmla="*/ 2147483647 h 832"/>
                  <a:gd name="T82" fmla="*/ 2147483647 w 84"/>
                  <a:gd name="T83" fmla="*/ 2147483647 h 832"/>
                  <a:gd name="T84" fmla="*/ 2147483647 w 84"/>
                  <a:gd name="T85" fmla="*/ 2147483647 h 832"/>
                  <a:gd name="T86" fmla="*/ 2147483647 w 84"/>
                  <a:gd name="T87" fmla="*/ 0 h 832"/>
                  <a:gd name="T88" fmla="*/ 2147483647 w 84"/>
                  <a:gd name="T89" fmla="*/ 0 h 832"/>
                  <a:gd name="T90" fmla="*/ 2147483647 w 84"/>
                  <a:gd name="T91" fmla="*/ 0 h 832"/>
                  <a:gd name="T92" fmla="*/ 2147483647 w 84"/>
                  <a:gd name="T93" fmla="*/ 2147483647 h 832"/>
                  <a:gd name="T94" fmla="*/ 2147483647 w 84"/>
                  <a:gd name="T95" fmla="*/ 2147483647 h 832"/>
                  <a:gd name="T96" fmla="*/ 2147483647 w 84"/>
                  <a:gd name="T97" fmla="*/ 2147483647 h 832"/>
                  <a:gd name="T98" fmla="*/ 2147483647 w 84"/>
                  <a:gd name="T99" fmla="*/ 2147483647 h 832"/>
                  <a:gd name="T100" fmla="*/ 2147483647 w 84"/>
                  <a:gd name="T101" fmla="*/ 2147483647 h 832"/>
                  <a:gd name="T102" fmla="*/ 2147483647 w 84"/>
                  <a:gd name="T103" fmla="*/ 2147483647 h 832"/>
                  <a:gd name="T104" fmla="*/ 2147483647 w 84"/>
                  <a:gd name="T105" fmla="*/ 2147483647 h 832"/>
                  <a:gd name="T106" fmla="*/ 2147483647 w 84"/>
                  <a:gd name="T107" fmla="*/ 2147483647 h 832"/>
                  <a:gd name="T108" fmla="*/ 2147483647 w 84"/>
                  <a:gd name="T109" fmla="*/ 2147483647 h 832"/>
                  <a:gd name="T110" fmla="*/ 2147483647 w 84"/>
                  <a:gd name="T111" fmla="*/ 2147483647 h 832"/>
                  <a:gd name="T112" fmla="*/ 2147483647 w 84"/>
                  <a:gd name="T113" fmla="*/ 2147483647 h 832"/>
                  <a:gd name="T114" fmla="*/ 2147483647 w 84"/>
                  <a:gd name="T115" fmla="*/ 2147483647 h 832"/>
                  <a:gd name="T116" fmla="*/ 2147483647 w 84"/>
                  <a:gd name="T117" fmla="*/ 2147483647 h 832"/>
                  <a:gd name="T118" fmla="*/ 2147483647 w 84"/>
                  <a:gd name="T119" fmla="*/ 2147483647 h 832"/>
                  <a:gd name="T120" fmla="*/ 2147483647 w 84"/>
                  <a:gd name="T121" fmla="*/ 2147483647 h 832"/>
                  <a:gd name="T122" fmla="*/ 2147483647 w 84"/>
                  <a:gd name="T123" fmla="*/ 2147483647 h 8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32"/>
                  <a:gd name="T188" fmla="*/ 84 w 84"/>
                  <a:gd name="T189" fmla="*/ 832 h 83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32">
                    <a:moveTo>
                      <a:pt x="11" y="414"/>
                    </a:moveTo>
                    <a:lnTo>
                      <a:pt x="70" y="499"/>
                    </a:lnTo>
                    <a:lnTo>
                      <a:pt x="66" y="506"/>
                    </a:lnTo>
                    <a:lnTo>
                      <a:pt x="7" y="421"/>
                    </a:lnTo>
                    <a:lnTo>
                      <a:pt x="11" y="414"/>
                    </a:lnTo>
                    <a:close/>
                    <a:moveTo>
                      <a:pt x="70" y="499"/>
                    </a:moveTo>
                    <a:lnTo>
                      <a:pt x="73" y="502"/>
                    </a:lnTo>
                    <a:lnTo>
                      <a:pt x="70" y="506"/>
                    </a:lnTo>
                    <a:lnTo>
                      <a:pt x="68" y="502"/>
                    </a:lnTo>
                    <a:lnTo>
                      <a:pt x="70" y="499"/>
                    </a:lnTo>
                    <a:close/>
                    <a:moveTo>
                      <a:pt x="70" y="506"/>
                    </a:moveTo>
                    <a:lnTo>
                      <a:pt x="10" y="588"/>
                    </a:lnTo>
                    <a:lnTo>
                      <a:pt x="6" y="581"/>
                    </a:lnTo>
                    <a:lnTo>
                      <a:pt x="66" y="498"/>
                    </a:lnTo>
                    <a:lnTo>
                      <a:pt x="70" y="506"/>
                    </a:lnTo>
                    <a:close/>
                    <a:moveTo>
                      <a:pt x="5" y="585"/>
                    </a:moveTo>
                    <a:lnTo>
                      <a:pt x="5" y="583"/>
                    </a:lnTo>
                    <a:lnTo>
                      <a:pt x="6" y="581"/>
                    </a:lnTo>
                    <a:lnTo>
                      <a:pt x="8" y="585"/>
                    </a:lnTo>
                    <a:lnTo>
                      <a:pt x="5" y="585"/>
                    </a:lnTo>
                    <a:close/>
                    <a:moveTo>
                      <a:pt x="11" y="585"/>
                    </a:moveTo>
                    <a:lnTo>
                      <a:pt x="11" y="608"/>
                    </a:lnTo>
                    <a:lnTo>
                      <a:pt x="6" y="608"/>
                    </a:lnTo>
                    <a:lnTo>
                      <a:pt x="5" y="585"/>
                    </a:lnTo>
                    <a:lnTo>
                      <a:pt x="11" y="585"/>
                    </a:lnTo>
                    <a:close/>
                    <a:moveTo>
                      <a:pt x="7" y="611"/>
                    </a:moveTo>
                    <a:lnTo>
                      <a:pt x="6" y="610"/>
                    </a:lnTo>
                    <a:lnTo>
                      <a:pt x="6" y="608"/>
                    </a:lnTo>
                    <a:lnTo>
                      <a:pt x="9" y="608"/>
                    </a:lnTo>
                    <a:lnTo>
                      <a:pt x="7" y="611"/>
                    </a:lnTo>
                    <a:close/>
                    <a:moveTo>
                      <a:pt x="11" y="604"/>
                    </a:moveTo>
                    <a:lnTo>
                      <a:pt x="73" y="700"/>
                    </a:lnTo>
                    <a:lnTo>
                      <a:pt x="69" y="706"/>
                    </a:lnTo>
                    <a:lnTo>
                      <a:pt x="7" y="611"/>
                    </a:lnTo>
                    <a:lnTo>
                      <a:pt x="11" y="604"/>
                    </a:lnTo>
                    <a:close/>
                    <a:moveTo>
                      <a:pt x="73" y="700"/>
                    </a:moveTo>
                    <a:lnTo>
                      <a:pt x="75" y="703"/>
                    </a:lnTo>
                    <a:lnTo>
                      <a:pt x="73" y="706"/>
                    </a:lnTo>
                    <a:lnTo>
                      <a:pt x="71" y="703"/>
                    </a:lnTo>
                    <a:lnTo>
                      <a:pt x="73" y="700"/>
                    </a:lnTo>
                    <a:close/>
                    <a:moveTo>
                      <a:pt x="73" y="706"/>
                    </a:moveTo>
                    <a:lnTo>
                      <a:pt x="9" y="829"/>
                    </a:lnTo>
                    <a:lnTo>
                      <a:pt x="4" y="823"/>
                    </a:lnTo>
                    <a:lnTo>
                      <a:pt x="69" y="700"/>
                    </a:lnTo>
                    <a:lnTo>
                      <a:pt x="73" y="706"/>
                    </a:lnTo>
                    <a:close/>
                    <a:moveTo>
                      <a:pt x="6" y="831"/>
                    </a:moveTo>
                    <a:lnTo>
                      <a:pt x="0" y="830"/>
                    </a:lnTo>
                    <a:lnTo>
                      <a:pt x="4" y="823"/>
                    </a:lnTo>
                    <a:lnTo>
                      <a:pt x="6" y="826"/>
                    </a:lnTo>
                    <a:lnTo>
                      <a:pt x="6" y="831"/>
                    </a:lnTo>
                    <a:close/>
                    <a:moveTo>
                      <a:pt x="7" y="822"/>
                    </a:moveTo>
                    <a:lnTo>
                      <a:pt x="17" y="823"/>
                    </a:lnTo>
                    <a:lnTo>
                      <a:pt x="16" y="832"/>
                    </a:lnTo>
                    <a:lnTo>
                      <a:pt x="6" y="831"/>
                    </a:lnTo>
                    <a:lnTo>
                      <a:pt x="7" y="822"/>
                    </a:lnTo>
                    <a:close/>
                    <a:moveTo>
                      <a:pt x="19" y="831"/>
                    </a:moveTo>
                    <a:lnTo>
                      <a:pt x="18" y="832"/>
                    </a:lnTo>
                    <a:lnTo>
                      <a:pt x="16" y="832"/>
                    </a:lnTo>
                    <a:lnTo>
                      <a:pt x="16" y="828"/>
                    </a:lnTo>
                    <a:lnTo>
                      <a:pt x="19" y="831"/>
                    </a:lnTo>
                    <a:close/>
                    <a:moveTo>
                      <a:pt x="14" y="824"/>
                    </a:moveTo>
                    <a:lnTo>
                      <a:pt x="78" y="707"/>
                    </a:lnTo>
                    <a:lnTo>
                      <a:pt x="83" y="714"/>
                    </a:lnTo>
                    <a:lnTo>
                      <a:pt x="19" y="831"/>
                    </a:lnTo>
                    <a:lnTo>
                      <a:pt x="14" y="824"/>
                    </a:lnTo>
                    <a:close/>
                    <a:moveTo>
                      <a:pt x="83" y="711"/>
                    </a:moveTo>
                    <a:lnTo>
                      <a:pt x="83" y="712"/>
                    </a:lnTo>
                    <a:lnTo>
                      <a:pt x="83" y="714"/>
                    </a:lnTo>
                    <a:lnTo>
                      <a:pt x="81" y="711"/>
                    </a:lnTo>
                    <a:lnTo>
                      <a:pt x="83" y="711"/>
                    </a:lnTo>
                    <a:close/>
                    <a:moveTo>
                      <a:pt x="78" y="711"/>
                    </a:moveTo>
                    <a:lnTo>
                      <a:pt x="78" y="690"/>
                    </a:lnTo>
                    <a:lnTo>
                      <a:pt x="83" y="690"/>
                    </a:lnTo>
                    <a:lnTo>
                      <a:pt x="83" y="711"/>
                    </a:lnTo>
                    <a:lnTo>
                      <a:pt x="78" y="711"/>
                    </a:lnTo>
                    <a:close/>
                    <a:moveTo>
                      <a:pt x="82" y="686"/>
                    </a:moveTo>
                    <a:lnTo>
                      <a:pt x="83" y="688"/>
                    </a:lnTo>
                    <a:lnTo>
                      <a:pt x="83" y="690"/>
                    </a:lnTo>
                    <a:lnTo>
                      <a:pt x="81" y="690"/>
                    </a:lnTo>
                    <a:lnTo>
                      <a:pt x="82" y="686"/>
                    </a:lnTo>
                    <a:close/>
                    <a:moveTo>
                      <a:pt x="79" y="694"/>
                    </a:moveTo>
                    <a:lnTo>
                      <a:pt x="10" y="601"/>
                    </a:lnTo>
                    <a:lnTo>
                      <a:pt x="14" y="593"/>
                    </a:lnTo>
                    <a:lnTo>
                      <a:pt x="82" y="686"/>
                    </a:lnTo>
                    <a:lnTo>
                      <a:pt x="79" y="694"/>
                    </a:lnTo>
                    <a:close/>
                    <a:moveTo>
                      <a:pt x="10" y="601"/>
                    </a:moveTo>
                    <a:lnTo>
                      <a:pt x="7" y="597"/>
                    </a:lnTo>
                    <a:lnTo>
                      <a:pt x="10" y="593"/>
                    </a:lnTo>
                    <a:lnTo>
                      <a:pt x="12" y="597"/>
                    </a:lnTo>
                    <a:lnTo>
                      <a:pt x="10" y="601"/>
                    </a:lnTo>
                    <a:close/>
                    <a:moveTo>
                      <a:pt x="10" y="593"/>
                    </a:moveTo>
                    <a:lnTo>
                      <a:pt x="79" y="505"/>
                    </a:lnTo>
                    <a:lnTo>
                      <a:pt x="83" y="512"/>
                    </a:lnTo>
                    <a:lnTo>
                      <a:pt x="14" y="601"/>
                    </a:lnTo>
                    <a:lnTo>
                      <a:pt x="10" y="593"/>
                    </a:lnTo>
                    <a:close/>
                    <a:moveTo>
                      <a:pt x="84" y="508"/>
                    </a:moveTo>
                    <a:lnTo>
                      <a:pt x="84" y="511"/>
                    </a:lnTo>
                    <a:lnTo>
                      <a:pt x="83" y="512"/>
                    </a:lnTo>
                    <a:lnTo>
                      <a:pt x="81" y="508"/>
                    </a:lnTo>
                    <a:lnTo>
                      <a:pt x="84" y="508"/>
                    </a:lnTo>
                    <a:close/>
                    <a:moveTo>
                      <a:pt x="78" y="509"/>
                    </a:moveTo>
                    <a:lnTo>
                      <a:pt x="78" y="498"/>
                    </a:lnTo>
                    <a:lnTo>
                      <a:pt x="83" y="497"/>
                    </a:lnTo>
                    <a:lnTo>
                      <a:pt x="84" y="508"/>
                    </a:lnTo>
                    <a:lnTo>
                      <a:pt x="78" y="509"/>
                    </a:lnTo>
                    <a:close/>
                    <a:moveTo>
                      <a:pt x="82" y="494"/>
                    </a:moveTo>
                    <a:lnTo>
                      <a:pt x="83" y="495"/>
                    </a:lnTo>
                    <a:lnTo>
                      <a:pt x="83" y="497"/>
                    </a:lnTo>
                    <a:lnTo>
                      <a:pt x="81" y="498"/>
                    </a:lnTo>
                    <a:lnTo>
                      <a:pt x="82" y="494"/>
                    </a:lnTo>
                    <a:close/>
                    <a:moveTo>
                      <a:pt x="79" y="501"/>
                    </a:moveTo>
                    <a:lnTo>
                      <a:pt x="16" y="418"/>
                    </a:lnTo>
                    <a:lnTo>
                      <a:pt x="19" y="410"/>
                    </a:lnTo>
                    <a:lnTo>
                      <a:pt x="82" y="494"/>
                    </a:lnTo>
                    <a:lnTo>
                      <a:pt x="79" y="501"/>
                    </a:lnTo>
                    <a:close/>
                    <a:moveTo>
                      <a:pt x="16" y="418"/>
                    </a:moveTo>
                    <a:lnTo>
                      <a:pt x="13" y="414"/>
                    </a:lnTo>
                    <a:lnTo>
                      <a:pt x="15" y="411"/>
                    </a:lnTo>
                    <a:lnTo>
                      <a:pt x="17" y="414"/>
                    </a:lnTo>
                    <a:lnTo>
                      <a:pt x="16" y="418"/>
                    </a:lnTo>
                    <a:close/>
                    <a:moveTo>
                      <a:pt x="15" y="411"/>
                    </a:moveTo>
                    <a:lnTo>
                      <a:pt x="78" y="294"/>
                    </a:lnTo>
                    <a:lnTo>
                      <a:pt x="83" y="300"/>
                    </a:lnTo>
                    <a:lnTo>
                      <a:pt x="20" y="417"/>
                    </a:lnTo>
                    <a:lnTo>
                      <a:pt x="15" y="411"/>
                    </a:lnTo>
                    <a:close/>
                    <a:moveTo>
                      <a:pt x="83" y="297"/>
                    </a:moveTo>
                    <a:lnTo>
                      <a:pt x="83" y="299"/>
                    </a:lnTo>
                    <a:lnTo>
                      <a:pt x="83" y="300"/>
                    </a:lnTo>
                    <a:lnTo>
                      <a:pt x="81" y="297"/>
                    </a:lnTo>
                    <a:lnTo>
                      <a:pt x="83" y="297"/>
                    </a:lnTo>
                    <a:close/>
                    <a:moveTo>
                      <a:pt x="78" y="297"/>
                    </a:moveTo>
                    <a:lnTo>
                      <a:pt x="78" y="277"/>
                    </a:lnTo>
                    <a:lnTo>
                      <a:pt x="83" y="277"/>
                    </a:lnTo>
                    <a:lnTo>
                      <a:pt x="83" y="297"/>
                    </a:lnTo>
                    <a:lnTo>
                      <a:pt x="78" y="297"/>
                    </a:lnTo>
                    <a:close/>
                    <a:moveTo>
                      <a:pt x="82" y="273"/>
                    </a:moveTo>
                    <a:lnTo>
                      <a:pt x="83" y="274"/>
                    </a:lnTo>
                    <a:lnTo>
                      <a:pt x="83" y="277"/>
                    </a:lnTo>
                    <a:lnTo>
                      <a:pt x="81" y="277"/>
                    </a:lnTo>
                    <a:lnTo>
                      <a:pt x="82" y="273"/>
                    </a:lnTo>
                    <a:close/>
                    <a:moveTo>
                      <a:pt x="79" y="280"/>
                    </a:moveTo>
                    <a:lnTo>
                      <a:pt x="10" y="187"/>
                    </a:lnTo>
                    <a:lnTo>
                      <a:pt x="14" y="180"/>
                    </a:lnTo>
                    <a:lnTo>
                      <a:pt x="82" y="273"/>
                    </a:lnTo>
                    <a:lnTo>
                      <a:pt x="79" y="280"/>
                    </a:lnTo>
                    <a:close/>
                    <a:moveTo>
                      <a:pt x="10" y="187"/>
                    </a:moveTo>
                    <a:lnTo>
                      <a:pt x="7" y="184"/>
                    </a:lnTo>
                    <a:lnTo>
                      <a:pt x="10" y="180"/>
                    </a:lnTo>
                    <a:lnTo>
                      <a:pt x="12" y="184"/>
                    </a:lnTo>
                    <a:lnTo>
                      <a:pt x="10" y="187"/>
                    </a:lnTo>
                    <a:close/>
                    <a:moveTo>
                      <a:pt x="10" y="180"/>
                    </a:moveTo>
                    <a:lnTo>
                      <a:pt x="79" y="91"/>
                    </a:lnTo>
                    <a:lnTo>
                      <a:pt x="83" y="99"/>
                    </a:lnTo>
                    <a:lnTo>
                      <a:pt x="14" y="187"/>
                    </a:lnTo>
                    <a:lnTo>
                      <a:pt x="10" y="180"/>
                    </a:lnTo>
                    <a:close/>
                    <a:moveTo>
                      <a:pt x="84" y="95"/>
                    </a:moveTo>
                    <a:lnTo>
                      <a:pt x="84" y="97"/>
                    </a:lnTo>
                    <a:lnTo>
                      <a:pt x="83" y="99"/>
                    </a:lnTo>
                    <a:lnTo>
                      <a:pt x="81" y="95"/>
                    </a:lnTo>
                    <a:lnTo>
                      <a:pt x="84" y="95"/>
                    </a:lnTo>
                    <a:close/>
                    <a:moveTo>
                      <a:pt x="78" y="95"/>
                    </a:moveTo>
                    <a:lnTo>
                      <a:pt x="78" y="85"/>
                    </a:lnTo>
                    <a:lnTo>
                      <a:pt x="83" y="84"/>
                    </a:lnTo>
                    <a:lnTo>
                      <a:pt x="84" y="95"/>
                    </a:lnTo>
                    <a:lnTo>
                      <a:pt x="78" y="95"/>
                    </a:lnTo>
                    <a:close/>
                    <a:moveTo>
                      <a:pt x="83" y="81"/>
                    </a:moveTo>
                    <a:lnTo>
                      <a:pt x="83" y="82"/>
                    </a:lnTo>
                    <a:lnTo>
                      <a:pt x="83" y="84"/>
                    </a:lnTo>
                    <a:lnTo>
                      <a:pt x="81" y="84"/>
                    </a:lnTo>
                    <a:lnTo>
                      <a:pt x="83" y="81"/>
                    </a:lnTo>
                    <a:close/>
                    <a:moveTo>
                      <a:pt x="79" y="88"/>
                    </a:moveTo>
                    <a:lnTo>
                      <a:pt x="22" y="8"/>
                    </a:lnTo>
                    <a:lnTo>
                      <a:pt x="26" y="1"/>
                    </a:lnTo>
                    <a:lnTo>
                      <a:pt x="83" y="81"/>
                    </a:lnTo>
                    <a:lnTo>
                      <a:pt x="79" y="88"/>
                    </a:lnTo>
                    <a:close/>
                    <a:moveTo>
                      <a:pt x="24" y="0"/>
                    </a:moveTo>
                    <a:lnTo>
                      <a:pt x="25" y="0"/>
                    </a:lnTo>
                    <a:lnTo>
                      <a:pt x="26" y="1"/>
                    </a:lnTo>
                    <a:lnTo>
                      <a:pt x="24" y="5"/>
                    </a:lnTo>
                    <a:lnTo>
                      <a:pt x="24" y="0"/>
                    </a:lnTo>
                    <a:close/>
                    <a:moveTo>
                      <a:pt x="24" y="9"/>
                    </a:moveTo>
                    <a:lnTo>
                      <a:pt x="9" y="10"/>
                    </a:lnTo>
                    <a:lnTo>
                      <a:pt x="8" y="1"/>
                    </a:lnTo>
                    <a:lnTo>
                      <a:pt x="24" y="0"/>
                    </a:lnTo>
                    <a:lnTo>
                      <a:pt x="24" y="9"/>
                    </a:lnTo>
                    <a:close/>
                    <a:moveTo>
                      <a:pt x="7" y="9"/>
                    </a:moveTo>
                    <a:lnTo>
                      <a:pt x="1" y="1"/>
                    </a:lnTo>
                    <a:lnTo>
                      <a:pt x="8" y="1"/>
                    </a:lnTo>
                    <a:lnTo>
                      <a:pt x="9" y="5"/>
                    </a:lnTo>
                    <a:lnTo>
                      <a:pt x="7" y="9"/>
                    </a:lnTo>
                    <a:close/>
                    <a:moveTo>
                      <a:pt x="10" y="2"/>
                    </a:moveTo>
                    <a:lnTo>
                      <a:pt x="70" y="85"/>
                    </a:lnTo>
                    <a:lnTo>
                      <a:pt x="66" y="92"/>
                    </a:lnTo>
                    <a:lnTo>
                      <a:pt x="7" y="9"/>
                    </a:lnTo>
                    <a:lnTo>
                      <a:pt x="10" y="2"/>
                    </a:lnTo>
                    <a:close/>
                    <a:moveTo>
                      <a:pt x="70" y="85"/>
                    </a:moveTo>
                    <a:lnTo>
                      <a:pt x="73" y="89"/>
                    </a:lnTo>
                    <a:lnTo>
                      <a:pt x="70" y="92"/>
                    </a:lnTo>
                    <a:lnTo>
                      <a:pt x="68" y="89"/>
                    </a:lnTo>
                    <a:lnTo>
                      <a:pt x="70" y="85"/>
                    </a:lnTo>
                    <a:close/>
                    <a:moveTo>
                      <a:pt x="70" y="92"/>
                    </a:moveTo>
                    <a:lnTo>
                      <a:pt x="10" y="175"/>
                    </a:lnTo>
                    <a:lnTo>
                      <a:pt x="6" y="168"/>
                    </a:lnTo>
                    <a:lnTo>
                      <a:pt x="66" y="85"/>
                    </a:lnTo>
                    <a:lnTo>
                      <a:pt x="70" y="92"/>
                    </a:lnTo>
                    <a:close/>
                    <a:moveTo>
                      <a:pt x="5" y="171"/>
                    </a:moveTo>
                    <a:lnTo>
                      <a:pt x="5" y="169"/>
                    </a:lnTo>
                    <a:lnTo>
                      <a:pt x="6" y="168"/>
                    </a:lnTo>
                    <a:lnTo>
                      <a:pt x="8" y="171"/>
                    </a:lnTo>
                    <a:lnTo>
                      <a:pt x="5" y="171"/>
                    </a:lnTo>
                    <a:close/>
                    <a:moveTo>
                      <a:pt x="11" y="171"/>
                    </a:moveTo>
                    <a:lnTo>
                      <a:pt x="11" y="194"/>
                    </a:lnTo>
                    <a:lnTo>
                      <a:pt x="6" y="195"/>
                    </a:lnTo>
                    <a:lnTo>
                      <a:pt x="5" y="171"/>
                    </a:lnTo>
                    <a:lnTo>
                      <a:pt x="11" y="171"/>
                    </a:lnTo>
                    <a:close/>
                    <a:moveTo>
                      <a:pt x="7" y="198"/>
                    </a:moveTo>
                    <a:lnTo>
                      <a:pt x="6" y="197"/>
                    </a:lnTo>
                    <a:lnTo>
                      <a:pt x="6" y="195"/>
                    </a:lnTo>
                    <a:lnTo>
                      <a:pt x="9" y="195"/>
                    </a:lnTo>
                    <a:lnTo>
                      <a:pt x="7" y="198"/>
                    </a:lnTo>
                    <a:close/>
                    <a:moveTo>
                      <a:pt x="11" y="191"/>
                    </a:moveTo>
                    <a:lnTo>
                      <a:pt x="73" y="286"/>
                    </a:lnTo>
                    <a:lnTo>
                      <a:pt x="69" y="293"/>
                    </a:lnTo>
                    <a:lnTo>
                      <a:pt x="7" y="198"/>
                    </a:lnTo>
                    <a:lnTo>
                      <a:pt x="11" y="191"/>
                    </a:lnTo>
                    <a:close/>
                    <a:moveTo>
                      <a:pt x="73" y="286"/>
                    </a:moveTo>
                    <a:lnTo>
                      <a:pt x="75" y="289"/>
                    </a:lnTo>
                    <a:lnTo>
                      <a:pt x="73" y="293"/>
                    </a:lnTo>
                    <a:lnTo>
                      <a:pt x="71" y="290"/>
                    </a:lnTo>
                    <a:lnTo>
                      <a:pt x="73" y="286"/>
                    </a:lnTo>
                    <a:close/>
                    <a:moveTo>
                      <a:pt x="73" y="293"/>
                    </a:moveTo>
                    <a:lnTo>
                      <a:pt x="11" y="405"/>
                    </a:lnTo>
                    <a:lnTo>
                      <a:pt x="7" y="399"/>
                    </a:lnTo>
                    <a:lnTo>
                      <a:pt x="69" y="287"/>
                    </a:lnTo>
                    <a:lnTo>
                      <a:pt x="73" y="293"/>
                    </a:lnTo>
                    <a:close/>
                    <a:moveTo>
                      <a:pt x="6" y="402"/>
                    </a:moveTo>
                    <a:lnTo>
                      <a:pt x="6" y="400"/>
                    </a:lnTo>
                    <a:lnTo>
                      <a:pt x="7" y="399"/>
                    </a:lnTo>
                    <a:lnTo>
                      <a:pt x="9" y="402"/>
                    </a:lnTo>
                    <a:lnTo>
                      <a:pt x="6" y="402"/>
                    </a:lnTo>
                    <a:close/>
                    <a:moveTo>
                      <a:pt x="12" y="402"/>
                    </a:moveTo>
                    <a:lnTo>
                      <a:pt x="12" y="418"/>
                    </a:lnTo>
                    <a:lnTo>
                      <a:pt x="6" y="418"/>
                    </a:lnTo>
                    <a:lnTo>
                      <a:pt x="6" y="402"/>
                    </a:lnTo>
                    <a:lnTo>
                      <a:pt x="12" y="402"/>
                    </a:lnTo>
                    <a:close/>
                    <a:moveTo>
                      <a:pt x="7" y="421"/>
                    </a:moveTo>
                    <a:lnTo>
                      <a:pt x="6" y="420"/>
                    </a:lnTo>
                    <a:lnTo>
                      <a:pt x="6" y="418"/>
                    </a:lnTo>
                    <a:lnTo>
                      <a:pt x="9" y="418"/>
                    </a:lnTo>
                    <a:lnTo>
                      <a:pt x="7" y="421"/>
                    </a:lnTo>
                    <a:close/>
                  </a:path>
                </a:pathLst>
              </a:custGeom>
              <a:solidFill>
                <a:srgbClr val="003D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45" name="Freeform 35"/>
              <p:cNvSpPr>
                <a:spLocks/>
              </p:cNvSpPr>
              <p:nvPr/>
            </p:nvSpPr>
            <p:spPr bwMode="auto">
              <a:xfrm>
                <a:off x="1361" y="18"/>
                <a:ext cx="220" cy="2122"/>
              </a:xfrm>
              <a:custGeom>
                <a:avLst/>
                <a:gdLst>
                  <a:gd name="T0" fmla="*/ 2147483647 w 72"/>
                  <a:gd name="T1" fmla="*/ 2147483647 h 824"/>
                  <a:gd name="T2" fmla="*/ 2147483647 w 72"/>
                  <a:gd name="T3" fmla="*/ 2147483647 h 824"/>
                  <a:gd name="T4" fmla="*/ 2147483647 w 72"/>
                  <a:gd name="T5" fmla="*/ 2147483647 h 824"/>
                  <a:gd name="T6" fmla="*/ 2147483647 w 72"/>
                  <a:gd name="T7" fmla="*/ 2147483647 h 824"/>
                  <a:gd name="T8" fmla="*/ 2147483647 w 72"/>
                  <a:gd name="T9" fmla="*/ 2147483647 h 824"/>
                  <a:gd name="T10" fmla="*/ 2147483647 w 72"/>
                  <a:gd name="T11" fmla="*/ 2147483647 h 824"/>
                  <a:gd name="T12" fmla="*/ 2147483647 w 72"/>
                  <a:gd name="T13" fmla="*/ 2147483647 h 824"/>
                  <a:gd name="T14" fmla="*/ 2147483647 w 72"/>
                  <a:gd name="T15" fmla="*/ 2147483647 h 824"/>
                  <a:gd name="T16" fmla="*/ 0 w 72"/>
                  <a:gd name="T17" fmla="*/ 2147483647 h 824"/>
                  <a:gd name="T18" fmla="*/ 0 w 72"/>
                  <a:gd name="T19" fmla="*/ 2147483647 h 824"/>
                  <a:gd name="T20" fmla="*/ 2147483647 w 72"/>
                  <a:gd name="T21" fmla="*/ 2147483647 h 824"/>
                  <a:gd name="T22" fmla="*/ 0 w 72"/>
                  <a:gd name="T23" fmla="*/ 2147483647 h 824"/>
                  <a:gd name="T24" fmla="*/ 0 w 72"/>
                  <a:gd name="T25" fmla="*/ 2147483647 h 824"/>
                  <a:gd name="T26" fmla="*/ 2147483647 w 72"/>
                  <a:gd name="T27" fmla="*/ 2147483647 h 824"/>
                  <a:gd name="T28" fmla="*/ 0 w 72"/>
                  <a:gd name="T29" fmla="*/ 2147483647 h 824"/>
                  <a:gd name="T30" fmla="*/ 0 w 72"/>
                  <a:gd name="T31" fmla="*/ 2147483647 h 824"/>
                  <a:gd name="T32" fmla="*/ 2147483647 w 72"/>
                  <a:gd name="T33" fmla="*/ 2147483647 h 824"/>
                  <a:gd name="T34" fmla="*/ 0 w 72"/>
                  <a:gd name="T35" fmla="*/ 2147483647 h 824"/>
                  <a:gd name="T36" fmla="*/ 0 w 72"/>
                  <a:gd name="T37" fmla="*/ 2147483647 h 824"/>
                  <a:gd name="T38" fmla="*/ 2147483647 w 72"/>
                  <a:gd name="T39" fmla="*/ 2147483647 h 824"/>
                  <a:gd name="T40" fmla="*/ 2147483647 w 72"/>
                  <a:gd name="T41" fmla="*/ 0 h 824"/>
                  <a:gd name="T42" fmla="*/ 2147483647 w 72"/>
                  <a:gd name="T43" fmla="*/ 2147483647 h 824"/>
                  <a:gd name="T44" fmla="*/ 2147483647 w 72"/>
                  <a:gd name="T45" fmla="*/ 2147483647 h 824"/>
                  <a:gd name="T46" fmla="*/ 2147483647 w 72"/>
                  <a:gd name="T47" fmla="*/ 2147483647 h 824"/>
                  <a:gd name="T48" fmla="*/ 2147483647 w 72"/>
                  <a:gd name="T49" fmla="*/ 2147483647 h 824"/>
                  <a:gd name="T50" fmla="*/ 2147483647 w 72"/>
                  <a:gd name="T51" fmla="*/ 2147483647 h 8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2"/>
                  <a:gd name="T79" fmla="*/ 0 h 824"/>
                  <a:gd name="T80" fmla="*/ 72 w 72"/>
                  <a:gd name="T81" fmla="*/ 824 h 82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2" h="824">
                    <a:moveTo>
                      <a:pt x="71" y="404"/>
                    </a:moveTo>
                    <a:lnTo>
                      <a:pt x="72" y="417"/>
                    </a:lnTo>
                    <a:lnTo>
                      <a:pt x="5" y="507"/>
                    </a:lnTo>
                    <a:lnTo>
                      <a:pt x="72" y="583"/>
                    </a:lnTo>
                    <a:lnTo>
                      <a:pt x="72" y="606"/>
                    </a:lnTo>
                    <a:lnTo>
                      <a:pt x="7" y="701"/>
                    </a:lnTo>
                    <a:lnTo>
                      <a:pt x="71" y="824"/>
                    </a:lnTo>
                    <a:lnTo>
                      <a:pt x="61" y="824"/>
                    </a:lnTo>
                    <a:lnTo>
                      <a:pt x="0" y="712"/>
                    </a:lnTo>
                    <a:lnTo>
                      <a:pt x="0" y="687"/>
                    </a:lnTo>
                    <a:lnTo>
                      <a:pt x="64" y="597"/>
                    </a:lnTo>
                    <a:lnTo>
                      <a:pt x="0" y="517"/>
                    </a:lnTo>
                    <a:lnTo>
                      <a:pt x="0" y="500"/>
                    </a:lnTo>
                    <a:lnTo>
                      <a:pt x="61" y="411"/>
                    </a:lnTo>
                    <a:lnTo>
                      <a:pt x="0" y="299"/>
                    </a:lnTo>
                    <a:lnTo>
                      <a:pt x="0" y="273"/>
                    </a:lnTo>
                    <a:lnTo>
                      <a:pt x="64" y="183"/>
                    </a:lnTo>
                    <a:lnTo>
                      <a:pt x="0" y="104"/>
                    </a:lnTo>
                    <a:lnTo>
                      <a:pt x="0" y="86"/>
                    </a:lnTo>
                    <a:lnTo>
                      <a:pt x="54" y="1"/>
                    </a:lnTo>
                    <a:lnTo>
                      <a:pt x="72" y="0"/>
                    </a:lnTo>
                    <a:lnTo>
                      <a:pt x="5" y="94"/>
                    </a:lnTo>
                    <a:lnTo>
                      <a:pt x="72" y="170"/>
                    </a:lnTo>
                    <a:lnTo>
                      <a:pt x="72" y="193"/>
                    </a:lnTo>
                    <a:lnTo>
                      <a:pt x="7" y="288"/>
                    </a:lnTo>
                    <a:lnTo>
                      <a:pt x="71" y="404"/>
                    </a:lnTo>
                    <a:close/>
                  </a:path>
                </a:pathLst>
              </a:custGeom>
              <a:solidFill>
                <a:srgbClr val="EA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46" name="Freeform 36"/>
              <p:cNvSpPr>
                <a:spLocks noEditPoints="1"/>
              </p:cNvSpPr>
              <p:nvPr/>
            </p:nvSpPr>
            <p:spPr bwMode="auto">
              <a:xfrm>
                <a:off x="1352" y="5"/>
                <a:ext cx="253" cy="2147"/>
              </a:xfrm>
              <a:custGeom>
                <a:avLst/>
                <a:gdLst>
                  <a:gd name="T0" fmla="*/ 2147483647 w 83"/>
                  <a:gd name="T1" fmla="*/ 2147483647 h 834"/>
                  <a:gd name="T2" fmla="*/ 2147483647 w 83"/>
                  <a:gd name="T3" fmla="*/ 2147483647 h 834"/>
                  <a:gd name="T4" fmla="*/ 2147483647 w 83"/>
                  <a:gd name="T5" fmla="*/ 2147483647 h 834"/>
                  <a:gd name="T6" fmla="*/ 2147483647 w 83"/>
                  <a:gd name="T7" fmla="*/ 2147483647 h 834"/>
                  <a:gd name="T8" fmla="*/ 2147483647 w 83"/>
                  <a:gd name="T9" fmla="*/ 2147483647 h 834"/>
                  <a:gd name="T10" fmla="*/ 2147483647 w 83"/>
                  <a:gd name="T11" fmla="*/ 2147483647 h 834"/>
                  <a:gd name="T12" fmla="*/ 2147483647 w 83"/>
                  <a:gd name="T13" fmla="*/ 2147483647 h 834"/>
                  <a:gd name="T14" fmla="*/ 2147483647 w 83"/>
                  <a:gd name="T15" fmla="*/ 2147483647 h 834"/>
                  <a:gd name="T16" fmla="*/ 2147483647 w 83"/>
                  <a:gd name="T17" fmla="*/ 2147483647 h 834"/>
                  <a:gd name="T18" fmla="*/ 2147483647 w 83"/>
                  <a:gd name="T19" fmla="*/ 2147483647 h 834"/>
                  <a:gd name="T20" fmla="*/ 2147483647 w 83"/>
                  <a:gd name="T21" fmla="*/ 2147483647 h 834"/>
                  <a:gd name="T22" fmla="*/ 2147483647 w 83"/>
                  <a:gd name="T23" fmla="*/ 2147483647 h 834"/>
                  <a:gd name="T24" fmla="*/ 2147483647 w 83"/>
                  <a:gd name="T25" fmla="*/ 2147483647 h 834"/>
                  <a:gd name="T26" fmla="*/ 2147483647 w 83"/>
                  <a:gd name="T27" fmla="*/ 2147483647 h 834"/>
                  <a:gd name="T28" fmla="*/ 2147483647 w 83"/>
                  <a:gd name="T29" fmla="*/ 2147483647 h 834"/>
                  <a:gd name="T30" fmla="*/ 2147483647 w 83"/>
                  <a:gd name="T31" fmla="*/ 2147483647 h 834"/>
                  <a:gd name="T32" fmla="*/ 2147483647 w 83"/>
                  <a:gd name="T33" fmla="*/ 2147483647 h 834"/>
                  <a:gd name="T34" fmla="*/ 0 w 83"/>
                  <a:gd name="T35" fmla="*/ 2147483647 h 834"/>
                  <a:gd name="T36" fmla="*/ 0 w 83"/>
                  <a:gd name="T37" fmla="*/ 2147483647 h 834"/>
                  <a:gd name="T38" fmla="*/ 0 w 83"/>
                  <a:gd name="T39" fmla="*/ 2147483647 h 834"/>
                  <a:gd name="T40" fmla="*/ 2147483647 w 83"/>
                  <a:gd name="T41" fmla="*/ 2147483647 h 834"/>
                  <a:gd name="T42" fmla="*/ 2147483647 w 83"/>
                  <a:gd name="T43" fmla="*/ 2147483647 h 834"/>
                  <a:gd name="T44" fmla="*/ 2147483647 w 83"/>
                  <a:gd name="T45" fmla="*/ 2147483647 h 834"/>
                  <a:gd name="T46" fmla="*/ 2147483647 w 83"/>
                  <a:gd name="T47" fmla="*/ 2147483647 h 834"/>
                  <a:gd name="T48" fmla="*/ 2147483647 w 83"/>
                  <a:gd name="T49" fmla="*/ 2147483647 h 834"/>
                  <a:gd name="T50" fmla="*/ 2147483647 w 83"/>
                  <a:gd name="T51" fmla="*/ 2147483647 h 834"/>
                  <a:gd name="T52" fmla="*/ 0 w 83"/>
                  <a:gd name="T53" fmla="*/ 2147483647 h 834"/>
                  <a:gd name="T54" fmla="*/ 0 w 83"/>
                  <a:gd name="T55" fmla="*/ 2147483647 h 834"/>
                  <a:gd name="T56" fmla="*/ 0 w 83"/>
                  <a:gd name="T57" fmla="*/ 2147483647 h 834"/>
                  <a:gd name="T58" fmla="*/ 0 w 83"/>
                  <a:gd name="T59" fmla="*/ 2147483647 h 834"/>
                  <a:gd name="T60" fmla="*/ 2147483647 w 83"/>
                  <a:gd name="T61" fmla="*/ 2147483647 h 834"/>
                  <a:gd name="T62" fmla="*/ 2147483647 w 83"/>
                  <a:gd name="T63" fmla="*/ 2147483647 h 834"/>
                  <a:gd name="T64" fmla="*/ 0 w 83"/>
                  <a:gd name="T65" fmla="*/ 2147483647 h 834"/>
                  <a:gd name="T66" fmla="*/ 0 w 83"/>
                  <a:gd name="T67" fmla="*/ 2147483647 h 834"/>
                  <a:gd name="T68" fmla="*/ 0 w 83"/>
                  <a:gd name="T69" fmla="*/ 2147483647 h 834"/>
                  <a:gd name="T70" fmla="*/ 2147483647 w 83"/>
                  <a:gd name="T71" fmla="*/ 2147483647 h 834"/>
                  <a:gd name="T72" fmla="*/ 2147483647 w 83"/>
                  <a:gd name="T73" fmla="*/ 2147483647 h 834"/>
                  <a:gd name="T74" fmla="*/ 2147483647 w 83"/>
                  <a:gd name="T75" fmla="*/ 2147483647 h 834"/>
                  <a:gd name="T76" fmla="*/ 2147483647 w 83"/>
                  <a:gd name="T77" fmla="*/ 2147483647 h 834"/>
                  <a:gd name="T78" fmla="*/ 2147483647 w 83"/>
                  <a:gd name="T79" fmla="*/ 2147483647 h 834"/>
                  <a:gd name="T80" fmla="*/ 2147483647 w 83"/>
                  <a:gd name="T81" fmla="*/ 2147483647 h 834"/>
                  <a:gd name="T82" fmla="*/ 0 w 83"/>
                  <a:gd name="T83" fmla="*/ 2147483647 h 834"/>
                  <a:gd name="T84" fmla="*/ 0 w 83"/>
                  <a:gd name="T85" fmla="*/ 2147483647 h 834"/>
                  <a:gd name="T86" fmla="*/ 0 w 83"/>
                  <a:gd name="T87" fmla="*/ 2147483647 h 834"/>
                  <a:gd name="T88" fmla="*/ 0 w 83"/>
                  <a:gd name="T89" fmla="*/ 2147483647 h 834"/>
                  <a:gd name="T90" fmla="*/ 2147483647 w 83"/>
                  <a:gd name="T91" fmla="*/ 2147483647 h 834"/>
                  <a:gd name="T92" fmla="*/ 2147483647 w 83"/>
                  <a:gd name="T93" fmla="*/ 2147483647 h 834"/>
                  <a:gd name="T94" fmla="*/ 2147483647 w 83"/>
                  <a:gd name="T95" fmla="*/ 0 h 834"/>
                  <a:gd name="T96" fmla="*/ 2147483647 w 83"/>
                  <a:gd name="T97" fmla="*/ 0 h 834"/>
                  <a:gd name="T98" fmla="*/ 2147483647 w 83"/>
                  <a:gd name="T99" fmla="*/ 0 h 834"/>
                  <a:gd name="T100" fmla="*/ 2147483647 w 83"/>
                  <a:gd name="T101" fmla="*/ 2147483647 h 834"/>
                  <a:gd name="T102" fmla="*/ 2147483647 w 83"/>
                  <a:gd name="T103" fmla="*/ 2147483647 h 834"/>
                  <a:gd name="T104" fmla="*/ 2147483647 w 83"/>
                  <a:gd name="T105" fmla="*/ 2147483647 h 834"/>
                  <a:gd name="T106" fmla="*/ 2147483647 w 83"/>
                  <a:gd name="T107" fmla="*/ 2147483647 h 834"/>
                  <a:gd name="T108" fmla="*/ 2147483647 w 83"/>
                  <a:gd name="T109" fmla="*/ 2147483647 h 834"/>
                  <a:gd name="T110" fmla="*/ 2147483647 w 83"/>
                  <a:gd name="T111" fmla="*/ 2147483647 h 834"/>
                  <a:gd name="T112" fmla="*/ 2147483647 w 83"/>
                  <a:gd name="T113" fmla="*/ 2147483647 h 834"/>
                  <a:gd name="T114" fmla="*/ 2147483647 w 83"/>
                  <a:gd name="T115" fmla="*/ 2147483647 h 834"/>
                  <a:gd name="T116" fmla="*/ 2147483647 w 83"/>
                  <a:gd name="T117" fmla="*/ 2147483647 h 834"/>
                  <a:gd name="T118" fmla="*/ 2147483647 w 83"/>
                  <a:gd name="T119" fmla="*/ 2147483647 h 834"/>
                  <a:gd name="T120" fmla="*/ 2147483647 w 83"/>
                  <a:gd name="T121" fmla="*/ 2147483647 h 834"/>
                  <a:gd name="T122" fmla="*/ 2147483647 w 83"/>
                  <a:gd name="T123" fmla="*/ 2147483647 h 8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3"/>
                  <a:gd name="T187" fmla="*/ 0 h 834"/>
                  <a:gd name="T188" fmla="*/ 83 w 83"/>
                  <a:gd name="T189" fmla="*/ 834 h 83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3" h="834">
                    <a:moveTo>
                      <a:pt x="77" y="408"/>
                    </a:moveTo>
                    <a:lnTo>
                      <a:pt x="78" y="421"/>
                    </a:lnTo>
                    <a:lnTo>
                      <a:pt x="72" y="422"/>
                    </a:lnTo>
                    <a:lnTo>
                      <a:pt x="71" y="409"/>
                    </a:lnTo>
                    <a:lnTo>
                      <a:pt x="77" y="408"/>
                    </a:lnTo>
                    <a:close/>
                    <a:moveTo>
                      <a:pt x="78" y="421"/>
                    </a:moveTo>
                    <a:lnTo>
                      <a:pt x="78" y="424"/>
                    </a:lnTo>
                    <a:lnTo>
                      <a:pt x="77" y="425"/>
                    </a:lnTo>
                    <a:lnTo>
                      <a:pt x="75" y="422"/>
                    </a:lnTo>
                    <a:lnTo>
                      <a:pt x="78" y="421"/>
                    </a:lnTo>
                    <a:close/>
                    <a:moveTo>
                      <a:pt x="77" y="425"/>
                    </a:moveTo>
                    <a:lnTo>
                      <a:pt x="10" y="516"/>
                    </a:lnTo>
                    <a:lnTo>
                      <a:pt x="7" y="509"/>
                    </a:lnTo>
                    <a:lnTo>
                      <a:pt x="73" y="418"/>
                    </a:lnTo>
                    <a:lnTo>
                      <a:pt x="77" y="425"/>
                    </a:lnTo>
                    <a:close/>
                    <a:moveTo>
                      <a:pt x="7" y="516"/>
                    </a:moveTo>
                    <a:lnTo>
                      <a:pt x="4" y="513"/>
                    </a:lnTo>
                    <a:lnTo>
                      <a:pt x="7" y="509"/>
                    </a:lnTo>
                    <a:lnTo>
                      <a:pt x="8" y="512"/>
                    </a:lnTo>
                    <a:lnTo>
                      <a:pt x="7" y="516"/>
                    </a:lnTo>
                    <a:close/>
                    <a:moveTo>
                      <a:pt x="10" y="508"/>
                    </a:moveTo>
                    <a:lnTo>
                      <a:pt x="77" y="584"/>
                    </a:lnTo>
                    <a:lnTo>
                      <a:pt x="73" y="592"/>
                    </a:lnTo>
                    <a:lnTo>
                      <a:pt x="7" y="516"/>
                    </a:lnTo>
                    <a:lnTo>
                      <a:pt x="10" y="508"/>
                    </a:lnTo>
                    <a:close/>
                    <a:moveTo>
                      <a:pt x="77" y="584"/>
                    </a:moveTo>
                    <a:lnTo>
                      <a:pt x="78" y="585"/>
                    </a:lnTo>
                    <a:lnTo>
                      <a:pt x="78" y="588"/>
                    </a:lnTo>
                    <a:lnTo>
                      <a:pt x="75" y="588"/>
                    </a:lnTo>
                    <a:lnTo>
                      <a:pt x="77" y="584"/>
                    </a:lnTo>
                    <a:close/>
                    <a:moveTo>
                      <a:pt x="78" y="588"/>
                    </a:moveTo>
                    <a:lnTo>
                      <a:pt x="78" y="611"/>
                    </a:lnTo>
                    <a:lnTo>
                      <a:pt x="72" y="611"/>
                    </a:lnTo>
                    <a:lnTo>
                      <a:pt x="72" y="588"/>
                    </a:lnTo>
                    <a:lnTo>
                      <a:pt x="78" y="588"/>
                    </a:lnTo>
                    <a:close/>
                    <a:moveTo>
                      <a:pt x="78" y="611"/>
                    </a:moveTo>
                    <a:lnTo>
                      <a:pt x="78" y="613"/>
                    </a:lnTo>
                    <a:lnTo>
                      <a:pt x="77" y="615"/>
                    </a:lnTo>
                    <a:lnTo>
                      <a:pt x="75" y="611"/>
                    </a:lnTo>
                    <a:lnTo>
                      <a:pt x="78" y="611"/>
                    </a:lnTo>
                    <a:close/>
                    <a:moveTo>
                      <a:pt x="77" y="615"/>
                    </a:moveTo>
                    <a:lnTo>
                      <a:pt x="12" y="710"/>
                    </a:lnTo>
                    <a:lnTo>
                      <a:pt x="8" y="703"/>
                    </a:lnTo>
                    <a:lnTo>
                      <a:pt x="73" y="607"/>
                    </a:lnTo>
                    <a:lnTo>
                      <a:pt x="77" y="615"/>
                    </a:lnTo>
                    <a:close/>
                    <a:moveTo>
                      <a:pt x="8" y="710"/>
                    </a:moveTo>
                    <a:lnTo>
                      <a:pt x="6" y="706"/>
                    </a:lnTo>
                    <a:lnTo>
                      <a:pt x="8" y="703"/>
                    </a:lnTo>
                    <a:lnTo>
                      <a:pt x="10" y="706"/>
                    </a:lnTo>
                    <a:lnTo>
                      <a:pt x="8" y="710"/>
                    </a:lnTo>
                    <a:close/>
                    <a:moveTo>
                      <a:pt x="12" y="703"/>
                    </a:moveTo>
                    <a:lnTo>
                      <a:pt x="76" y="826"/>
                    </a:lnTo>
                    <a:lnTo>
                      <a:pt x="71" y="832"/>
                    </a:lnTo>
                    <a:lnTo>
                      <a:pt x="8" y="710"/>
                    </a:lnTo>
                    <a:lnTo>
                      <a:pt x="12" y="703"/>
                    </a:lnTo>
                    <a:close/>
                    <a:moveTo>
                      <a:pt x="76" y="826"/>
                    </a:moveTo>
                    <a:lnTo>
                      <a:pt x="80" y="834"/>
                    </a:lnTo>
                    <a:lnTo>
                      <a:pt x="73" y="834"/>
                    </a:lnTo>
                    <a:lnTo>
                      <a:pt x="74" y="829"/>
                    </a:lnTo>
                    <a:lnTo>
                      <a:pt x="76" y="826"/>
                    </a:lnTo>
                    <a:close/>
                    <a:moveTo>
                      <a:pt x="73" y="834"/>
                    </a:moveTo>
                    <a:lnTo>
                      <a:pt x="64" y="833"/>
                    </a:lnTo>
                    <a:lnTo>
                      <a:pt x="64" y="824"/>
                    </a:lnTo>
                    <a:lnTo>
                      <a:pt x="74" y="825"/>
                    </a:lnTo>
                    <a:lnTo>
                      <a:pt x="73" y="834"/>
                    </a:lnTo>
                    <a:close/>
                    <a:moveTo>
                      <a:pt x="64" y="833"/>
                    </a:moveTo>
                    <a:lnTo>
                      <a:pt x="62" y="833"/>
                    </a:lnTo>
                    <a:lnTo>
                      <a:pt x="61" y="832"/>
                    </a:lnTo>
                    <a:lnTo>
                      <a:pt x="64" y="829"/>
                    </a:lnTo>
                    <a:lnTo>
                      <a:pt x="64" y="833"/>
                    </a:lnTo>
                    <a:close/>
                    <a:moveTo>
                      <a:pt x="61" y="832"/>
                    </a:moveTo>
                    <a:lnTo>
                      <a:pt x="0" y="721"/>
                    </a:lnTo>
                    <a:lnTo>
                      <a:pt x="5" y="714"/>
                    </a:lnTo>
                    <a:lnTo>
                      <a:pt x="66" y="826"/>
                    </a:lnTo>
                    <a:lnTo>
                      <a:pt x="61" y="832"/>
                    </a:lnTo>
                    <a:close/>
                    <a:moveTo>
                      <a:pt x="0" y="721"/>
                    </a:moveTo>
                    <a:lnTo>
                      <a:pt x="0" y="719"/>
                    </a:lnTo>
                    <a:lnTo>
                      <a:pt x="0" y="717"/>
                    </a:lnTo>
                    <a:lnTo>
                      <a:pt x="3" y="717"/>
                    </a:lnTo>
                    <a:lnTo>
                      <a:pt x="0" y="721"/>
                    </a:lnTo>
                    <a:close/>
                    <a:moveTo>
                      <a:pt x="0" y="717"/>
                    </a:moveTo>
                    <a:lnTo>
                      <a:pt x="0" y="692"/>
                    </a:lnTo>
                    <a:lnTo>
                      <a:pt x="5" y="692"/>
                    </a:lnTo>
                    <a:lnTo>
                      <a:pt x="5" y="717"/>
                    </a:lnTo>
                    <a:lnTo>
                      <a:pt x="0" y="717"/>
                    </a:lnTo>
                    <a:close/>
                    <a:moveTo>
                      <a:pt x="0" y="692"/>
                    </a:moveTo>
                    <a:lnTo>
                      <a:pt x="0" y="689"/>
                    </a:lnTo>
                    <a:lnTo>
                      <a:pt x="1" y="688"/>
                    </a:lnTo>
                    <a:lnTo>
                      <a:pt x="3" y="692"/>
                    </a:lnTo>
                    <a:lnTo>
                      <a:pt x="0" y="692"/>
                    </a:lnTo>
                    <a:close/>
                    <a:moveTo>
                      <a:pt x="1" y="688"/>
                    </a:moveTo>
                    <a:lnTo>
                      <a:pt x="66" y="598"/>
                    </a:lnTo>
                    <a:lnTo>
                      <a:pt x="69" y="605"/>
                    </a:lnTo>
                    <a:lnTo>
                      <a:pt x="4" y="695"/>
                    </a:lnTo>
                    <a:lnTo>
                      <a:pt x="1" y="688"/>
                    </a:lnTo>
                    <a:close/>
                    <a:moveTo>
                      <a:pt x="69" y="598"/>
                    </a:moveTo>
                    <a:lnTo>
                      <a:pt x="72" y="602"/>
                    </a:lnTo>
                    <a:lnTo>
                      <a:pt x="69" y="605"/>
                    </a:lnTo>
                    <a:lnTo>
                      <a:pt x="67" y="602"/>
                    </a:lnTo>
                    <a:lnTo>
                      <a:pt x="69" y="598"/>
                    </a:lnTo>
                    <a:close/>
                    <a:moveTo>
                      <a:pt x="66" y="606"/>
                    </a:moveTo>
                    <a:lnTo>
                      <a:pt x="1" y="526"/>
                    </a:lnTo>
                    <a:lnTo>
                      <a:pt x="4" y="518"/>
                    </a:lnTo>
                    <a:lnTo>
                      <a:pt x="69" y="598"/>
                    </a:lnTo>
                    <a:lnTo>
                      <a:pt x="66" y="606"/>
                    </a:lnTo>
                    <a:close/>
                    <a:moveTo>
                      <a:pt x="1" y="526"/>
                    </a:moveTo>
                    <a:lnTo>
                      <a:pt x="0" y="524"/>
                    </a:lnTo>
                    <a:lnTo>
                      <a:pt x="0" y="522"/>
                    </a:lnTo>
                    <a:lnTo>
                      <a:pt x="3" y="522"/>
                    </a:lnTo>
                    <a:lnTo>
                      <a:pt x="1" y="526"/>
                    </a:lnTo>
                    <a:close/>
                    <a:moveTo>
                      <a:pt x="0" y="522"/>
                    </a:moveTo>
                    <a:lnTo>
                      <a:pt x="0" y="505"/>
                    </a:lnTo>
                    <a:lnTo>
                      <a:pt x="5" y="505"/>
                    </a:lnTo>
                    <a:lnTo>
                      <a:pt x="5" y="522"/>
                    </a:lnTo>
                    <a:lnTo>
                      <a:pt x="0" y="522"/>
                    </a:lnTo>
                    <a:close/>
                    <a:moveTo>
                      <a:pt x="0" y="505"/>
                    </a:moveTo>
                    <a:lnTo>
                      <a:pt x="0" y="503"/>
                    </a:lnTo>
                    <a:lnTo>
                      <a:pt x="1" y="501"/>
                    </a:lnTo>
                    <a:lnTo>
                      <a:pt x="3" y="505"/>
                    </a:lnTo>
                    <a:lnTo>
                      <a:pt x="0" y="505"/>
                    </a:lnTo>
                    <a:close/>
                    <a:moveTo>
                      <a:pt x="1" y="501"/>
                    </a:moveTo>
                    <a:lnTo>
                      <a:pt x="62" y="413"/>
                    </a:lnTo>
                    <a:lnTo>
                      <a:pt x="66" y="420"/>
                    </a:lnTo>
                    <a:lnTo>
                      <a:pt x="5" y="508"/>
                    </a:lnTo>
                    <a:lnTo>
                      <a:pt x="1" y="501"/>
                    </a:lnTo>
                    <a:close/>
                    <a:moveTo>
                      <a:pt x="66" y="413"/>
                    </a:moveTo>
                    <a:lnTo>
                      <a:pt x="68" y="417"/>
                    </a:lnTo>
                    <a:lnTo>
                      <a:pt x="66" y="420"/>
                    </a:lnTo>
                    <a:lnTo>
                      <a:pt x="64" y="416"/>
                    </a:lnTo>
                    <a:lnTo>
                      <a:pt x="66" y="413"/>
                    </a:lnTo>
                    <a:close/>
                    <a:moveTo>
                      <a:pt x="62" y="419"/>
                    </a:moveTo>
                    <a:lnTo>
                      <a:pt x="0" y="307"/>
                    </a:lnTo>
                    <a:lnTo>
                      <a:pt x="5" y="301"/>
                    </a:lnTo>
                    <a:lnTo>
                      <a:pt x="66" y="413"/>
                    </a:lnTo>
                    <a:lnTo>
                      <a:pt x="62" y="419"/>
                    </a:lnTo>
                    <a:close/>
                    <a:moveTo>
                      <a:pt x="0" y="307"/>
                    </a:moveTo>
                    <a:lnTo>
                      <a:pt x="0" y="306"/>
                    </a:lnTo>
                    <a:lnTo>
                      <a:pt x="0" y="304"/>
                    </a:lnTo>
                    <a:lnTo>
                      <a:pt x="3" y="304"/>
                    </a:lnTo>
                    <a:lnTo>
                      <a:pt x="0" y="307"/>
                    </a:lnTo>
                    <a:close/>
                    <a:moveTo>
                      <a:pt x="0" y="304"/>
                    </a:moveTo>
                    <a:lnTo>
                      <a:pt x="0" y="278"/>
                    </a:lnTo>
                    <a:lnTo>
                      <a:pt x="5" y="278"/>
                    </a:lnTo>
                    <a:lnTo>
                      <a:pt x="5" y="304"/>
                    </a:lnTo>
                    <a:lnTo>
                      <a:pt x="0" y="304"/>
                    </a:lnTo>
                    <a:close/>
                    <a:moveTo>
                      <a:pt x="0" y="278"/>
                    </a:moveTo>
                    <a:lnTo>
                      <a:pt x="0" y="276"/>
                    </a:lnTo>
                    <a:lnTo>
                      <a:pt x="1" y="275"/>
                    </a:lnTo>
                    <a:lnTo>
                      <a:pt x="3" y="278"/>
                    </a:lnTo>
                    <a:lnTo>
                      <a:pt x="0" y="278"/>
                    </a:lnTo>
                    <a:close/>
                    <a:moveTo>
                      <a:pt x="1" y="275"/>
                    </a:moveTo>
                    <a:lnTo>
                      <a:pt x="66" y="185"/>
                    </a:lnTo>
                    <a:lnTo>
                      <a:pt x="69" y="192"/>
                    </a:lnTo>
                    <a:lnTo>
                      <a:pt x="4" y="282"/>
                    </a:lnTo>
                    <a:lnTo>
                      <a:pt x="1" y="275"/>
                    </a:lnTo>
                    <a:close/>
                    <a:moveTo>
                      <a:pt x="69" y="185"/>
                    </a:moveTo>
                    <a:lnTo>
                      <a:pt x="72" y="188"/>
                    </a:lnTo>
                    <a:lnTo>
                      <a:pt x="69" y="192"/>
                    </a:lnTo>
                    <a:lnTo>
                      <a:pt x="67" y="188"/>
                    </a:lnTo>
                    <a:lnTo>
                      <a:pt x="69" y="185"/>
                    </a:lnTo>
                    <a:close/>
                    <a:moveTo>
                      <a:pt x="66" y="192"/>
                    </a:moveTo>
                    <a:lnTo>
                      <a:pt x="1" y="113"/>
                    </a:lnTo>
                    <a:lnTo>
                      <a:pt x="4" y="105"/>
                    </a:lnTo>
                    <a:lnTo>
                      <a:pt x="69" y="185"/>
                    </a:lnTo>
                    <a:lnTo>
                      <a:pt x="66" y="192"/>
                    </a:lnTo>
                    <a:close/>
                    <a:moveTo>
                      <a:pt x="1" y="113"/>
                    </a:moveTo>
                    <a:lnTo>
                      <a:pt x="0" y="111"/>
                    </a:lnTo>
                    <a:lnTo>
                      <a:pt x="0" y="109"/>
                    </a:lnTo>
                    <a:lnTo>
                      <a:pt x="3" y="109"/>
                    </a:lnTo>
                    <a:lnTo>
                      <a:pt x="1" y="113"/>
                    </a:lnTo>
                    <a:close/>
                    <a:moveTo>
                      <a:pt x="0" y="109"/>
                    </a:moveTo>
                    <a:lnTo>
                      <a:pt x="0" y="91"/>
                    </a:lnTo>
                    <a:lnTo>
                      <a:pt x="5" y="91"/>
                    </a:lnTo>
                    <a:lnTo>
                      <a:pt x="5" y="109"/>
                    </a:lnTo>
                    <a:lnTo>
                      <a:pt x="0" y="109"/>
                    </a:lnTo>
                    <a:close/>
                    <a:moveTo>
                      <a:pt x="0" y="91"/>
                    </a:moveTo>
                    <a:lnTo>
                      <a:pt x="0" y="89"/>
                    </a:lnTo>
                    <a:lnTo>
                      <a:pt x="0" y="88"/>
                    </a:lnTo>
                    <a:lnTo>
                      <a:pt x="3" y="91"/>
                    </a:lnTo>
                    <a:lnTo>
                      <a:pt x="0" y="91"/>
                    </a:lnTo>
                    <a:close/>
                    <a:moveTo>
                      <a:pt x="0" y="88"/>
                    </a:moveTo>
                    <a:lnTo>
                      <a:pt x="55" y="2"/>
                    </a:lnTo>
                    <a:lnTo>
                      <a:pt x="59" y="9"/>
                    </a:lnTo>
                    <a:lnTo>
                      <a:pt x="5" y="95"/>
                    </a:lnTo>
                    <a:lnTo>
                      <a:pt x="0" y="88"/>
                    </a:lnTo>
                    <a:close/>
                    <a:moveTo>
                      <a:pt x="55" y="2"/>
                    </a:moveTo>
                    <a:lnTo>
                      <a:pt x="55" y="1"/>
                    </a:lnTo>
                    <a:lnTo>
                      <a:pt x="57" y="1"/>
                    </a:lnTo>
                    <a:lnTo>
                      <a:pt x="57" y="6"/>
                    </a:lnTo>
                    <a:lnTo>
                      <a:pt x="55" y="2"/>
                    </a:lnTo>
                    <a:close/>
                    <a:moveTo>
                      <a:pt x="57" y="1"/>
                    </a:moveTo>
                    <a:lnTo>
                      <a:pt x="75" y="0"/>
                    </a:lnTo>
                    <a:lnTo>
                      <a:pt x="75" y="10"/>
                    </a:lnTo>
                    <a:lnTo>
                      <a:pt x="57" y="10"/>
                    </a:lnTo>
                    <a:lnTo>
                      <a:pt x="57" y="1"/>
                    </a:lnTo>
                    <a:close/>
                    <a:moveTo>
                      <a:pt x="75" y="0"/>
                    </a:moveTo>
                    <a:lnTo>
                      <a:pt x="83" y="0"/>
                    </a:lnTo>
                    <a:lnTo>
                      <a:pt x="77" y="8"/>
                    </a:lnTo>
                    <a:lnTo>
                      <a:pt x="75" y="5"/>
                    </a:lnTo>
                    <a:lnTo>
                      <a:pt x="75" y="0"/>
                    </a:lnTo>
                    <a:close/>
                    <a:moveTo>
                      <a:pt x="77" y="8"/>
                    </a:moveTo>
                    <a:lnTo>
                      <a:pt x="10" y="102"/>
                    </a:lnTo>
                    <a:lnTo>
                      <a:pt x="6" y="95"/>
                    </a:lnTo>
                    <a:lnTo>
                      <a:pt x="73" y="1"/>
                    </a:lnTo>
                    <a:lnTo>
                      <a:pt x="77" y="8"/>
                    </a:lnTo>
                    <a:close/>
                    <a:moveTo>
                      <a:pt x="7" y="103"/>
                    </a:moveTo>
                    <a:lnTo>
                      <a:pt x="4" y="99"/>
                    </a:lnTo>
                    <a:lnTo>
                      <a:pt x="6" y="95"/>
                    </a:lnTo>
                    <a:lnTo>
                      <a:pt x="8" y="99"/>
                    </a:lnTo>
                    <a:lnTo>
                      <a:pt x="7" y="103"/>
                    </a:lnTo>
                    <a:close/>
                    <a:moveTo>
                      <a:pt x="10" y="95"/>
                    </a:moveTo>
                    <a:lnTo>
                      <a:pt x="77" y="171"/>
                    </a:lnTo>
                    <a:lnTo>
                      <a:pt x="73" y="178"/>
                    </a:lnTo>
                    <a:lnTo>
                      <a:pt x="7" y="103"/>
                    </a:lnTo>
                    <a:lnTo>
                      <a:pt x="10" y="95"/>
                    </a:lnTo>
                    <a:close/>
                    <a:moveTo>
                      <a:pt x="77" y="171"/>
                    </a:moveTo>
                    <a:lnTo>
                      <a:pt x="78" y="172"/>
                    </a:lnTo>
                    <a:lnTo>
                      <a:pt x="78" y="175"/>
                    </a:lnTo>
                    <a:lnTo>
                      <a:pt x="75" y="175"/>
                    </a:lnTo>
                    <a:lnTo>
                      <a:pt x="77" y="171"/>
                    </a:lnTo>
                    <a:close/>
                    <a:moveTo>
                      <a:pt x="78" y="175"/>
                    </a:moveTo>
                    <a:lnTo>
                      <a:pt x="78" y="198"/>
                    </a:lnTo>
                    <a:lnTo>
                      <a:pt x="72" y="198"/>
                    </a:lnTo>
                    <a:lnTo>
                      <a:pt x="72" y="174"/>
                    </a:lnTo>
                    <a:lnTo>
                      <a:pt x="78" y="175"/>
                    </a:lnTo>
                    <a:close/>
                    <a:moveTo>
                      <a:pt x="78" y="198"/>
                    </a:moveTo>
                    <a:lnTo>
                      <a:pt x="78" y="200"/>
                    </a:lnTo>
                    <a:lnTo>
                      <a:pt x="77" y="201"/>
                    </a:lnTo>
                    <a:lnTo>
                      <a:pt x="75" y="198"/>
                    </a:lnTo>
                    <a:lnTo>
                      <a:pt x="78" y="198"/>
                    </a:lnTo>
                    <a:close/>
                    <a:moveTo>
                      <a:pt x="77" y="201"/>
                    </a:moveTo>
                    <a:lnTo>
                      <a:pt x="12" y="297"/>
                    </a:lnTo>
                    <a:lnTo>
                      <a:pt x="8" y="290"/>
                    </a:lnTo>
                    <a:lnTo>
                      <a:pt x="73" y="194"/>
                    </a:lnTo>
                    <a:lnTo>
                      <a:pt x="77" y="201"/>
                    </a:lnTo>
                    <a:close/>
                    <a:moveTo>
                      <a:pt x="8" y="296"/>
                    </a:moveTo>
                    <a:lnTo>
                      <a:pt x="6" y="293"/>
                    </a:lnTo>
                    <a:lnTo>
                      <a:pt x="8" y="290"/>
                    </a:lnTo>
                    <a:lnTo>
                      <a:pt x="10" y="293"/>
                    </a:lnTo>
                    <a:lnTo>
                      <a:pt x="8" y="296"/>
                    </a:lnTo>
                    <a:close/>
                    <a:moveTo>
                      <a:pt x="12" y="290"/>
                    </a:moveTo>
                    <a:lnTo>
                      <a:pt x="76" y="406"/>
                    </a:lnTo>
                    <a:lnTo>
                      <a:pt x="72" y="412"/>
                    </a:lnTo>
                    <a:lnTo>
                      <a:pt x="8" y="296"/>
                    </a:lnTo>
                    <a:lnTo>
                      <a:pt x="12" y="290"/>
                    </a:lnTo>
                    <a:close/>
                    <a:moveTo>
                      <a:pt x="76" y="406"/>
                    </a:moveTo>
                    <a:lnTo>
                      <a:pt x="77" y="407"/>
                    </a:lnTo>
                    <a:lnTo>
                      <a:pt x="77" y="408"/>
                    </a:lnTo>
                    <a:lnTo>
                      <a:pt x="74" y="409"/>
                    </a:lnTo>
                    <a:lnTo>
                      <a:pt x="76" y="406"/>
                    </a:lnTo>
                    <a:close/>
                  </a:path>
                </a:pathLst>
              </a:custGeom>
              <a:solidFill>
                <a:srgbClr val="003D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47" name="AutoShape 37"/>
              <p:cNvSpPr>
                <a:spLocks noChangeAspect="1" noChangeArrowheads="1" noTextEdit="1"/>
              </p:cNvSpPr>
              <p:nvPr/>
            </p:nvSpPr>
            <p:spPr bwMode="auto">
              <a:xfrm>
                <a:off x="1331" y="2152"/>
                <a:ext cx="279" cy="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p>
            </p:txBody>
          </p:sp>
          <p:sp>
            <p:nvSpPr>
              <p:cNvPr id="48" name="Rectangle 38"/>
              <p:cNvSpPr>
                <a:spLocks noChangeArrowheads="1"/>
              </p:cNvSpPr>
              <p:nvPr/>
            </p:nvSpPr>
            <p:spPr bwMode="auto">
              <a:xfrm>
                <a:off x="1349" y="2157"/>
                <a:ext cx="244" cy="2157"/>
              </a:xfrm>
              <a:prstGeom prst="rect">
                <a:avLst/>
              </a:prstGeom>
              <a:solidFill>
                <a:srgbClr val="25221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solidFill>
                    <a:srgbClr val="000000"/>
                  </a:solidFill>
                </a:endParaRPr>
              </a:p>
            </p:txBody>
          </p:sp>
          <p:sp>
            <p:nvSpPr>
              <p:cNvPr id="49" name="Freeform 39"/>
              <p:cNvSpPr>
                <a:spLocks noEditPoints="1"/>
              </p:cNvSpPr>
              <p:nvPr/>
            </p:nvSpPr>
            <p:spPr bwMode="auto">
              <a:xfrm>
                <a:off x="1346" y="2154"/>
                <a:ext cx="250" cy="2163"/>
              </a:xfrm>
              <a:custGeom>
                <a:avLst/>
                <a:gdLst>
                  <a:gd name="T0" fmla="*/ 0 w 82"/>
                  <a:gd name="T1" fmla="*/ 2147483647 h 840"/>
                  <a:gd name="T2" fmla="*/ 0 w 82"/>
                  <a:gd name="T3" fmla="*/ 2147483647 h 840"/>
                  <a:gd name="T4" fmla="*/ 2147483647 w 82"/>
                  <a:gd name="T5" fmla="*/ 2147483647 h 840"/>
                  <a:gd name="T6" fmla="*/ 2147483647 w 82"/>
                  <a:gd name="T7" fmla="*/ 2147483647 h 840"/>
                  <a:gd name="T8" fmla="*/ 0 w 82"/>
                  <a:gd name="T9" fmla="*/ 2147483647 h 840"/>
                  <a:gd name="T10" fmla="*/ 0 w 82"/>
                  <a:gd name="T11" fmla="*/ 2147483647 h 840"/>
                  <a:gd name="T12" fmla="*/ 2147483647 w 82"/>
                  <a:gd name="T13" fmla="*/ 0 h 840"/>
                  <a:gd name="T14" fmla="*/ 2147483647 w 82"/>
                  <a:gd name="T15" fmla="*/ 2147483647 h 840"/>
                  <a:gd name="T16" fmla="*/ 0 w 82"/>
                  <a:gd name="T17" fmla="*/ 2147483647 h 840"/>
                  <a:gd name="T18" fmla="*/ 2147483647 w 82"/>
                  <a:gd name="T19" fmla="*/ 0 h 840"/>
                  <a:gd name="T20" fmla="*/ 2147483647 w 82"/>
                  <a:gd name="T21" fmla="*/ 0 h 840"/>
                  <a:gd name="T22" fmla="*/ 2147483647 w 82"/>
                  <a:gd name="T23" fmla="*/ 2147483647 h 840"/>
                  <a:gd name="T24" fmla="*/ 2147483647 w 82"/>
                  <a:gd name="T25" fmla="*/ 2147483647 h 840"/>
                  <a:gd name="T26" fmla="*/ 2147483647 w 82"/>
                  <a:gd name="T27" fmla="*/ 0 h 840"/>
                  <a:gd name="T28" fmla="*/ 2147483647 w 82"/>
                  <a:gd name="T29" fmla="*/ 0 h 840"/>
                  <a:gd name="T30" fmla="*/ 2147483647 w 82"/>
                  <a:gd name="T31" fmla="*/ 2147483647 h 840"/>
                  <a:gd name="T32" fmla="*/ 2147483647 w 82"/>
                  <a:gd name="T33" fmla="*/ 2147483647 h 840"/>
                  <a:gd name="T34" fmla="*/ 2147483647 w 82"/>
                  <a:gd name="T35" fmla="*/ 0 h 840"/>
                  <a:gd name="T36" fmla="*/ 2147483647 w 82"/>
                  <a:gd name="T37" fmla="*/ 2147483647 h 840"/>
                  <a:gd name="T38" fmla="*/ 2147483647 w 82"/>
                  <a:gd name="T39" fmla="*/ 2147483647 h 840"/>
                  <a:gd name="T40" fmla="*/ 2147483647 w 82"/>
                  <a:gd name="T41" fmla="*/ 2147483647 h 840"/>
                  <a:gd name="T42" fmla="*/ 2147483647 w 82"/>
                  <a:gd name="T43" fmla="*/ 2147483647 h 840"/>
                  <a:gd name="T44" fmla="*/ 2147483647 w 82"/>
                  <a:gd name="T45" fmla="*/ 2147483647 h 840"/>
                  <a:gd name="T46" fmla="*/ 2147483647 w 82"/>
                  <a:gd name="T47" fmla="*/ 2147483647 h 840"/>
                  <a:gd name="T48" fmla="*/ 2147483647 w 82"/>
                  <a:gd name="T49" fmla="*/ 2147483647 h 840"/>
                  <a:gd name="T50" fmla="*/ 2147483647 w 82"/>
                  <a:gd name="T51" fmla="*/ 2147483647 h 840"/>
                  <a:gd name="T52" fmla="*/ 2147483647 w 82"/>
                  <a:gd name="T53" fmla="*/ 2147483647 h 840"/>
                  <a:gd name="T54" fmla="*/ 2147483647 w 82"/>
                  <a:gd name="T55" fmla="*/ 2147483647 h 840"/>
                  <a:gd name="T56" fmla="*/ 2147483647 w 82"/>
                  <a:gd name="T57" fmla="*/ 2147483647 h 840"/>
                  <a:gd name="T58" fmla="*/ 2147483647 w 82"/>
                  <a:gd name="T59" fmla="*/ 2147483647 h 840"/>
                  <a:gd name="T60" fmla="*/ 2147483647 w 82"/>
                  <a:gd name="T61" fmla="*/ 2147483647 h 840"/>
                  <a:gd name="T62" fmla="*/ 2147483647 w 82"/>
                  <a:gd name="T63" fmla="*/ 2147483647 h 840"/>
                  <a:gd name="T64" fmla="*/ 2147483647 w 82"/>
                  <a:gd name="T65" fmla="*/ 2147483647 h 840"/>
                  <a:gd name="T66" fmla="*/ 0 w 82"/>
                  <a:gd name="T67" fmla="*/ 2147483647 h 840"/>
                  <a:gd name="T68" fmla="*/ 2147483647 w 82"/>
                  <a:gd name="T69" fmla="*/ 2147483647 h 840"/>
                  <a:gd name="T70" fmla="*/ 2147483647 w 82"/>
                  <a:gd name="T71" fmla="*/ 2147483647 h 8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840"/>
                  <a:gd name="T110" fmla="*/ 82 w 82"/>
                  <a:gd name="T111" fmla="*/ 840 h 8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840">
                    <a:moveTo>
                      <a:pt x="0" y="839"/>
                    </a:moveTo>
                    <a:lnTo>
                      <a:pt x="0" y="1"/>
                    </a:lnTo>
                    <a:lnTo>
                      <a:pt x="1" y="1"/>
                    </a:lnTo>
                    <a:lnTo>
                      <a:pt x="1" y="839"/>
                    </a:lnTo>
                    <a:lnTo>
                      <a:pt x="0" y="839"/>
                    </a:lnTo>
                    <a:close/>
                    <a:moveTo>
                      <a:pt x="0" y="1"/>
                    </a:moveTo>
                    <a:cubicBezTo>
                      <a:pt x="0" y="1"/>
                      <a:pt x="0" y="0"/>
                      <a:pt x="1" y="0"/>
                    </a:cubicBezTo>
                    <a:lnTo>
                      <a:pt x="1" y="1"/>
                    </a:lnTo>
                    <a:lnTo>
                      <a:pt x="0" y="1"/>
                    </a:lnTo>
                    <a:close/>
                    <a:moveTo>
                      <a:pt x="1" y="0"/>
                    </a:moveTo>
                    <a:lnTo>
                      <a:pt x="81" y="0"/>
                    </a:lnTo>
                    <a:lnTo>
                      <a:pt x="81" y="2"/>
                    </a:lnTo>
                    <a:lnTo>
                      <a:pt x="1" y="2"/>
                    </a:lnTo>
                    <a:lnTo>
                      <a:pt x="1" y="0"/>
                    </a:lnTo>
                    <a:close/>
                    <a:moveTo>
                      <a:pt x="81" y="0"/>
                    </a:moveTo>
                    <a:cubicBezTo>
                      <a:pt x="81" y="0"/>
                      <a:pt x="82" y="1"/>
                      <a:pt x="82" y="1"/>
                    </a:cubicBezTo>
                    <a:lnTo>
                      <a:pt x="81" y="1"/>
                    </a:lnTo>
                    <a:lnTo>
                      <a:pt x="81" y="0"/>
                    </a:lnTo>
                    <a:close/>
                    <a:moveTo>
                      <a:pt x="82" y="1"/>
                    </a:moveTo>
                    <a:lnTo>
                      <a:pt x="82" y="839"/>
                    </a:lnTo>
                    <a:lnTo>
                      <a:pt x="80" y="839"/>
                    </a:lnTo>
                    <a:lnTo>
                      <a:pt x="80" y="1"/>
                    </a:lnTo>
                    <a:lnTo>
                      <a:pt x="82" y="1"/>
                    </a:lnTo>
                    <a:close/>
                    <a:moveTo>
                      <a:pt x="82" y="839"/>
                    </a:moveTo>
                    <a:cubicBezTo>
                      <a:pt x="82" y="839"/>
                      <a:pt x="81" y="840"/>
                      <a:pt x="81" y="840"/>
                    </a:cubicBezTo>
                    <a:lnTo>
                      <a:pt x="81" y="839"/>
                    </a:lnTo>
                    <a:lnTo>
                      <a:pt x="82" y="839"/>
                    </a:lnTo>
                    <a:close/>
                    <a:moveTo>
                      <a:pt x="81" y="840"/>
                    </a:moveTo>
                    <a:lnTo>
                      <a:pt x="1" y="840"/>
                    </a:lnTo>
                    <a:lnTo>
                      <a:pt x="1" y="838"/>
                    </a:lnTo>
                    <a:lnTo>
                      <a:pt x="81" y="838"/>
                    </a:lnTo>
                    <a:lnTo>
                      <a:pt x="81" y="840"/>
                    </a:lnTo>
                    <a:close/>
                    <a:moveTo>
                      <a:pt x="1" y="840"/>
                    </a:moveTo>
                    <a:cubicBezTo>
                      <a:pt x="0" y="840"/>
                      <a:pt x="0" y="839"/>
                      <a:pt x="0" y="839"/>
                    </a:cubicBezTo>
                    <a:lnTo>
                      <a:pt x="1" y="839"/>
                    </a:lnTo>
                    <a:lnTo>
                      <a:pt x="1" y="840"/>
                    </a:lnTo>
                    <a:close/>
                  </a:path>
                </a:pathLst>
              </a:custGeom>
              <a:solidFill>
                <a:srgbClr val="25221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50" name="Freeform 40"/>
              <p:cNvSpPr>
                <a:spLocks/>
              </p:cNvSpPr>
              <p:nvPr/>
            </p:nvSpPr>
            <p:spPr bwMode="auto">
              <a:xfrm>
                <a:off x="1368" y="3348"/>
                <a:ext cx="188" cy="233"/>
              </a:xfrm>
              <a:custGeom>
                <a:avLst/>
                <a:gdLst>
                  <a:gd name="T0" fmla="*/ 2147483647 w 62"/>
                  <a:gd name="T1" fmla="*/ 2147483647 h 90"/>
                  <a:gd name="T2" fmla="*/ 2147483647 w 62"/>
                  <a:gd name="T3" fmla="*/ 2147483647 h 90"/>
                  <a:gd name="T4" fmla="*/ 0 w 62"/>
                  <a:gd name="T5" fmla="*/ 2147483647 h 90"/>
                  <a:gd name="T6" fmla="*/ 2147483647 w 62"/>
                  <a:gd name="T7" fmla="*/ 0 h 90"/>
                  <a:gd name="T8" fmla="*/ 2147483647 w 62"/>
                  <a:gd name="T9" fmla="*/ 2147483647 h 90"/>
                  <a:gd name="T10" fmla="*/ 0 60000 65536"/>
                  <a:gd name="T11" fmla="*/ 0 60000 65536"/>
                  <a:gd name="T12" fmla="*/ 0 60000 65536"/>
                  <a:gd name="T13" fmla="*/ 0 60000 65536"/>
                  <a:gd name="T14" fmla="*/ 0 60000 65536"/>
                  <a:gd name="T15" fmla="*/ 0 w 62"/>
                  <a:gd name="T16" fmla="*/ 0 h 90"/>
                  <a:gd name="T17" fmla="*/ 62 w 62"/>
                  <a:gd name="T18" fmla="*/ 90 h 90"/>
                </a:gdLst>
                <a:ahLst/>
                <a:cxnLst>
                  <a:cxn ang="T10">
                    <a:pos x="T0" y="T1"/>
                  </a:cxn>
                  <a:cxn ang="T11">
                    <a:pos x="T2" y="T3"/>
                  </a:cxn>
                  <a:cxn ang="T12">
                    <a:pos x="T4" y="T5"/>
                  </a:cxn>
                  <a:cxn ang="T13">
                    <a:pos x="T6" y="T7"/>
                  </a:cxn>
                  <a:cxn ang="T14">
                    <a:pos x="T8" y="T9"/>
                  </a:cxn>
                </a:cxnLst>
                <a:rect l="T15" t="T16" r="T17" b="T18"/>
                <a:pathLst>
                  <a:path w="62" h="90">
                    <a:moveTo>
                      <a:pt x="62" y="44"/>
                    </a:moveTo>
                    <a:lnTo>
                      <a:pt x="31" y="90"/>
                    </a:lnTo>
                    <a:lnTo>
                      <a:pt x="0" y="50"/>
                    </a:lnTo>
                    <a:lnTo>
                      <a:pt x="33" y="0"/>
                    </a:lnTo>
                    <a:lnTo>
                      <a:pt x="62" y="4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51" name="Freeform 41"/>
              <p:cNvSpPr>
                <a:spLocks/>
              </p:cNvSpPr>
              <p:nvPr/>
            </p:nvSpPr>
            <p:spPr bwMode="auto">
              <a:xfrm>
                <a:off x="1368" y="2285"/>
                <a:ext cx="188" cy="232"/>
              </a:xfrm>
              <a:custGeom>
                <a:avLst/>
                <a:gdLst>
                  <a:gd name="T0" fmla="*/ 2147483647 w 62"/>
                  <a:gd name="T1" fmla="*/ 2147483647 h 90"/>
                  <a:gd name="T2" fmla="*/ 2147483647 w 62"/>
                  <a:gd name="T3" fmla="*/ 2147483647 h 90"/>
                  <a:gd name="T4" fmla="*/ 0 w 62"/>
                  <a:gd name="T5" fmla="*/ 2147483647 h 90"/>
                  <a:gd name="T6" fmla="*/ 2147483647 w 62"/>
                  <a:gd name="T7" fmla="*/ 0 h 90"/>
                  <a:gd name="T8" fmla="*/ 2147483647 w 62"/>
                  <a:gd name="T9" fmla="*/ 2147483647 h 90"/>
                  <a:gd name="T10" fmla="*/ 0 60000 65536"/>
                  <a:gd name="T11" fmla="*/ 0 60000 65536"/>
                  <a:gd name="T12" fmla="*/ 0 60000 65536"/>
                  <a:gd name="T13" fmla="*/ 0 60000 65536"/>
                  <a:gd name="T14" fmla="*/ 0 60000 65536"/>
                  <a:gd name="T15" fmla="*/ 0 w 62"/>
                  <a:gd name="T16" fmla="*/ 0 h 90"/>
                  <a:gd name="T17" fmla="*/ 62 w 62"/>
                  <a:gd name="T18" fmla="*/ 90 h 90"/>
                </a:gdLst>
                <a:ahLst/>
                <a:cxnLst>
                  <a:cxn ang="T10">
                    <a:pos x="T0" y="T1"/>
                  </a:cxn>
                  <a:cxn ang="T11">
                    <a:pos x="T2" y="T3"/>
                  </a:cxn>
                  <a:cxn ang="T12">
                    <a:pos x="T4" y="T5"/>
                  </a:cxn>
                  <a:cxn ang="T13">
                    <a:pos x="T6" y="T7"/>
                  </a:cxn>
                  <a:cxn ang="T14">
                    <a:pos x="T8" y="T9"/>
                  </a:cxn>
                </a:cxnLst>
                <a:rect l="T15" t="T16" r="T17" b="T18"/>
                <a:pathLst>
                  <a:path w="62" h="90">
                    <a:moveTo>
                      <a:pt x="62" y="44"/>
                    </a:moveTo>
                    <a:lnTo>
                      <a:pt x="31" y="90"/>
                    </a:lnTo>
                    <a:lnTo>
                      <a:pt x="0" y="50"/>
                    </a:lnTo>
                    <a:lnTo>
                      <a:pt x="33" y="0"/>
                    </a:lnTo>
                    <a:lnTo>
                      <a:pt x="62" y="4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52" name="Freeform 42"/>
              <p:cNvSpPr>
                <a:spLocks/>
              </p:cNvSpPr>
              <p:nvPr/>
            </p:nvSpPr>
            <p:spPr bwMode="auto">
              <a:xfrm>
                <a:off x="1361" y="3591"/>
                <a:ext cx="204" cy="239"/>
              </a:xfrm>
              <a:custGeom>
                <a:avLst/>
                <a:gdLst>
                  <a:gd name="T0" fmla="*/ 2147483647 w 67"/>
                  <a:gd name="T1" fmla="*/ 2147483647 h 93"/>
                  <a:gd name="T2" fmla="*/ 2147483647 w 67"/>
                  <a:gd name="T3" fmla="*/ 2147483647 h 93"/>
                  <a:gd name="T4" fmla="*/ 0 w 67"/>
                  <a:gd name="T5" fmla="*/ 2147483647 h 93"/>
                  <a:gd name="T6" fmla="*/ 2147483647 w 67"/>
                  <a:gd name="T7" fmla="*/ 0 h 93"/>
                  <a:gd name="T8" fmla="*/ 2147483647 w 67"/>
                  <a:gd name="T9" fmla="*/ 2147483647 h 93"/>
                  <a:gd name="T10" fmla="*/ 0 60000 65536"/>
                  <a:gd name="T11" fmla="*/ 0 60000 65536"/>
                  <a:gd name="T12" fmla="*/ 0 60000 65536"/>
                  <a:gd name="T13" fmla="*/ 0 60000 65536"/>
                  <a:gd name="T14" fmla="*/ 0 60000 65536"/>
                  <a:gd name="T15" fmla="*/ 0 w 67"/>
                  <a:gd name="T16" fmla="*/ 0 h 93"/>
                  <a:gd name="T17" fmla="*/ 67 w 67"/>
                  <a:gd name="T18" fmla="*/ 93 h 93"/>
                </a:gdLst>
                <a:ahLst/>
                <a:cxnLst>
                  <a:cxn ang="T10">
                    <a:pos x="T0" y="T1"/>
                  </a:cxn>
                  <a:cxn ang="T11">
                    <a:pos x="T2" y="T3"/>
                  </a:cxn>
                  <a:cxn ang="T12">
                    <a:pos x="T4" y="T5"/>
                  </a:cxn>
                  <a:cxn ang="T13">
                    <a:pos x="T6" y="T7"/>
                  </a:cxn>
                  <a:cxn ang="T14">
                    <a:pos x="T8" y="T9"/>
                  </a:cxn>
                </a:cxnLst>
                <a:rect l="T15" t="T16" r="T17" b="T18"/>
                <a:pathLst>
                  <a:path w="67" h="93">
                    <a:moveTo>
                      <a:pt x="67" y="44"/>
                    </a:moveTo>
                    <a:lnTo>
                      <a:pt x="35" y="93"/>
                    </a:lnTo>
                    <a:lnTo>
                      <a:pt x="0" y="49"/>
                    </a:lnTo>
                    <a:lnTo>
                      <a:pt x="31" y="0"/>
                    </a:lnTo>
                    <a:lnTo>
                      <a:pt x="67" y="44"/>
                    </a:lnTo>
                    <a:close/>
                  </a:path>
                </a:pathLst>
              </a:custGeom>
              <a:solidFill>
                <a:srgbClr val="9CA0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53" name="Freeform 43"/>
              <p:cNvSpPr>
                <a:spLocks/>
              </p:cNvSpPr>
              <p:nvPr/>
            </p:nvSpPr>
            <p:spPr bwMode="auto">
              <a:xfrm>
                <a:off x="1361" y="2528"/>
                <a:ext cx="204" cy="238"/>
              </a:xfrm>
              <a:custGeom>
                <a:avLst/>
                <a:gdLst>
                  <a:gd name="T0" fmla="*/ 2147483647 w 67"/>
                  <a:gd name="T1" fmla="*/ 2147483647 h 93"/>
                  <a:gd name="T2" fmla="*/ 2147483647 w 67"/>
                  <a:gd name="T3" fmla="*/ 2147483647 h 93"/>
                  <a:gd name="T4" fmla="*/ 0 w 67"/>
                  <a:gd name="T5" fmla="*/ 2147483647 h 93"/>
                  <a:gd name="T6" fmla="*/ 2147483647 w 67"/>
                  <a:gd name="T7" fmla="*/ 0 h 93"/>
                  <a:gd name="T8" fmla="*/ 2147483647 w 67"/>
                  <a:gd name="T9" fmla="*/ 2147483647 h 93"/>
                  <a:gd name="T10" fmla="*/ 0 60000 65536"/>
                  <a:gd name="T11" fmla="*/ 0 60000 65536"/>
                  <a:gd name="T12" fmla="*/ 0 60000 65536"/>
                  <a:gd name="T13" fmla="*/ 0 60000 65536"/>
                  <a:gd name="T14" fmla="*/ 0 60000 65536"/>
                  <a:gd name="T15" fmla="*/ 0 w 67"/>
                  <a:gd name="T16" fmla="*/ 0 h 93"/>
                  <a:gd name="T17" fmla="*/ 67 w 67"/>
                  <a:gd name="T18" fmla="*/ 93 h 93"/>
                </a:gdLst>
                <a:ahLst/>
                <a:cxnLst>
                  <a:cxn ang="T10">
                    <a:pos x="T0" y="T1"/>
                  </a:cxn>
                  <a:cxn ang="T11">
                    <a:pos x="T2" y="T3"/>
                  </a:cxn>
                  <a:cxn ang="T12">
                    <a:pos x="T4" y="T5"/>
                  </a:cxn>
                  <a:cxn ang="T13">
                    <a:pos x="T6" y="T7"/>
                  </a:cxn>
                  <a:cxn ang="T14">
                    <a:pos x="T8" y="T9"/>
                  </a:cxn>
                </a:cxnLst>
                <a:rect l="T15" t="T16" r="T17" b="T18"/>
                <a:pathLst>
                  <a:path w="67" h="93">
                    <a:moveTo>
                      <a:pt x="67" y="44"/>
                    </a:moveTo>
                    <a:lnTo>
                      <a:pt x="35" y="93"/>
                    </a:lnTo>
                    <a:lnTo>
                      <a:pt x="0" y="48"/>
                    </a:lnTo>
                    <a:lnTo>
                      <a:pt x="31" y="0"/>
                    </a:lnTo>
                    <a:lnTo>
                      <a:pt x="67" y="44"/>
                    </a:lnTo>
                    <a:close/>
                  </a:path>
                </a:pathLst>
              </a:custGeom>
              <a:solidFill>
                <a:srgbClr val="9CA0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54" name="Freeform 44"/>
              <p:cNvSpPr>
                <a:spLocks/>
              </p:cNvSpPr>
              <p:nvPr/>
            </p:nvSpPr>
            <p:spPr bwMode="auto">
              <a:xfrm>
                <a:off x="1361" y="3843"/>
                <a:ext cx="204" cy="275"/>
              </a:xfrm>
              <a:custGeom>
                <a:avLst/>
                <a:gdLst>
                  <a:gd name="T0" fmla="*/ 2147483647 w 67"/>
                  <a:gd name="T1" fmla="*/ 2147483647 h 107"/>
                  <a:gd name="T2" fmla="*/ 2147483647 w 67"/>
                  <a:gd name="T3" fmla="*/ 2147483647 h 107"/>
                  <a:gd name="T4" fmla="*/ 0 w 67"/>
                  <a:gd name="T5" fmla="*/ 2147483647 h 107"/>
                  <a:gd name="T6" fmla="*/ 2147483647 w 67"/>
                  <a:gd name="T7" fmla="*/ 0 h 107"/>
                  <a:gd name="T8" fmla="*/ 2147483647 w 67"/>
                  <a:gd name="T9" fmla="*/ 2147483647 h 107"/>
                  <a:gd name="T10" fmla="*/ 0 60000 65536"/>
                  <a:gd name="T11" fmla="*/ 0 60000 65536"/>
                  <a:gd name="T12" fmla="*/ 0 60000 65536"/>
                  <a:gd name="T13" fmla="*/ 0 60000 65536"/>
                  <a:gd name="T14" fmla="*/ 0 60000 65536"/>
                  <a:gd name="T15" fmla="*/ 0 w 67"/>
                  <a:gd name="T16" fmla="*/ 0 h 107"/>
                  <a:gd name="T17" fmla="*/ 67 w 67"/>
                  <a:gd name="T18" fmla="*/ 107 h 107"/>
                </a:gdLst>
                <a:ahLst/>
                <a:cxnLst>
                  <a:cxn ang="T10">
                    <a:pos x="T0" y="T1"/>
                  </a:cxn>
                  <a:cxn ang="T11">
                    <a:pos x="T2" y="T3"/>
                  </a:cxn>
                  <a:cxn ang="T12">
                    <a:pos x="T4" y="T5"/>
                  </a:cxn>
                  <a:cxn ang="T13">
                    <a:pos x="T6" y="T7"/>
                  </a:cxn>
                  <a:cxn ang="T14">
                    <a:pos x="T8" y="T9"/>
                  </a:cxn>
                </a:cxnLst>
                <a:rect l="T15" t="T16" r="T17" b="T18"/>
                <a:pathLst>
                  <a:path w="67" h="107">
                    <a:moveTo>
                      <a:pt x="67" y="49"/>
                    </a:moveTo>
                    <a:lnTo>
                      <a:pt x="34" y="107"/>
                    </a:lnTo>
                    <a:lnTo>
                      <a:pt x="0" y="49"/>
                    </a:lnTo>
                    <a:lnTo>
                      <a:pt x="35" y="0"/>
                    </a:lnTo>
                    <a:lnTo>
                      <a:pt x="67" y="4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55" name="Freeform 45"/>
              <p:cNvSpPr>
                <a:spLocks/>
              </p:cNvSpPr>
              <p:nvPr/>
            </p:nvSpPr>
            <p:spPr bwMode="auto">
              <a:xfrm>
                <a:off x="1361" y="2778"/>
                <a:ext cx="204" cy="277"/>
              </a:xfrm>
              <a:custGeom>
                <a:avLst/>
                <a:gdLst>
                  <a:gd name="T0" fmla="*/ 2147483647 w 67"/>
                  <a:gd name="T1" fmla="*/ 2147483647 h 108"/>
                  <a:gd name="T2" fmla="*/ 2147483647 w 67"/>
                  <a:gd name="T3" fmla="*/ 2147483647 h 108"/>
                  <a:gd name="T4" fmla="*/ 0 w 67"/>
                  <a:gd name="T5" fmla="*/ 2147483647 h 108"/>
                  <a:gd name="T6" fmla="*/ 2147483647 w 67"/>
                  <a:gd name="T7" fmla="*/ 0 h 108"/>
                  <a:gd name="T8" fmla="*/ 2147483647 w 67"/>
                  <a:gd name="T9" fmla="*/ 2147483647 h 108"/>
                  <a:gd name="T10" fmla="*/ 0 60000 65536"/>
                  <a:gd name="T11" fmla="*/ 0 60000 65536"/>
                  <a:gd name="T12" fmla="*/ 0 60000 65536"/>
                  <a:gd name="T13" fmla="*/ 0 60000 65536"/>
                  <a:gd name="T14" fmla="*/ 0 60000 65536"/>
                  <a:gd name="T15" fmla="*/ 0 w 67"/>
                  <a:gd name="T16" fmla="*/ 0 h 108"/>
                  <a:gd name="T17" fmla="*/ 67 w 67"/>
                  <a:gd name="T18" fmla="*/ 108 h 108"/>
                </a:gdLst>
                <a:ahLst/>
                <a:cxnLst>
                  <a:cxn ang="T10">
                    <a:pos x="T0" y="T1"/>
                  </a:cxn>
                  <a:cxn ang="T11">
                    <a:pos x="T2" y="T3"/>
                  </a:cxn>
                  <a:cxn ang="T12">
                    <a:pos x="T4" y="T5"/>
                  </a:cxn>
                  <a:cxn ang="T13">
                    <a:pos x="T6" y="T7"/>
                  </a:cxn>
                  <a:cxn ang="T14">
                    <a:pos x="T8" y="T9"/>
                  </a:cxn>
                </a:cxnLst>
                <a:rect l="T15" t="T16" r="T17" b="T18"/>
                <a:pathLst>
                  <a:path w="67" h="108">
                    <a:moveTo>
                      <a:pt x="67" y="49"/>
                    </a:moveTo>
                    <a:lnTo>
                      <a:pt x="34" y="108"/>
                    </a:lnTo>
                    <a:lnTo>
                      <a:pt x="0" y="50"/>
                    </a:lnTo>
                    <a:lnTo>
                      <a:pt x="35" y="0"/>
                    </a:lnTo>
                    <a:lnTo>
                      <a:pt x="67" y="4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56" name="Freeform 46"/>
              <p:cNvSpPr>
                <a:spLocks/>
              </p:cNvSpPr>
              <p:nvPr/>
            </p:nvSpPr>
            <p:spPr bwMode="auto">
              <a:xfrm>
                <a:off x="1480" y="3233"/>
                <a:ext cx="101" cy="229"/>
              </a:xfrm>
              <a:custGeom>
                <a:avLst/>
                <a:gdLst>
                  <a:gd name="T0" fmla="*/ 2147483647 w 33"/>
                  <a:gd name="T1" fmla="*/ 2147483647 h 89"/>
                  <a:gd name="T2" fmla="*/ 0 w 33"/>
                  <a:gd name="T3" fmla="*/ 2147483647 h 89"/>
                  <a:gd name="T4" fmla="*/ 2147483647 w 33"/>
                  <a:gd name="T5" fmla="*/ 0 h 89"/>
                  <a:gd name="T6" fmla="*/ 2147483647 w 33"/>
                  <a:gd name="T7" fmla="*/ 2147483647 h 89"/>
                  <a:gd name="T8" fmla="*/ 0 60000 65536"/>
                  <a:gd name="T9" fmla="*/ 0 60000 65536"/>
                  <a:gd name="T10" fmla="*/ 0 60000 65536"/>
                  <a:gd name="T11" fmla="*/ 0 60000 65536"/>
                  <a:gd name="T12" fmla="*/ 0 w 33"/>
                  <a:gd name="T13" fmla="*/ 0 h 89"/>
                  <a:gd name="T14" fmla="*/ 33 w 33"/>
                  <a:gd name="T15" fmla="*/ 89 h 89"/>
                </a:gdLst>
                <a:ahLst/>
                <a:cxnLst>
                  <a:cxn ang="T8">
                    <a:pos x="T0" y="T1"/>
                  </a:cxn>
                  <a:cxn ang="T9">
                    <a:pos x="T2" y="T3"/>
                  </a:cxn>
                  <a:cxn ang="T10">
                    <a:pos x="T4" y="T5"/>
                  </a:cxn>
                  <a:cxn ang="T11">
                    <a:pos x="T6" y="T7"/>
                  </a:cxn>
                </a:cxnLst>
                <a:rect l="T12" t="T13" r="T14" b="T15"/>
                <a:pathLst>
                  <a:path w="33" h="89">
                    <a:moveTo>
                      <a:pt x="33" y="89"/>
                    </a:moveTo>
                    <a:lnTo>
                      <a:pt x="0" y="45"/>
                    </a:lnTo>
                    <a:lnTo>
                      <a:pt x="33" y="0"/>
                    </a:lnTo>
                    <a:lnTo>
                      <a:pt x="33" y="8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57" name="Freeform 47"/>
              <p:cNvSpPr>
                <a:spLocks/>
              </p:cNvSpPr>
              <p:nvPr/>
            </p:nvSpPr>
            <p:spPr bwMode="auto">
              <a:xfrm>
                <a:off x="1480" y="2167"/>
                <a:ext cx="101" cy="232"/>
              </a:xfrm>
              <a:custGeom>
                <a:avLst/>
                <a:gdLst>
                  <a:gd name="T0" fmla="*/ 2147483647 w 33"/>
                  <a:gd name="T1" fmla="*/ 2147483647 h 90"/>
                  <a:gd name="T2" fmla="*/ 0 w 33"/>
                  <a:gd name="T3" fmla="*/ 2147483647 h 90"/>
                  <a:gd name="T4" fmla="*/ 2147483647 w 33"/>
                  <a:gd name="T5" fmla="*/ 0 h 90"/>
                  <a:gd name="T6" fmla="*/ 2147483647 w 33"/>
                  <a:gd name="T7" fmla="*/ 2147483647 h 90"/>
                  <a:gd name="T8" fmla="*/ 0 60000 65536"/>
                  <a:gd name="T9" fmla="*/ 0 60000 65536"/>
                  <a:gd name="T10" fmla="*/ 0 60000 65536"/>
                  <a:gd name="T11" fmla="*/ 0 60000 65536"/>
                  <a:gd name="T12" fmla="*/ 0 w 33"/>
                  <a:gd name="T13" fmla="*/ 0 h 90"/>
                  <a:gd name="T14" fmla="*/ 33 w 33"/>
                  <a:gd name="T15" fmla="*/ 90 h 90"/>
                </a:gdLst>
                <a:ahLst/>
                <a:cxnLst>
                  <a:cxn ang="T8">
                    <a:pos x="T0" y="T1"/>
                  </a:cxn>
                  <a:cxn ang="T9">
                    <a:pos x="T2" y="T3"/>
                  </a:cxn>
                  <a:cxn ang="T10">
                    <a:pos x="T4" y="T5"/>
                  </a:cxn>
                  <a:cxn ang="T11">
                    <a:pos x="T6" y="T7"/>
                  </a:cxn>
                </a:cxnLst>
                <a:rect l="T12" t="T13" r="T14" b="T15"/>
                <a:pathLst>
                  <a:path w="33" h="90">
                    <a:moveTo>
                      <a:pt x="33" y="90"/>
                    </a:moveTo>
                    <a:lnTo>
                      <a:pt x="0" y="46"/>
                    </a:lnTo>
                    <a:lnTo>
                      <a:pt x="33" y="0"/>
                    </a:lnTo>
                    <a:lnTo>
                      <a:pt x="33" y="9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58" name="Freeform 48"/>
              <p:cNvSpPr>
                <a:spLocks/>
              </p:cNvSpPr>
              <p:nvPr/>
            </p:nvSpPr>
            <p:spPr bwMode="auto">
              <a:xfrm>
                <a:off x="1361" y="3233"/>
                <a:ext cx="92" cy="229"/>
              </a:xfrm>
              <a:custGeom>
                <a:avLst/>
                <a:gdLst>
                  <a:gd name="T0" fmla="*/ 0 w 30"/>
                  <a:gd name="T1" fmla="*/ 0 h 89"/>
                  <a:gd name="T2" fmla="*/ 2147483647 w 30"/>
                  <a:gd name="T3" fmla="*/ 2147483647 h 89"/>
                  <a:gd name="T4" fmla="*/ 0 w 30"/>
                  <a:gd name="T5" fmla="*/ 2147483647 h 89"/>
                  <a:gd name="T6" fmla="*/ 0 w 30"/>
                  <a:gd name="T7" fmla="*/ 0 h 89"/>
                  <a:gd name="T8" fmla="*/ 0 60000 65536"/>
                  <a:gd name="T9" fmla="*/ 0 60000 65536"/>
                  <a:gd name="T10" fmla="*/ 0 60000 65536"/>
                  <a:gd name="T11" fmla="*/ 0 60000 65536"/>
                  <a:gd name="T12" fmla="*/ 0 w 30"/>
                  <a:gd name="T13" fmla="*/ 0 h 89"/>
                  <a:gd name="T14" fmla="*/ 30 w 30"/>
                  <a:gd name="T15" fmla="*/ 89 h 89"/>
                </a:gdLst>
                <a:ahLst/>
                <a:cxnLst>
                  <a:cxn ang="T8">
                    <a:pos x="T0" y="T1"/>
                  </a:cxn>
                  <a:cxn ang="T9">
                    <a:pos x="T2" y="T3"/>
                  </a:cxn>
                  <a:cxn ang="T10">
                    <a:pos x="T4" y="T5"/>
                  </a:cxn>
                  <a:cxn ang="T11">
                    <a:pos x="T6" y="T7"/>
                  </a:cxn>
                </a:cxnLst>
                <a:rect l="T12" t="T13" r="T14" b="T15"/>
                <a:pathLst>
                  <a:path w="30" h="89">
                    <a:moveTo>
                      <a:pt x="0" y="0"/>
                    </a:moveTo>
                    <a:lnTo>
                      <a:pt x="30" y="44"/>
                    </a:lnTo>
                    <a:lnTo>
                      <a:pt x="0" y="89"/>
                    </a:lnTo>
                    <a:lnTo>
                      <a:pt x="0" y="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59" name="Freeform 49"/>
              <p:cNvSpPr>
                <a:spLocks/>
              </p:cNvSpPr>
              <p:nvPr/>
            </p:nvSpPr>
            <p:spPr bwMode="auto">
              <a:xfrm>
                <a:off x="1361" y="2167"/>
                <a:ext cx="92" cy="232"/>
              </a:xfrm>
              <a:custGeom>
                <a:avLst/>
                <a:gdLst>
                  <a:gd name="T0" fmla="*/ 0 w 30"/>
                  <a:gd name="T1" fmla="*/ 0 h 90"/>
                  <a:gd name="T2" fmla="*/ 2147483647 w 30"/>
                  <a:gd name="T3" fmla="*/ 2147483647 h 90"/>
                  <a:gd name="T4" fmla="*/ 0 w 30"/>
                  <a:gd name="T5" fmla="*/ 2147483647 h 90"/>
                  <a:gd name="T6" fmla="*/ 0 w 30"/>
                  <a:gd name="T7" fmla="*/ 0 h 90"/>
                  <a:gd name="T8" fmla="*/ 0 60000 65536"/>
                  <a:gd name="T9" fmla="*/ 0 60000 65536"/>
                  <a:gd name="T10" fmla="*/ 0 60000 65536"/>
                  <a:gd name="T11" fmla="*/ 0 60000 65536"/>
                  <a:gd name="T12" fmla="*/ 0 w 30"/>
                  <a:gd name="T13" fmla="*/ 0 h 90"/>
                  <a:gd name="T14" fmla="*/ 30 w 30"/>
                  <a:gd name="T15" fmla="*/ 90 h 90"/>
                </a:gdLst>
                <a:ahLst/>
                <a:cxnLst>
                  <a:cxn ang="T8">
                    <a:pos x="T0" y="T1"/>
                  </a:cxn>
                  <a:cxn ang="T9">
                    <a:pos x="T2" y="T3"/>
                  </a:cxn>
                  <a:cxn ang="T10">
                    <a:pos x="T4" y="T5"/>
                  </a:cxn>
                  <a:cxn ang="T11">
                    <a:pos x="T6" y="T7"/>
                  </a:cxn>
                </a:cxnLst>
                <a:rect l="T12" t="T13" r="T14" b="T15"/>
                <a:pathLst>
                  <a:path w="30" h="90">
                    <a:moveTo>
                      <a:pt x="0" y="0"/>
                    </a:moveTo>
                    <a:lnTo>
                      <a:pt x="30" y="45"/>
                    </a:lnTo>
                    <a:lnTo>
                      <a:pt x="0" y="90"/>
                    </a:lnTo>
                    <a:lnTo>
                      <a:pt x="0" y="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60" name="Freeform 50"/>
              <p:cNvSpPr>
                <a:spLocks/>
              </p:cNvSpPr>
              <p:nvPr/>
            </p:nvSpPr>
            <p:spPr bwMode="auto">
              <a:xfrm>
                <a:off x="1361" y="3491"/>
                <a:ext cx="86" cy="193"/>
              </a:xfrm>
              <a:custGeom>
                <a:avLst/>
                <a:gdLst>
                  <a:gd name="T0" fmla="*/ 0 w 28"/>
                  <a:gd name="T1" fmla="*/ 2147483647 h 75"/>
                  <a:gd name="T2" fmla="*/ 2147483647 w 28"/>
                  <a:gd name="T3" fmla="*/ 2147483647 h 75"/>
                  <a:gd name="T4" fmla="*/ 0 w 28"/>
                  <a:gd name="T5" fmla="*/ 0 h 75"/>
                  <a:gd name="T6" fmla="*/ 0 w 28"/>
                  <a:gd name="T7" fmla="*/ 2147483647 h 75"/>
                  <a:gd name="T8" fmla="*/ 0 60000 65536"/>
                  <a:gd name="T9" fmla="*/ 0 60000 65536"/>
                  <a:gd name="T10" fmla="*/ 0 60000 65536"/>
                  <a:gd name="T11" fmla="*/ 0 60000 65536"/>
                  <a:gd name="T12" fmla="*/ 0 w 28"/>
                  <a:gd name="T13" fmla="*/ 0 h 75"/>
                  <a:gd name="T14" fmla="*/ 28 w 28"/>
                  <a:gd name="T15" fmla="*/ 75 h 75"/>
                </a:gdLst>
                <a:ahLst/>
                <a:cxnLst>
                  <a:cxn ang="T8">
                    <a:pos x="T0" y="T1"/>
                  </a:cxn>
                  <a:cxn ang="T9">
                    <a:pos x="T2" y="T3"/>
                  </a:cxn>
                  <a:cxn ang="T10">
                    <a:pos x="T4" y="T5"/>
                  </a:cxn>
                  <a:cxn ang="T11">
                    <a:pos x="T6" y="T7"/>
                  </a:cxn>
                </a:cxnLst>
                <a:rect l="T12" t="T13" r="T14" b="T15"/>
                <a:pathLst>
                  <a:path w="28" h="75">
                    <a:moveTo>
                      <a:pt x="0" y="75"/>
                    </a:moveTo>
                    <a:lnTo>
                      <a:pt x="28" y="37"/>
                    </a:lnTo>
                    <a:lnTo>
                      <a:pt x="0" y="0"/>
                    </a:lnTo>
                    <a:lnTo>
                      <a:pt x="0" y="7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61" name="Freeform 51"/>
              <p:cNvSpPr>
                <a:spLocks/>
              </p:cNvSpPr>
              <p:nvPr/>
            </p:nvSpPr>
            <p:spPr bwMode="auto">
              <a:xfrm>
                <a:off x="1361" y="2427"/>
                <a:ext cx="86" cy="193"/>
              </a:xfrm>
              <a:custGeom>
                <a:avLst/>
                <a:gdLst>
                  <a:gd name="T0" fmla="*/ 0 w 28"/>
                  <a:gd name="T1" fmla="*/ 2147483647 h 75"/>
                  <a:gd name="T2" fmla="*/ 2147483647 w 28"/>
                  <a:gd name="T3" fmla="*/ 2147483647 h 75"/>
                  <a:gd name="T4" fmla="*/ 0 w 28"/>
                  <a:gd name="T5" fmla="*/ 0 h 75"/>
                  <a:gd name="T6" fmla="*/ 0 w 28"/>
                  <a:gd name="T7" fmla="*/ 2147483647 h 75"/>
                  <a:gd name="T8" fmla="*/ 0 60000 65536"/>
                  <a:gd name="T9" fmla="*/ 0 60000 65536"/>
                  <a:gd name="T10" fmla="*/ 0 60000 65536"/>
                  <a:gd name="T11" fmla="*/ 0 60000 65536"/>
                  <a:gd name="T12" fmla="*/ 0 w 28"/>
                  <a:gd name="T13" fmla="*/ 0 h 75"/>
                  <a:gd name="T14" fmla="*/ 28 w 28"/>
                  <a:gd name="T15" fmla="*/ 75 h 75"/>
                </a:gdLst>
                <a:ahLst/>
                <a:cxnLst>
                  <a:cxn ang="T8">
                    <a:pos x="T0" y="T1"/>
                  </a:cxn>
                  <a:cxn ang="T9">
                    <a:pos x="T2" y="T3"/>
                  </a:cxn>
                  <a:cxn ang="T10">
                    <a:pos x="T4" y="T5"/>
                  </a:cxn>
                  <a:cxn ang="T11">
                    <a:pos x="T6" y="T7"/>
                  </a:cxn>
                </a:cxnLst>
                <a:rect l="T12" t="T13" r="T14" b="T15"/>
                <a:pathLst>
                  <a:path w="28" h="75">
                    <a:moveTo>
                      <a:pt x="0" y="75"/>
                    </a:moveTo>
                    <a:lnTo>
                      <a:pt x="28" y="36"/>
                    </a:lnTo>
                    <a:lnTo>
                      <a:pt x="0" y="0"/>
                    </a:lnTo>
                    <a:lnTo>
                      <a:pt x="0" y="7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62" name="Freeform 52"/>
              <p:cNvSpPr>
                <a:spLocks/>
              </p:cNvSpPr>
              <p:nvPr/>
            </p:nvSpPr>
            <p:spPr bwMode="auto">
              <a:xfrm>
                <a:off x="1486" y="3472"/>
                <a:ext cx="95" cy="204"/>
              </a:xfrm>
              <a:custGeom>
                <a:avLst/>
                <a:gdLst>
                  <a:gd name="T0" fmla="*/ 2147483647 w 31"/>
                  <a:gd name="T1" fmla="*/ 2147483647 h 79"/>
                  <a:gd name="T2" fmla="*/ 0 w 31"/>
                  <a:gd name="T3" fmla="*/ 2147483647 h 79"/>
                  <a:gd name="T4" fmla="*/ 2147483647 w 31"/>
                  <a:gd name="T5" fmla="*/ 0 h 79"/>
                  <a:gd name="T6" fmla="*/ 2147483647 w 31"/>
                  <a:gd name="T7" fmla="*/ 2147483647 h 79"/>
                  <a:gd name="T8" fmla="*/ 0 60000 65536"/>
                  <a:gd name="T9" fmla="*/ 0 60000 65536"/>
                  <a:gd name="T10" fmla="*/ 0 60000 65536"/>
                  <a:gd name="T11" fmla="*/ 0 60000 65536"/>
                  <a:gd name="T12" fmla="*/ 0 w 31"/>
                  <a:gd name="T13" fmla="*/ 0 h 79"/>
                  <a:gd name="T14" fmla="*/ 31 w 31"/>
                  <a:gd name="T15" fmla="*/ 79 h 79"/>
                </a:gdLst>
                <a:ahLst/>
                <a:cxnLst>
                  <a:cxn ang="T8">
                    <a:pos x="T0" y="T1"/>
                  </a:cxn>
                  <a:cxn ang="T9">
                    <a:pos x="T2" y="T3"/>
                  </a:cxn>
                  <a:cxn ang="T10">
                    <a:pos x="T4" y="T5"/>
                  </a:cxn>
                  <a:cxn ang="T11">
                    <a:pos x="T6" y="T7"/>
                  </a:cxn>
                </a:cxnLst>
                <a:rect l="T12" t="T13" r="T14" b="T15"/>
                <a:pathLst>
                  <a:path w="31" h="79">
                    <a:moveTo>
                      <a:pt x="31" y="79"/>
                    </a:moveTo>
                    <a:lnTo>
                      <a:pt x="0" y="43"/>
                    </a:lnTo>
                    <a:lnTo>
                      <a:pt x="31" y="0"/>
                    </a:lnTo>
                    <a:lnTo>
                      <a:pt x="31" y="7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63" name="Freeform 53"/>
              <p:cNvSpPr>
                <a:spLocks/>
              </p:cNvSpPr>
              <p:nvPr/>
            </p:nvSpPr>
            <p:spPr bwMode="auto">
              <a:xfrm>
                <a:off x="1486" y="2409"/>
                <a:ext cx="95" cy="201"/>
              </a:xfrm>
              <a:custGeom>
                <a:avLst/>
                <a:gdLst>
                  <a:gd name="T0" fmla="*/ 2147483647 w 31"/>
                  <a:gd name="T1" fmla="*/ 2147483647 h 78"/>
                  <a:gd name="T2" fmla="*/ 0 w 31"/>
                  <a:gd name="T3" fmla="*/ 2147483647 h 78"/>
                  <a:gd name="T4" fmla="*/ 2147483647 w 31"/>
                  <a:gd name="T5" fmla="*/ 0 h 78"/>
                  <a:gd name="T6" fmla="*/ 2147483647 w 31"/>
                  <a:gd name="T7" fmla="*/ 2147483647 h 78"/>
                  <a:gd name="T8" fmla="*/ 0 60000 65536"/>
                  <a:gd name="T9" fmla="*/ 0 60000 65536"/>
                  <a:gd name="T10" fmla="*/ 0 60000 65536"/>
                  <a:gd name="T11" fmla="*/ 0 60000 65536"/>
                  <a:gd name="T12" fmla="*/ 0 w 31"/>
                  <a:gd name="T13" fmla="*/ 0 h 78"/>
                  <a:gd name="T14" fmla="*/ 31 w 31"/>
                  <a:gd name="T15" fmla="*/ 78 h 78"/>
                </a:gdLst>
                <a:ahLst/>
                <a:cxnLst>
                  <a:cxn ang="T8">
                    <a:pos x="T0" y="T1"/>
                  </a:cxn>
                  <a:cxn ang="T9">
                    <a:pos x="T2" y="T3"/>
                  </a:cxn>
                  <a:cxn ang="T10">
                    <a:pos x="T4" y="T5"/>
                  </a:cxn>
                  <a:cxn ang="T11">
                    <a:pos x="T6" y="T7"/>
                  </a:cxn>
                </a:cxnLst>
                <a:rect l="T12" t="T13" r="T14" b="T15"/>
                <a:pathLst>
                  <a:path w="31" h="78">
                    <a:moveTo>
                      <a:pt x="31" y="78"/>
                    </a:moveTo>
                    <a:lnTo>
                      <a:pt x="0" y="43"/>
                    </a:lnTo>
                    <a:lnTo>
                      <a:pt x="31" y="0"/>
                    </a:lnTo>
                    <a:lnTo>
                      <a:pt x="31" y="78"/>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64" name="Freeform 54"/>
              <p:cNvSpPr>
                <a:spLocks/>
              </p:cNvSpPr>
              <p:nvPr/>
            </p:nvSpPr>
            <p:spPr bwMode="auto">
              <a:xfrm>
                <a:off x="1361" y="3748"/>
                <a:ext cx="89" cy="206"/>
              </a:xfrm>
              <a:custGeom>
                <a:avLst/>
                <a:gdLst>
                  <a:gd name="T0" fmla="*/ 0 w 29"/>
                  <a:gd name="T1" fmla="*/ 2147483647 h 80"/>
                  <a:gd name="T2" fmla="*/ 2147483647 w 29"/>
                  <a:gd name="T3" fmla="*/ 2147483647 h 80"/>
                  <a:gd name="T4" fmla="*/ 0 w 29"/>
                  <a:gd name="T5" fmla="*/ 0 h 80"/>
                  <a:gd name="T6" fmla="*/ 0 w 29"/>
                  <a:gd name="T7" fmla="*/ 2147483647 h 80"/>
                  <a:gd name="T8" fmla="*/ 0 60000 65536"/>
                  <a:gd name="T9" fmla="*/ 0 60000 65536"/>
                  <a:gd name="T10" fmla="*/ 0 60000 65536"/>
                  <a:gd name="T11" fmla="*/ 0 60000 65536"/>
                  <a:gd name="T12" fmla="*/ 0 w 29"/>
                  <a:gd name="T13" fmla="*/ 0 h 80"/>
                  <a:gd name="T14" fmla="*/ 29 w 29"/>
                  <a:gd name="T15" fmla="*/ 80 h 80"/>
                </a:gdLst>
                <a:ahLst/>
                <a:cxnLst>
                  <a:cxn ang="T8">
                    <a:pos x="T0" y="T1"/>
                  </a:cxn>
                  <a:cxn ang="T9">
                    <a:pos x="T2" y="T3"/>
                  </a:cxn>
                  <a:cxn ang="T10">
                    <a:pos x="T4" y="T5"/>
                  </a:cxn>
                  <a:cxn ang="T11">
                    <a:pos x="T6" y="T7"/>
                  </a:cxn>
                </a:cxnLst>
                <a:rect l="T12" t="T13" r="T14" b="T15"/>
                <a:pathLst>
                  <a:path w="29" h="80">
                    <a:moveTo>
                      <a:pt x="0" y="80"/>
                    </a:moveTo>
                    <a:lnTo>
                      <a:pt x="29" y="37"/>
                    </a:lnTo>
                    <a:lnTo>
                      <a:pt x="0" y="0"/>
                    </a:lnTo>
                    <a:lnTo>
                      <a:pt x="0" y="8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65" name="Freeform 55"/>
              <p:cNvSpPr>
                <a:spLocks/>
              </p:cNvSpPr>
              <p:nvPr/>
            </p:nvSpPr>
            <p:spPr bwMode="auto">
              <a:xfrm>
                <a:off x="1361" y="2684"/>
                <a:ext cx="89" cy="206"/>
              </a:xfrm>
              <a:custGeom>
                <a:avLst/>
                <a:gdLst>
                  <a:gd name="T0" fmla="*/ 0 w 29"/>
                  <a:gd name="T1" fmla="*/ 2147483647 h 80"/>
                  <a:gd name="T2" fmla="*/ 2147483647 w 29"/>
                  <a:gd name="T3" fmla="*/ 2147483647 h 80"/>
                  <a:gd name="T4" fmla="*/ 0 w 29"/>
                  <a:gd name="T5" fmla="*/ 0 h 80"/>
                  <a:gd name="T6" fmla="*/ 0 w 29"/>
                  <a:gd name="T7" fmla="*/ 2147483647 h 80"/>
                  <a:gd name="T8" fmla="*/ 0 60000 65536"/>
                  <a:gd name="T9" fmla="*/ 0 60000 65536"/>
                  <a:gd name="T10" fmla="*/ 0 60000 65536"/>
                  <a:gd name="T11" fmla="*/ 0 60000 65536"/>
                  <a:gd name="T12" fmla="*/ 0 w 29"/>
                  <a:gd name="T13" fmla="*/ 0 h 80"/>
                  <a:gd name="T14" fmla="*/ 29 w 29"/>
                  <a:gd name="T15" fmla="*/ 80 h 80"/>
                </a:gdLst>
                <a:ahLst/>
                <a:cxnLst>
                  <a:cxn ang="T8">
                    <a:pos x="T0" y="T1"/>
                  </a:cxn>
                  <a:cxn ang="T9">
                    <a:pos x="T2" y="T3"/>
                  </a:cxn>
                  <a:cxn ang="T10">
                    <a:pos x="T4" y="T5"/>
                  </a:cxn>
                  <a:cxn ang="T11">
                    <a:pos x="T6" y="T7"/>
                  </a:cxn>
                </a:cxnLst>
                <a:rect l="T12" t="T13" r="T14" b="T15"/>
                <a:pathLst>
                  <a:path w="29" h="80">
                    <a:moveTo>
                      <a:pt x="0" y="80"/>
                    </a:moveTo>
                    <a:lnTo>
                      <a:pt x="29" y="37"/>
                    </a:lnTo>
                    <a:lnTo>
                      <a:pt x="0" y="0"/>
                    </a:lnTo>
                    <a:lnTo>
                      <a:pt x="0" y="8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66" name="Freeform 56"/>
              <p:cNvSpPr>
                <a:spLocks/>
              </p:cNvSpPr>
              <p:nvPr/>
            </p:nvSpPr>
            <p:spPr bwMode="auto">
              <a:xfrm>
                <a:off x="1480" y="3719"/>
                <a:ext cx="101" cy="217"/>
              </a:xfrm>
              <a:custGeom>
                <a:avLst/>
                <a:gdLst>
                  <a:gd name="T0" fmla="*/ 2147483647 w 33"/>
                  <a:gd name="T1" fmla="*/ 2147483647 h 84"/>
                  <a:gd name="T2" fmla="*/ 0 w 33"/>
                  <a:gd name="T3" fmla="*/ 2147483647 h 84"/>
                  <a:gd name="T4" fmla="*/ 2147483647 w 33"/>
                  <a:gd name="T5" fmla="*/ 0 h 84"/>
                  <a:gd name="T6" fmla="*/ 2147483647 w 33"/>
                  <a:gd name="T7" fmla="*/ 2147483647 h 84"/>
                  <a:gd name="T8" fmla="*/ 0 60000 65536"/>
                  <a:gd name="T9" fmla="*/ 0 60000 65536"/>
                  <a:gd name="T10" fmla="*/ 0 60000 65536"/>
                  <a:gd name="T11" fmla="*/ 0 60000 65536"/>
                  <a:gd name="T12" fmla="*/ 0 w 33"/>
                  <a:gd name="T13" fmla="*/ 0 h 84"/>
                  <a:gd name="T14" fmla="*/ 33 w 33"/>
                  <a:gd name="T15" fmla="*/ 84 h 84"/>
                </a:gdLst>
                <a:ahLst/>
                <a:cxnLst>
                  <a:cxn ang="T8">
                    <a:pos x="T0" y="T1"/>
                  </a:cxn>
                  <a:cxn ang="T9">
                    <a:pos x="T2" y="T3"/>
                  </a:cxn>
                  <a:cxn ang="T10">
                    <a:pos x="T4" y="T5"/>
                  </a:cxn>
                  <a:cxn ang="T11">
                    <a:pos x="T6" y="T7"/>
                  </a:cxn>
                </a:cxnLst>
                <a:rect l="T12" t="T13" r="T14" b="T15"/>
                <a:pathLst>
                  <a:path w="33" h="84">
                    <a:moveTo>
                      <a:pt x="33" y="84"/>
                    </a:moveTo>
                    <a:lnTo>
                      <a:pt x="0" y="46"/>
                    </a:lnTo>
                    <a:lnTo>
                      <a:pt x="33" y="0"/>
                    </a:lnTo>
                    <a:lnTo>
                      <a:pt x="33" y="8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67" name="Freeform 57"/>
              <p:cNvSpPr>
                <a:spLocks/>
              </p:cNvSpPr>
              <p:nvPr/>
            </p:nvSpPr>
            <p:spPr bwMode="auto">
              <a:xfrm>
                <a:off x="1480" y="2654"/>
                <a:ext cx="101" cy="216"/>
              </a:xfrm>
              <a:custGeom>
                <a:avLst/>
                <a:gdLst>
                  <a:gd name="T0" fmla="*/ 2147483647 w 33"/>
                  <a:gd name="T1" fmla="*/ 2147483647 h 84"/>
                  <a:gd name="T2" fmla="*/ 0 w 33"/>
                  <a:gd name="T3" fmla="*/ 2147483647 h 84"/>
                  <a:gd name="T4" fmla="*/ 2147483647 w 33"/>
                  <a:gd name="T5" fmla="*/ 0 h 84"/>
                  <a:gd name="T6" fmla="*/ 2147483647 w 33"/>
                  <a:gd name="T7" fmla="*/ 2147483647 h 84"/>
                  <a:gd name="T8" fmla="*/ 0 60000 65536"/>
                  <a:gd name="T9" fmla="*/ 0 60000 65536"/>
                  <a:gd name="T10" fmla="*/ 0 60000 65536"/>
                  <a:gd name="T11" fmla="*/ 0 60000 65536"/>
                  <a:gd name="T12" fmla="*/ 0 w 33"/>
                  <a:gd name="T13" fmla="*/ 0 h 84"/>
                  <a:gd name="T14" fmla="*/ 33 w 33"/>
                  <a:gd name="T15" fmla="*/ 84 h 84"/>
                </a:gdLst>
                <a:ahLst/>
                <a:cxnLst>
                  <a:cxn ang="T8">
                    <a:pos x="T0" y="T1"/>
                  </a:cxn>
                  <a:cxn ang="T9">
                    <a:pos x="T2" y="T3"/>
                  </a:cxn>
                  <a:cxn ang="T10">
                    <a:pos x="T4" y="T5"/>
                  </a:cxn>
                  <a:cxn ang="T11">
                    <a:pos x="T6" y="T7"/>
                  </a:cxn>
                </a:cxnLst>
                <a:rect l="T12" t="T13" r="T14" b="T15"/>
                <a:pathLst>
                  <a:path w="33" h="84">
                    <a:moveTo>
                      <a:pt x="33" y="84"/>
                    </a:moveTo>
                    <a:lnTo>
                      <a:pt x="0" y="47"/>
                    </a:lnTo>
                    <a:lnTo>
                      <a:pt x="33" y="0"/>
                    </a:lnTo>
                    <a:lnTo>
                      <a:pt x="33" y="8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68" name="Freeform 58"/>
              <p:cNvSpPr>
                <a:spLocks/>
              </p:cNvSpPr>
              <p:nvPr/>
            </p:nvSpPr>
            <p:spPr bwMode="auto">
              <a:xfrm>
                <a:off x="1474" y="3949"/>
                <a:ext cx="107" cy="335"/>
              </a:xfrm>
              <a:custGeom>
                <a:avLst/>
                <a:gdLst>
                  <a:gd name="T0" fmla="*/ 2147483647 w 35"/>
                  <a:gd name="T1" fmla="*/ 2147483647 h 130"/>
                  <a:gd name="T2" fmla="*/ 0 w 35"/>
                  <a:gd name="T3" fmla="*/ 2147483647 h 130"/>
                  <a:gd name="T4" fmla="*/ 2147483647 w 35"/>
                  <a:gd name="T5" fmla="*/ 0 h 130"/>
                  <a:gd name="T6" fmla="*/ 2147483647 w 35"/>
                  <a:gd name="T7" fmla="*/ 2147483647 h 130"/>
                  <a:gd name="T8" fmla="*/ 0 60000 65536"/>
                  <a:gd name="T9" fmla="*/ 0 60000 65536"/>
                  <a:gd name="T10" fmla="*/ 0 60000 65536"/>
                  <a:gd name="T11" fmla="*/ 0 60000 65536"/>
                  <a:gd name="T12" fmla="*/ 0 w 35"/>
                  <a:gd name="T13" fmla="*/ 0 h 130"/>
                  <a:gd name="T14" fmla="*/ 35 w 35"/>
                  <a:gd name="T15" fmla="*/ 130 h 130"/>
                </a:gdLst>
                <a:ahLst/>
                <a:cxnLst>
                  <a:cxn ang="T8">
                    <a:pos x="T0" y="T1"/>
                  </a:cxn>
                  <a:cxn ang="T9">
                    <a:pos x="T2" y="T3"/>
                  </a:cxn>
                  <a:cxn ang="T10">
                    <a:pos x="T4" y="T5"/>
                  </a:cxn>
                  <a:cxn ang="T11">
                    <a:pos x="T6" y="T7"/>
                  </a:cxn>
                </a:cxnLst>
                <a:rect l="T12" t="T13" r="T14" b="T15"/>
                <a:pathLst>
                  <a:path w="35" h="130">
                    <a:moveTo>
                      <a:pt x="35" y="130"/>
                    </a:moveTo>
                    <a:lnTo>
                      <a:pt x="0" y="63"/>
                    </a:lnTo>
                    <a:lnTo>
                      <a:pt x="35" y="0"/>
                    </a:lnTo>
                    <a:lnTo>
                      <a:pt x="35" y="13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69" name="Freeform 59"/>
              <p:cNvSpPr>
                <a:spLocks/>
              </p:cNvSpPr>
              <p:nvPr/>
            </p:nvSpPr>
            <p:spPr bwMode="auto">
              <a:xfrm>
                <a:off x="1474" y="2885"/>
                <a:ext cx="107" cy="335"/>
              </a:xfrm>
              <a:custGeom>
                <a:avLst/>
                <a:gdLst>
                  <a:gd name="T0" fmla="*/ 2147483647 w 35"/>
                  <a:gd name="T1" fmla="*/ 2147483647 h 130"/>
                  <a:gd name="T2" fmla="*/ 0 w 35"/>
                  <a:gd name="T3" fmla="*/ 2147483647 h 130"/>
                  <a:gd name="T4" fmla="*/ 2147483647 w 35"/>
                  <a:gd name="T5" fmla="*/ 0 h 130"/>
                  <a:gd name="T6" fmla="*/ 2147483647 w 35"/>
                  <a:gd name="T7" fmla="*/ 2147483647 h 130"/>
                  <a:gd name="T8" fmla="*/ 0 60000 65536"/>
                  <a:gd name="T9" fmla="*/ 0 60000 65536"/>
                  <a:gd name="T10" fmla="*/ 0 60000 65536"/>
                  <a:gd name="T11" fmla="*/ 0 60000 65536"/>
                  <a:gd name="T12" fmla="*/ 0 w 35"/>
                  <a:gd name="T13" fmla="*/ 0 h 130"/>
                  <a:gd name="T14" fmla="*/ 35 w 35"/>
                  <a:gd name="T15" fmla="*/ 130 h 130"/>
                </a:gdLst>
                <a:ahLst/>
                <a:cxnLst>
                  <a:cxn ang="T8">
                    <a:pos x="T0" y="T1"/>
                  </a:cxn>
                  <a:cxn ang="T9">
                    <a:pos x="T2" y="T3"/>
                  </a:cxn>
                  <a:cxn ang="T10">
                    <a:pos x="T4" y="T5"/>
                  </a:cxn>
                  <a:cxn ang="T11">
                    <a:pos x="T6" y="T7"/>
                  </a:cxn>
                </a:cxnLst>
                <a:rect l="T12" t="T13" r="T14" b="T15"/>
                <a:pathLst>
                  <a:path w="35" h="130">
                    <a:moveTo>
                      <a:pt x="35" y="130"/>
                    </a:moveTo>
                    <a:lnTo>
                      <a:pt x="0" y="63"/>
                    </a:lnTo>
                    <a:lnTo>
                      <a:pt x="35" y="0"/>
                    </a:lnTo>
                    <a:lnTo>
                      <a:pt x="35" y="13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70" name="Freeform 60"/>
              <p:cNvSpPr>
                <a:spLocks/>
              </p:cNvSpPr>
              <p:nvPr/>
            </p:nvSpPr>
            <p:spPr bwMode="auto">
              <a:xfrm>
                <a:off x="1361" y="3974"/>
                <a:ext cx="89" cy="307"/>
              </a:xfrm>
              <a:custGeom>
                <a:avLst/>
                <a:gdLst>
                  <a:gd name="T0" fmla="*/ 0 w 29"/>
                  <a:gd name="T1" fmla="*/ 2147483647 h 119"/>
                  <a:gd name="T2" fmla="*/ 2147483647 w 29"/>
                  <a:gd name="T3" fmla="*/ 2147483647 h 119"/>
                  <a:gd name="T4" fmla="*/ 0 w 29"/>
                  <a:gd name="T5" fmla="*/ 0 h 119"/>
                  <a:gd name="T6" fmla="*/ 0 w 29"/>
                  <a:gd name="T7" fmla="*/ 2147483647 h 119"/>
                  <a:gd name="T8" fmla="*/ 0 60000 65536"/>
                  <a:gd name="T9" fmla="*/ 0 60000 65536"/>
                  <a:gd name="T10" fmla="*/ 0 60000 65536"/>
                  <a:gd name="T11" fmla="*/ 0 60000 65536"/>
                  <a:gd name="T12" fmla="*/ 0 w 29"/>
                  <a:gd name="T13" fmla="*/ 0 h 119"/>
                  <a:gd name="T14" fmla="*/ 29 w 29"/>
                  <a:gd name="T15" fmla="*/ 119 h 119"/>
                </a:gdLst>
                <a:ahLst/>
                <a:cxnLst>
                  <a:cxn ang="T8">
                    <a:pos x="T0" y="T1"/>
                  </a:cxn>
                  <a:cxn ang="T9">
                    <a:pos x="T2" y="T3"/>
                  </a:cxn>
                  <a:cxn ang="T10">
                    <a:pos x="T4" y="T5"/>
                  </a:cxn>
                  <a:cxn ang="T11">
                    <a:pos x="T6" y="T7"/>
                  </a:cxn>
                </a:cxnLst>
                <a:rect l="T12" t="T13" r="T14" b="T15"/>
                <a:pathLst>
                  <a:path w="29" h="119">
                    <a:moveTo>
                      <a:pt x="0" y="119"/>
                    </a:moveTo>
                    <a:lnTo>
                      <a:pt x="29" y="54"/>
                    </a:lnTo>
                    <a:lnTo>
                      <a:pt x="0" y="0"/>
                    </a:lnTo>
                    <a:lnTo>
                      <a:pt x="0" y="11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71" name="Freeform 61"/>
              <p:cNvSpPr>
                <a:spLocks/>
              </p:cNvSpPr>
              <p:nvPr/>
            </p:nvSpPr>
            <p:spPr bwMode="auto">
              <a:xfrm>
                <a:off x="1361" y="2911"/>
                <a:ext cx="98" cy="306"/>
              </a:xfrm>
              <a:custGeom>
                <a:avLst/>
                <a:gdLst>
                  <a:gd name="T0" fmla="*/ 0 w 32"/>
                  <a:gd name="T1" fmla="*/ 2147483647 h 119"/>
                  <a:gd name="T2" fmla="*/ 2147483647 w 32"/>
                  <a:gd name="T3" fmla="*/ 2147483647 h 119"/>
                  <a:gd name="T4" fmla="*/ 0 w 32"/>
                  <a:gd name="T5" fmla="*/ 0 h 119"/>
                  <a:gd name="T6" fmla="*/ 0 w 32"/>
                  <a:gd name="T7" fmla="*/ 2147483647 h 119"/>
                  <a:gd name="T8" fmla="*/ 0 60000 65536"/>
                  <a:gd name="T9" fmla="*/ 0 60000 65536"/>
                  <a:gd name="T10" fmla="*/ 0 60000 65536"/>
                  <a:gd name="T11" fmla="*/ 0 60000 65536"/>
                  <a:gd name="T12" fmla="*/ 0 w 32"/>
                  <a:gd name="T13" fmla="*/ 0 h 119"/>
                  <a:gd name="T14" fmla="*/ 32 w 32"/>
                  <a:gd name="T15" fmla="*/ 119 h 119"/>
                </a:gdLst>
                <a:ahLst/>
                <a:cxnLst>
                  <a:cxn ang="T8">
                    <a:pos x="T0" y="T1"/>
                  </a:cxn>
                  <a:cxn ang="T9">
                    <a:pos x="T2" y="T3"/>
                  </a:cxn>
                  <a:cxn ang="T10">
                    <a:pos x="T4" y="T5"/>
                  </a:cxn>
                  <a:cxn ang="T11">
                    <a:pos x="T6" y="T7"/>
                  </a:cxn>
                </a:cxnLst>
                <a:rect l="T12" t="T13" r="T14" b="T15"/>
                <a:pathLst>
                  <a:path w="32" h="119">
                    <a:moveTo>
                      <a:pt x="0" y="119"/>
                    </a:moveTo>
                    <a:lnTo>
                      <a:pt x="32" y="61"/>
                    </a:lnTo>
                    <a:lnTo>
                      <a:pt x="0" y="0"/>
                    </a:lnTo>
                    <a:lnTo>
                      <a:pt x="0" y="11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72" name="Freeform 62"/>
              <p:cNvSpPr>
                <a:spLocks/>
              </p:cNvSpPr>
              <p:nvPr/>
            </p:nvSpPr>
            <p:spPr bwMode="auto">
              <a:xfrm>
                <a:off x="1361" y="4121"/>
                <a:ext cx="220" cy="170"/>
              </a:xfrm>
              <a:custGeom>
                <a:avLst/>
                <a:gdLst>
                  <a:gd name="T0" fmla="*/ 2147483647 w 72"/>
                  <a:gd name="T1" fmla="*/ 2147483647 h 66"/>
                  <a:gd name="T2" fmla="*/ 2147483647 w 72"/>
                  <a:gd name="T3" fmla="*/ 0 h 66"/>
                  <a:gd name="T4" fmla="*/ 0 w 72"/>
                  <a:gd name="T5" fmla="*/ 2147483647 h 66"/>
                  <a:gd name="T6" fmla="*/ 2147483647 w 72"/>
                  <a:gd name="T7" fmla="*/ 2147483647 h 66"/>
                  <a:gd name="T8" fmla="*/ 0 60000 65536"/>
                  <a:gd name="T9" fmla="*/ 0 60000 65536"/>
                  <a:gd name="T10" fmla="*/ 0 60000 65536"/>
                  <a:gd name="T11" fmla="*/ 0 60000 65536"/>
                  <a:gd name="T12" fmla="*/ 0 w 72"/>
                  <a:gd name="T13" fmla="*/ 0 h 66"/>
                  <a:gd name="T14" fmla="*/ 72 w 72"/>
                  <a:gd name="T15" fmla="*/ 66 h 66"/>
                </a:gdLst>
                <a:ahLst/>
                <a:cxnLst>
                  <a:cxn ang="T8">
                    <a:pos x="T0" y="T1"/>
                  </a:cxn>
                  <a:cxn ang="T9">
                    <a:pos x="T2" y="T3"/>
                  </a:cxn>
                  <a:cxn ang="T10">
                    <a:pos x="T4" y="T5"/>
                  </a:cxn>
                  <a:cxn ang="T11">
                    <a:pos x="T6" y="T7"/>
                  </a:cxn>
                </a:cxnLst>
                <a:rect l="T12" t="T13" r="T14" b="T15"/>
                <a:pathLst>
                  <a:path w="72" h="66">
                    <a:moveTo>
                      <a:pt x="72" y="66"/>
                    </a:moveTo>
                    <a:lnTo>
                      <a:pt x="34" y="0"/>
                    </a:lnTo>
                    <a:lnTo>
                      <a:pt x="0" y="66"/>
                    </a:lnTo>
                    <a:lnTo>
                      <a:pt x="72" y="66"/>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73" name="Freeform 63"/>
              <p:cNvSpPr>
                <a:spLocks/>
              </p:cNvSpPr>
              <p:nvPr/>
            </p:nvSpPr>
            <p:spPr bwMode="auto">
              <a:xfrm>
                <a:off x="1368" y="3058"/>
                <a:ext cx="203" cy="288"/>
              </a:xfrm>
              <a:custGeom>
                <a:avLst/>
                <a:gdLst>
                  <a:gd name="T0" fmla="*/ 2147483647 w 67"/>
                  <a:gd name="T1" fmla="*/ 2147483647 h 112"/>
                  <a:gd name="T2" fmla="*/ 2147483647 w 67"/>
                  <a:gd name="T3" fmla="*/ 2147483647 h 112"/>
                  <a:gd name="T4" fmla="*/ 0 w 67"/>
                  <a:gd name="T5" fmla="*/ 2147483647 h 112"/>
                  <a:gd name="T6" fmla="*/ 2147483647 w 67"/>
                  <a:gd name="T7" fmla="*/ 0 h 112"/>
                  <a:gd name="T8" fmla="*/ 2147483647 w 67"/>
                  <a:gd name="T9" fmla="*/ 2147483647 h 112"/>
                  <a:gd name="T10" fmla="*/ 0 60000 65536"/>
                  <a:gd name="T11" fmla="*/ 0 60000 65536"/>
                  <a:gd name="T12" fmla="*/ 0 60000 65536"/>
                  <a:gd name="T13" fmla="*/ 0 60000 65536"/>
                  <a:gd name="T14" fmla="*/ 0 60000 65536"/>
                  <a:gd name="T15" fmla="*/ 0 w 67"/>
                  <a:gd name="T16" fmla="*/ 0 h 112"/>
                  <a:gd name="T17" fmla="*/ 67 w 67"/>
                  <a:gd name="T18" fmla="*/ 112 h 112"/>
                </a:gdLst>
                <a:ahLst/>
                <a:cxnLst>
                  <a:cxn ang="T10">
                    <a:pos x="T0" y="T1"/>
                  </a:cxn>
                  <a:cxn ang="T11">
                    <a:pos x="T2" y="T3"/>
                  </a:cxn>
                  <a:cxn ang="T12">
                    <a:pos x="T4" y="T5"/>
                  </a:cxn>
                  <a:cxn ang="T13">
                    <a:pos x="T6" y="T7"/>
                  </a:cxn>
                  <a:cxn ang="T14">
                    <a:pos x="T8" y="T9"/>
                  </a:cxn>
                </a:cxnLst>
                <a:rect l="T15" t="T16" r="T17" b="T18"/>
                <a:pathLst>
                  <a:path w="67" h="112">
                    <a:moveTo>
                      <a:pt x="67" y="65"/>
                    </a:moveTo>
                    <a:lnTo>
                      <a:pt x="32" y="112"/>
                    </a:lnTo>
                    <a:lnTo>
                      <a:pt x="0" y="68"/>
                    </a:lnTo>
                    <a:lnTo>
                      <a:pt x="32" y="0"/>
                    </a:lnTo>
                    <a:lnTo>
                      <a:pt x="67" y="6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74" name="Freeform 64"/>
              <p:cNvSpPr>
                <a:spLocks/>
              </p:cNvSpPr>
              <p:nvPr/>
            </p:nvSpPr>
            <p:spPr bwMode="auto">
              <a:xfrm>
                <a:off x="1361" y="2142"/>
                <a:ext cx="220" cy="126"/>
              </a:xfrm>
              <a:custGeom>
                <a:avLst/>
                <a:gdLst>
                  <a:gd name="T0" fmla="*/ 220 w 220"/>
                  <a:gd name="T1" fmla="*/ 10 h 126"/>
                  <a:gd name="T2" fmla="*/ 104 w 220"/>
                  <a:gd name="T3" fmla="*/ 126 h 126"/>
                  <a:gd name="T4" fmla="*/ 0 w 220"/>
                  <a:gd name="T5" fmla="*/ 18 h 126"/>
                  <a:gd name="T6" fmla="*/ 57 w 220"/>
                  <a:gd name="T7" fmla="*/ 0 h 126"/>
                  <a:gd name="T8" fmla="*/ 220 w 220"/>
                  <a:gd name="T9" fmla="*/ 10 h 126"/>
                  <a:gd name="T10" fmla="*/ 0 60000 65536"/>
                  <a:gd name="T11" fmla="*/ 0 60000 65536"/>
                  <a:gd name="T12" fmla="*/ 0 60000 65536"/>
                  <a:gd name="T13" fmla="*/ 0 60000 65536"/>
                  <a:gd name="T14" fmla="*/ 0 60000 65536"/>
                  <a:gd name="T15" fmla="*/ 0 w 220"/>
                  <a:gd name="T16" fmla="*/ 0 h 126"/>
                  <a:gd name="T17" fmla="*/ 220 w 220"/>
                  <a:gd name="T18" fmla="*/ 126 h 126"/>
                </a:gdLst>
                <a:ahLst/>
                <a:cxnLst>
                  <a:cxn ang="T10">
                    <a:pos x="T0" y="T1"/>
                  </a:cxn>
                  <a:cxn ang="T11">
                    <a:pos x="T2" y="T3"/>
                  </a:cxn>
                  <a:cxn ang="T12">
                    <a:pos x="T4" y="T5"/>
                  </a:cxn>
                  <a:cxn ang="T13">
                    <a:pos x="T6" y="T7"/>
                  </a:cxn>
                  <a:cxn ang="T14">
                    <a:pos x="T8" y="T9"/>
                  </a:cxn>
                </a:cxnLst>
                <a:rect l="T15" t="T16" r="T17" b="T18"/>
                <a:pathLst>
                  <a:path w="220" h="126">
                    <a:moveTo>
                      <a:pt x="220" y="10"/>
                    </a:moveTo>
                    <a:lnTo>
                      <a:pt x="104" y="126"/>
                    </a:lnTo>
                    <a:lnTo>
                      <a:pt x="0" y="18"/>
                    </a:lnTo>
                    <a:lnTo>
                      <a:pt x="57" y="0"/>
                    </a:lnTo>
                    <a:lnTo>
                      <a:pt x="220" y="1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75" name="Freeform 65"/>
              <p:cNvSpPr>
                <a:spLocks/>
              </p:cNvSpPr>
              <p:nvPr/>
            </p:nvSpPr>
            <p:spPr bwMode="auto">
              <a:xfrm>
                <a:off x="1352" y="2179"/>
                <a:ext cx="229" cy="2120"/>
              </a:xfrm>
              <a:custGeom>
                <a:avLst/>
                <a:gdLst>
                  <a:gd name="T0" fmla="*/ 2147483647 w 75"/>
                  <a:gd name="T1" fmla="*/ 2147483647 h 823"/>
                  <a:gd name="T2" fmla="*/ 2147483647 w 75"/>
                  <a:gd name="T3" fmla="*/ 2147483647 h 823"/>
                  <a:gd name="T4" fmla="*/ 2147483647 w 75"/>
                  <a:gd name="T5" fmla="*/ 2147483647 h 823"/>
                  <a:gd name="T6" fmla="*/ 2147483647 w 75"/>
                  <a:gd name="T7" fmla="*/ 2147483647 h 823"/>
                  <a:gd name="T8" fmla="*/ 2147483647 w 75"/>
                  <a:gd name="T9" fmla="*/ 2147483647 h 823"/>
                  <a:gd name="T10" fmla="*/ 0 w 75"/>
                  <a:gd name="T11" fmla="*/ 2147483647 h 823"/>
                  <a:gd name="T12" fmla="*/ 2147483647 w 75"/>
                  <a:gd name="T13" fmla="*/ 2147483647 h 823"/>
                  <a:gd name="T14" fmla="*/ 2147483647 w 75"/>
                  <a:gd name="T15" fmla="*/ 2147483647 h 823"/>
                  <a:gd name="T16" fmla="*/ 2147483647 w 75"/>
                  <a:gd name="T17" fmla="*/ 2147483647 h 823"/>
                  <a:gd name="T18" fmla="*/ 2147483647 w 75"/>
                  <a:gd name="T19" fmla="*/ 2147483647 h 823"/>
                  <a:gd name="T20" fmla="*/ 2147483647 w 75"/>
                  <a:gd name="T21" fmla="*/ 2147483647 h 823"/>
                  <a:gd name="T22" fmla="*/ 2147483647 w 75"/>
                  <a:gd name="T23" fmla="*/ 2147483647 h 823"/>
                  <a:gd name="T24" fmla="*/ 2147483647 w 75"/>
                  <a:gd name="T25" fmla="*/ 2147483647 h 823"/>
                  <a:gd name="T26" fmla="*/ 2147483647 w 75"/>
                  <a:gd name="T27" fmla="*/ 2147483647 h 823"/>
                  <a:gd name="T28" fmla="*/ 2147483647 w 75"/>
                  <a:gd name="T29" fmla="*/ 2147483647 h 823"/>
                  <a:gd name="T30" fmla="*/ 2147483647 w 75"/>
                  <a:gd name="T31" fmla="*/ 2147483647 h 823"/>
                  <a:gd name="T32" fmla="*/ 2147483647 w 75"/>
                  <a:gd name="T33" fmla="*/ 2147483647 h 823"/>
                  <a:gd name="T34" fmla="*/ 2147483647 w 75"/>
                  <a:gd name="T35" fmla="*/ 2147483647 h 823"/>
                  <a:gd name="T36" fmla="*/ 2147483647 w 75"/>
                  <a:gd name="T37" fmla="*/ 0 h 823"/>
                  <a:gd name="T38" fmla="*/ 2147483647 w 75"/>
                  <a:gd name="T39" fmla="*/ 0 h 823"/>
                  <a:gd name="T40" fmla="*/ 2147483647 w 75"/>
                  <a:gd name="T41" fmla="*/ 2147483647 h 823"/>
                  <a:gd name="T42" fmla="*/ 2147483647 w 75"/>
                  <a:gd name="T43" fmla="*/ 2147483647 h 823"/>
                  <a:gd name="T44" fmla="*/ 2147483647 w 75"/>
                  <a:gd name="T45" fmla="*/ 2147483647 h 823"/>
                  <a:gd name="T46" fmla="*/ 2147483647 w 75"/>
                  <a:gd name="T47" fmla="*/ 2147483647 h 823"/>
                  <a:gd name="T48" fmla="*/ 2147483647 w 75"/>
                  <a:gd name="T49" fmla="*/ 2147483647 h 823"/>
                  <a:gd name="T50" fmla="*/ 2147483647 w 75"/>
                  <a:gd name="T51" fmla="*/ 2147483647 h 8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5"/>
                  <a:gd name="T79" fmla="*/ 0 h 823"/>
                  <a:gd name="T80" fmla="*/ 75 w 75"/>
                  <a:gd name="T81" fmla="*/ 823 h 8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5" h="823">
                    <a:moveTo>
                      <a:pt x="3" y="413"/>
                    </a:moveTo>
                    <a:lnTo>
                      <a:pt x="62" y="497"/>
                    </a:lnTo>
                    <a:lnTo>
                      <a:pt x="2" y="580"/>
                    </a:lnTo>
                    <a:lnTo>
                      <a:pt x="3" y="603"/>
                    </a:lnTo>
                    <a:lnTo>
                      <a:pt x="65" y="698"/>
                    </a:lnTo>
                    <a:lnTo>
                      <a:pt x="0" y="821"/>
                    </a:lnTo>
                    <a:lnTo>
                      <a:pt x="10" y="823"/>
                    </a:lnTo>
                    <a:lnTo>
                      <a:pt x="75" y="706"/>
                    </a:lnTo>
                    <a:lnTo>
                      <a:pt x="75" y="685"/>
                    </a:lnTo>
                    <a:lnTo>
                      <a:pt x="6" y="592"/>
                    </a:lnTo>
                    <a:lnTo>
                      <a:pt x="75" y="503"/>
                    </a:lnTo>
                    <a:lnTo>
                      <a:pt x="75" y="493"/>
                    </a:lnTo>
                    <a:lnTo>
                      <a:pt x="11" y="409"/>
                    </a:lnTo>
                    <a:lnTo>
                      <a:pt x="75" y="292"/>
                    </a:lnTo>
                    <a:lnTo>
                      <a:pt x="75" y="272"/>
                    </a:lnTo>
                    <a:lnTo>
                      <a:pt x="6" y="179"/>
                    </a:lnTo>
                    <a:lnTo>
                      <a:pt x="75" y="90"/>
                    </a:lnTo>
                    <a:lnTo>
                      <a:pt x="75" y="79"/>
                    </a:lnTo>
                    <a:lnTo>
                      <a:pt x="18" y="0"/>
                    </a:lnTo>
                    <a:lnTo>
                      <a:pt x="3" y="0"/>
                    </a:lnTo>
                    <a:lnTo>
                      <a:pt x="62" y="84"/>
                    </a:lnTo>
                    <a:lnTo>
                      <a:pt x="2" y="166"/>
                    </a:lnTo>
                    <a:lnTo>
                      <a:pt x="3" y="190"/>
                    </a:lnTo>
                    <a:lnTo>
                      <a:pt x="65" y="285"/>
                    </a:lnTo>
                    <a:lnTo>
                      <a:pt x="3" y="397"/>
                    </a:lnTo>
                    <a:lnTo>
                      <a:pt x="3" y="413"/>
                    </a:lnTo>
                    <a:close/>
                  </a:path>
                </a:pathLst>
              </a:custGeom>
              <a:solidFill>
                <a:srgbClr val="EA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76" name="Freeform 66"/>
              <p:cNvSpPr>
                <a:spLocks noEditPoints="1"/>
              </p:cNvSpPr>
              <p:nvPr/>
            </p:nvSpPr>
            <p:spPr bwMode="auto">
              <a:xfrm>
                <a:off x="1334" y="2167"/>
                <a:ext cx="256" cy="2142"/>
              </a:xfrm>
              <a:custGeom>
                <a:avLst/>
                <a:gdLst>
                  <a:gd name="T0" fmla="*/ 2147483647 w 84"/>
                  <a:gd name="T1" fmla="*/ 2147483647 h 832"/>
                  <a:gd name="T2" fmla="*/ 2147483647 w 84"/>
                  <a:gd name="T3" fmla="*/ 2147483647 h 832"/>
                  <a:gd name="T4" fmla="*/ 2147483647 w 84"/>
                  <a:gd name="T5" fmla="*/ 2147483647 h 832"/>
                  <a:gd name="T6" fmla="*/ 2147483647 w 84"/>
                  <a:gd name="T7" fmla="*/ 2147483647 h 832"/>
                  <a:gd name="T8" fmla="*/ 2147483647 w 84"/>
                  <a:gd name="T9" fmla="*/ 2147483647 h 832"/>
                  <a:gd name="T10" fmla="*/ 2147483647 w 84"/>
                  <a:gd name="T11" fmla="*/ 2147483647 h 832"/>
                  <a:gd name="T12" fmla="*/ 2147483647 w 84"/>
                  <a:gd name="T13" fmla="*/ 2147483647 h 832"/>
                  <a:gd name="T14" fmla="*/ 2147483647 w 84"/>
                  <a:gd name="T15" fmla="*/ 2147483647 h 832"/>
                  <a:gd name="T16" fmla="*/ 2147483647 w 84"/>
                  <a:gd name="T17" fmla="*/ 2147483647 h 832"/>
                  <a:gd name="T18" fmla="*/ 2147483647 w 84"/>
                  <a:gd name="T19" fmla="*/ 2147483647 h 832"/>
                  <a:gd name="T20" fmla="*/ 2147483647 w 84"/>
                  <a:gd name="T21" fmla="*/ 2147483647 h 832"/>
                  <a:gd name="T22" fmla="*/ 2147483647 w 84"/>
                  <a:gd name="T23" fmla="*/ 2147483647 h 832"/>
                  <a:gd name="T24" fmla="*/ 2147483647 w 84"/>
                  <a:gd name="T25" fmla="*/ 2147483647 h 832"/>
                  <a:gd name="T26" fmla="*/ 2147483647 w 84"/>
                  <a:gd name="T27" fmla="*/ 2147483647 h 832"/>
                  <a:gd name="T28" fmla="*/ 2147483647 w 84"/>
                  <a:gd name="T29" fmla="*/ 2147483647 h 832"/>
                  <a:gd name="T30" fmla="*/ 2147483647 w 84"/>
                  <a:gd name="T31" fmla="*/ 2147483647 h 832"/>
                  <a:gd name="T32" fmla="*/ 2147483647 w 84"/>
                  <a:gd name="T33" fmla="*/ 2147483647 h 832"/>
                  <a:gd name="T34" fmla="*/ 2147483647 w 84"/>
                  <a:gd name="T35" fmla="*/ 2147483647 h 832"/>
                  <a:gd name="T36" fmla="*/ 2147483647 w 84"/>
                  <a:gd name="T37" fmla="*/ 2147483647 h 832"/>
                  <a:gd name="T38" fmla="*/ 2147483647 w 84"/>
                  <a:gd name="T39" fmla="*/ 2147483647 h 832"/>
                  <a:gd name="T40" fmla="*/ 2147483647 w 84"/>
                  <a:gd name="T41" fmla="*/ 2147483647 h 832"/>
                  <a:gd name="T42" fmla="*/ 2147483647 w 84"/>
                  <a:gd name="T43" fmla="*/ 2147483647 h 832"/>
                  <a:gd name="T44" fmla="*/ 2147483647 w 84"/>
                  <a:gd name="T45" fmla="*/ 2147483647 h 832"/>
                  <a:gd name="T46" fmla="*/ 2147483647 w 84"/>
                  <a:gd name="T47" fmla="*/ 2147483647 h 832"/>
                  <a:gd name="T48" fmla="*/ 2147483647 w 84"/>
                  <a:gd name="T49" fmla="*/ 2147483647 h 832"/>
                  <a:gd name="T50" fmla="*/ 2147483647 w 84"/>
                  <a:gd name="T51" fmla="*/ 2147483647 h 832"/>
                  <a:gd name="T52" fmla="*/ 2147483647 w 84"/>
                  <a:gd name="T53" fmla="*/ 2147483647 h 832"/>
                  <a:gd name="T54" fmla="*/ 2147483647 w 84"/>
                  <a:gd name="T55" fmla="*/ 2147483647 h 832"/>
                  <a:gd name="T56" fmla="*/ 2147483647 w 84"/>
                  <a:gd name="T57" fmla="*/ 2147483647 h 832"/>
                  <a:gd name="T58" fmla="*/ 2147483647 w 84"/>
                  <a:gd name="T59" fmla="*/ 2147483647 h 832"/>
                  <a:gd name="T60" fmla="*/ 2147483647 w 84"/>
                  <a:gd name="T61" fmla="*/ 2147483647 h 832"/>
                  <a:gd name="T62" fmla="*/ 2147483647 w 84"/>
                  <a:gd name="T63" fmla="*/ 2147483647 h 832"/>
                  <a:gd name="T64" fmla="*/ 2147483647 w 84"/>
                  <a:gd name="T65" fmla="*/ 2147483647 h 832"/>
                  <a:gd name="T66" fmla="*/ 2147483647 w 84"/>
                  <a:gd name="T67" fmla="*/ 2147483647 h 832"/>
                  <a:gd name="T68" fmla="*/ 2147483647 w 84"/>
                  <a:gd name="T69" fmla="*/ 2147483647 h 832"/>
                  <a:gd name="T70" fmla="*/ 2147483647 w 84"/>
                  <a:gd name="T71" fmla="*/ 2147483647 h 832"/>
                  <a:gd name="T72" fmla="*/ 2147483647 w 84"/>
                  <a:gd name="T73" fmla="*/ 2147483647 h 832"/>
                  <a:gd name="T74" fmla="*/ 2147483647 w 84"/>
                  <a:gd name="T75" fmla="*/ 2147483647 h 832"/>
                  <a:gd name="T76" fmla="*/ 2147483647 w 84"/>
                  <a:gd name="T77" fmla="*/ 2147483647 h 832"/>
                  <a:gd name="T78" fmla="*/ 2147483647 w 84"/>
                  <a:gd name="T79" fmla="*/ 2147483647 h 832"/>
                  <a:gd name="T80" fmla="*/ 2147483647 w 84"/>
                  <a:gd name="T81" fmla="*/ 2147483647 h 832"/>
                  <a:gd name="T82" fmla="*/ 2147483647 w 84"/>
                  <a:gd name="T83" fmla="*/ 2147483647 h 832"/>
                  <a:gd name="T84" fmla="*/ 2147483647 w 84"/>
                  <a:gd name="T85" fmla="*/ 2147483647 h 832"/>
                  <a:gd name="T86" fmla="*/ 2147483647 w 84"/>
                  <a:gd name="T87" fmla="*/ 0 h 832"/>
                  <a:gd name="T88" fmla="*/ 2147483647 w 84"/>
                  <a:gd name="T89" fmla="*/ 0 h 832"/>
                  <a:gd name="T90" fmla="*/ 2147483647 w 84"/>
                  <a:gd name="T91" fmla="*/ 0 h 832"/>
                  <a:gd name="T92" fmla="*/ 2147483647 w 84"/>
                  <a:gd name="T93" fmla="*/ 2147483647 h 832"/>
                  <a:gd name="T94" fmla="*/ 2147483647 w 84"/>
                  <a:gd name="T95" fmla="*/ 2147483647 h 832"/>
                  <a:gd name="T96" fmla="*/ 2147483647 w 84"/>
                  <a:gd name="T97" fmla="*/ 2147483647 h 832"/>
                  <a:gd name="T98" fmla="*/ 2147483647 w 84"/>
                  <a:gd name="T99" fmla="*/ 2147483647 h 832"/>
                  <a:gd name="T100" fmla="*/ 2147483647 w 84"/>
                  <a:gd name="T101" fmla="*/ 2147483647 h 832"/>
                  <a:gd name="T102" fmla="*/ 2147483647 w 84"/>
                  <a:gd name="T103" fmla="*/ 2147483647 h 832"/>
                  <a:gd name="T104" fmla="*/ 2147483647 w 84"/>
                  <a:gd name="T105" fmla="*/ 2147483647 h 832"/>
                  <a:gd name="T106" fmla="*/ 2147483647 w 84"/>
                  <a:gd name="T107" fmla="*/ 2147483647 h 832"/>
                  <a:gd name="T108" fmla="*/ 2147483647 w 84"/>
                  <a:gd name="T109" fmla="*/ 2147483647 h 832"/>
                  <a:gd name="T110" fmla="*/ 2147483647 w 84"/>
                  <a:gd name="T111" fmla="*/ 2147483647 h 832"/>
                  <a:gd name="T112" fmla="*/ 2147483647 w 84"/>
                  <a:gd name="T113" fmla="*/ 2147483647 h 832"/>
                  <a:gd name="T114" fmla="*/ 2147483647 w 84"/>
                  <a:gd name="T115" fmla="*/ 2147483647 h 832"/>
                  <a:gd name="T116" fmla="*/ 2147483647 w 84"/>
                  <a:gd name="T117" fmla="*/ 2147483647 h 832"/>
                  <a:gd name="T118" fmla="*/ 2147483647 w 84"/>
                  <a:gd name="T119" fmla="*/ 2147483647 h 832"/>
                  <a:gd name="T120" fmla="*/ 2147483647 w 84"/>
                  <a:gd name="T121" fmla="*/ 2147483647 h 832"/>
                  <a:gd name="T122" fmla="*/ 2147483647 w 84"/>
                  <a:gd name="T123" fmla="*/ 2147483647 h 8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32"/>
                  <a:gd name="T188" fmla="*/ 84 w 84"/>
                  <a:gd name="T189" fmla="*/ 832 h 83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32">
                    <a:moveTo>
                      <a:pt x="11" y="414"/>
                    </a:moveTo>
                    <a:lnTo>
                      <a:pt x="70" y="499"/>
                    </a:lnTo>
                    <a:lnTo>
                      <a:pt x="66" y="506"/>
                    </a:lnTo>
                    <a:lnTo>
                      <a:pt x="7" y="421"/>
                    </a:lnTo>
                    <a:lnTo>
                      <a:pt x="11" y="414"/>
                    </a:lnTo>
                    <a:close/>
                    <a:moveTo>
                      <a:pt x="70" y="499"/>
                    </a:moveTo>
                    <a:lnTo>
                      <a:pt x="73" y="502"/>
                    </a:lnTo>
                    <a:lnTo>
                      <a:pt x="70" y="506"/>
                    </a:lnTo>
                    <a:lnTo>
                      <a:pt x="68" y="502"/>
                    </a:lnTo>
                    <a:lnTo>
                      <a:pt x="70" y="499"/>
                    </a:lnTo>
                    <a:close/>
                    <a:moveTo>
                      <a:pt x="70" y="506"/>
                    </a:moveTo>
                    <a:lnTo>
                      <a:pt x="10" y="588"/>
                    </a:lnTo>
                    <a:lnTo>
                      <a:pt x="6" y="581"/>
                    </a:lnTo>
                    <a:lnTo>
                      <a:pt x="66" y="498"/>
                    </a:lnTo>
                    <a:lnTo>
                      <a:pt x="70" y="506"/>
                    </a:lnTo>
                    <a:close/>
                    <a:moveTo>
                      <a:pt x="5" y="585"/>
                    </a:moveTo>
                    <a:lnTo>
                      <a:pt x="5" y="583"/>
                    </a:lnTo>
                    <a:lnTo>
                      <a:pt x="6" y="581"/>
                    </a:lnTo>
                    <a:lnTo>
                      <a:pt x="8" y="585"/>
                    </a:lnTo>
                    <a:lnTo>
                      <a:pt x="5" y="585"/>
                    </a:lnTo>
                    <a:close/>
                    <a:moveTo>
                      <a:pt x="11" y="585"/>
                    </a:moveTo>
                    <a:lnTo>
                      <a:pt x="11" y="608"/>
                    </a:lnTo>
                    <a:lnTo>
                      <a:pt x="6" y="608"/>
                    </a:lnTo>
                    <a:lnTo>
                      <a:pt x="5" y="585"/>
                    </a:lnTo>
                    <a:lnTo>
                      <a:pt x="11" y="585"/>
                    </a:lnTo>
                    <a:close/>
                    <a:moveTo>
                      <a:pt x="7" y="611"/>
                    </a:moveTo>
                    <a:lnTo>
                      <a:pt x="6" y="610"/>
                    </a:lnTo>
                    <a:lnTo>
                      <a:pt x="6" y="608"/>
                    </a:lnTo>
                    <a:lnTo>
                      <a:pt x="9" y="608"/>
                    </a:lnTo>
                    <a:lnTo>
                      <a:pt x="7" y="611"/>
                    </a:lnTo>
                    <a:close/>
                    <a:moveTo>
                      <a:pt x="11" y="604"/>
                    </a:moveTo>
                    <a:lnTo>
                      <a:pt x="73" y="700"/>
                    </a:lnTo>
                    <a:lnTo>
                      <a:pt x="69" y="706"/>
                    </a:lnTo>
                    <a:lnTo>
                      <a:pt x="7" y="611"/>
                    </a:lnTo>
                    <a:lnTo>
                      <a:pt x="11" y="604"/>
                    </a:lnTo>
                    <a:close/>
                    <a:moveTo>
                      <a:pt x="73" y="700"/>
                    </a:moveTo>
                    <a:lnTo>
                      <a:pt x="75" y="703"/>
                    </a:lnTo>
                    <a:lnTo>
                      <a:pt x="73" y="706"/>
                    </a:lnTo>
                    <a:lnTo>
                      <a:pt x="71" y="703"/>
                    </a:lnTo>
                    <a:lnTo>
                      <a:pt x="73" y="700"/>
                    </a:lnTo>
                    <a:close/>
                    <a:moveTo>
                      <a:pt x="73" y="706"/>
                    </a:moveTo>
                    <a:lnTo>
                      <a:pt x="9" y="829"/>
                    </a:lnTo>
                    <a:lnTo>
                      <a:pt x="4" y="823"/>
                    </a:lnTo>
                    <a:lnTo>
                      <a:pt x="69" y="700"/>
                    </a:lnTo>
                    <a:lnTo>
                      <a:pt x="73" y="706"/>
                    </a:lnTo>
                    <a:close/>
                    <a:moveTo>
                      <a:pt x="6" y="831"/>
                    </a:moveTo>
                    <a:lnTo>
                      <a:pt x="0" y="830"/>
                    </a:lnTo>
                    <a:lnTo>
                      <a:pt x="4" y="823"/>
                    </a:lnTo>
                    <a:lnTo>
                      <a:pt x="6" y="826"/>
                    </a:lnTo>
                    <a:lnTo>
                      <a:pt x="6" y="831"/>
                    </a:lnTo>
                    <a:close/>
                    <a:moveTo>
                      <a:pt x="7" y="822"/>
                    </a:moveTo>
                    <a:lnTo>
                      <a:pt x="17" y="823"/>
                    </a:lnTo>
                    <a:lnTo>
                      <a:pt x="16" y="832"/>
                    </a:lnTo>
                    <a:lnTo>
                      <a:pt x="6" y="831"/>
                    </a:lnTo>
                    <a:lnTo>
                      <a:pt x="7" y="822"/>
                    </a:lnTo>
                    <a:close/>
                    <a:moveTo>
                      <a:pt x="19" y="831"/>
                    </a:moveTo>
                    <a:lnTo>
                      <a:pt x="18" y="832"/>
                    </a:lnTo>
                    <a:lnTo>
                      <a:pt x="16" y="832"/>
                    </a:lnTo>
                    <a:lnTo>
                      <a:pt x="16" y="828"/>
                    </a:lnTo>
                    <a:lnTo>
                      <a:pt x="19" y="831"/>
                    </a:lnTo>
                    <a:close/>
                    <a:moveTo>
                      <a:pt x="14" y="824"/>
                    </a:moveTo>
                    <a:lnTo>
                      <a:pt x="78" y="707"/>
                    </a:lnTo>
                    <a:lnTo>
                      <a:pt x="83" y="714"/>
                    </a:lnTo>
                    <a:lnTo>
                      <a:pt x="19" y="831"/>
                    </a:lnTo>
                    <a:lnTo>
                      <a:pt x="14" y="824"/>
                    </a:lnTo>
                    <a:close/>
                    <a:moveTo>
                      <a:pt x="83" y="711"/>
                    </a:moveTo>
                    <a:lnTo>
                      <a:pt x="83" y="712"/>
                    </a:lnTo>
                    <a:lnTo>
                      <a:pt x="83" y="714"/>
                    </a:lnTo>
                    <a:lnTo>
                      <a:pt x="81" y="711"/>
                    </a:lnTo>
                    <a:lnTo>
                      <a:pt x="83" y="711"/>
                    </a:lnTo>
                    <a:close/>
                    <a:moveTo>
                      <a:pt x="78" y="711"/>
                    </a:moveTo>
                    <a:lnTo>
                      <a:pt x="78" y="690"/>
                    </a:lnTo>
                    <a:lnTo>
                      <a:pt x="83" y="690"/>
                    </a:lnTo>
                    <a:lnTo>
                      <a:pt x="83" y="711"/>
                    </a:lnTo>
                    <a:lnTo>
                      <a:pt x="78" y="711"/>
                    </a:lnTo>
                    <a:close/>
                    <a:moveTo>
                      <a:pt x="82" y="686"/>
                    </a:moveTo>
                    <a:lnTo>
                      <a:pt x="83" y="688"/>
                    </a:lnTo>
                    <a:lnTo>
                      <a:pt x="83" y="690"/>
                    </a:lnTo>
                    <a:lnTo>
                      <a:pt x="81" y="690"/>
                    </a:lnTo>
                    <a:lnTo>
                      <a:pt x="82" y="686"/>
                    </a:lnTo>
                    <a:close/>
                    <a:moveTo>
                      <a:pt x="79" y="694"/>
                    </a:moveTo>
                    <a:lnTo>
                      <a:pt x="10" y="601"/>
                    </a:lnTo>
                    <a:lnTo>
                      <a:pt x="14" y="593"/>
                    </a:lnTo>
                    <a:lnTo>
                      <a:pt x="82" y="686"/>
                    </a:lnTo>
                    <a:lnTo>
                      <a:pt x="79" y="694"/>
                    </a:lnTo>
                    <a:close/>
                    <a:moveTo>
                      <a:pt x="10" y="601"/>
                    </a:moveTo>
                    <a:lnTo>
                      <a:pt x="7" y="597"/>
                    </a:lnTo>
                    <a:lnTo>
                      <a:pt x="10" y="593"/>
                    </a:lnTo>
                    <a:lnTo>
                      <a:pt x="12" y="597"/>
                    </a:lnTo>
                    <a:lnTo>
                      <a:pt x="10" y="601"/>
                    </a:lnTo>
                    <a:close/>
                    <a:moveTo>
                      <a:pt x="10" y="593"/>
                    </a:moveTo>
                    <a:lnTo>
                      <a:pt x="79" y="505"/>
                    </a:lnTo>
                    <a:lnTo>
                      <a:pt x="83" y="512"/>
                    </a:lnTo>
                    <a:lnTo>
                      <a:pt x="14" y="601"/>
                    </a:lnTo>
                    <a:lnTo>
                      <a:pt x="10" y="593"/>
                    </a:lnTo>
                    <a:close/>
                    <a:moveTo>
                      <a:pt x="84" y="508"/>
                    </a:moveTo>
                    <a:lnTo>
                      <a:pt x="84" y="511"/>
                    </a:lnTo>
                    <a:lnTo>
                      <a:pt x="83" y="512"/>
                    </a:lnTo>
                    <a:lnTo>
                      <a:pt x="81" y="508"/>
                    </a:lnTo>
                    <a:lnTo>
                      <a:pt x="84" y="508"/>
                    </a:lnTo>
                    <a:close/>
                    <a:moveTo>
                      <a:pt x="78" y="509"/>
                    </a:moveTo>
                    <a:lnTo>
                      <a:pt x="78" y="498"/>
                    </a:lnTo>
                    <a:lnTo>
                      <a:pt x="83" y="497"/>
                    </a:lnTo>
                    <a:lnTo>
                      <a:pt x="84" y="508"/>
                    </a:lnTo>
                    <a:lnTo>
                      <a:pt x="78" y="509"/>
                    </a:lnTo>
                    <a:close/>
                    <a:moveTo>
                      <a:pt x="82" y="494"/>
                    </a:moveTo>
                    <a:lnTo>
                      <a:pt x="83" y="495"/>
                    </a:lnTo>
                    <a:lnTo>
                      <a:pt x="83" y="497"/>
                    </a:lnTo>
                    <a:lnTo>
                      <a:pt x="81" y="498"/>
                    </a:lnTo>
                    <a:lnTo>
                      <a:pt x="82" y="494"/>
                    </a:lnTo>
                    <a:close/>
                    <a:moveTo>
                      <a:pt x="79" y="501"/>
                    </a:moveTo>
                    <a:lnTo>
                      <a:pt x="16" y="418"/>
                    </a:lnTo>
                    <a:lnTo>
                      <a:pt x="19" y="410"/>
                    </a:lnTo>
                    <a:lnTo>
                      <a:pt x="82" y="494"/>
                    </a:lnTo>
                    <a:lnTo>
                      <a:pt x="79" y="501"/>
                    </a:lnTo>
                    <a:close/>
                    <a:moveTo>
                      <a:pt x="16" y="418"/>
                    </a:moveTo>
                    <a:lnTo>
                      <a:pt x="13" y="414"/>
                    </a:lnTo>
                    <a:lnTo>
                      <a:pt x="15" y="411"/>
                    </a:lnTo>
                    <a:lnTo>
                      <a:pt x="17" y="414"/>
                    </a:lnTo>
                    <a:lnTo>
                      <a:pt x="16" y="418"/>
                    </a:lnTo>
                    <a:close/>
                    <a:moveTo>
                      <a:pt x="15" y="411"/>
                    </a:moveTo>
                    <a:lnTo>
                      <a:pt x="78" y="294"/>
                    </a:lnTo>
                    <a:lnTo>
                      <a:pt x="83" y="300"/>
                    </a:lnTo>
                    <a:lnTo>
                      <a:pt x="20" y="417"/>
                    </a:lnTo>
                    <a:lnTo>
                      <a:pt x="15" y="411"/>
                    </a:lnTo>
                    <a:close/>
                    <a:moveTo>
                      <a:pt x="83" y="297"/>
                    </a:moveTo>
                    <a:lnTo>
                      <a:pt x="83" y="299"/>
                    </a:lnTo>
                    <a:lnTo>
                      <a:pt x="83" y="300"/>
                    </a:lnTo>
                    <a:lnTo>
                      <a:pt x="81" y="297"/>
                    </a:lnTo>
                    <a:lnTo>
                      <a:pt x="83" y="297"/>
                    </a:lnTo>
                    <a:close/>
                    <a:moveTo>
                      <a:pt x="78" y="297"/>
                    </a:moveTo>
                    <a:lnTo>
                      <a:pt x="78" y="277"/>
                    </a:lnTo>
                    <a:lnTo>
                      <a:pt x="83" y="277"/>
                    </a:lnTo>
                    <a:lnTo>
                      <a:pt x="83" y="297"/>
                    </a:lnTo>
                    <a:lnTo>
                      <a:pt x="78" y="297"/>
                    </a:lnTo>
                    <a:close/>
                    <a:moveTo>
                      <a:pt x="82" y="273"/>
                    </a:moveTo>
                    <a:lnTo>
                      <a:pt x="83" y="274"/>
                    </a:lnTo>
                    <a:lnTo>
                      <a:pt x="83" y="277"/>
                    </a:lnTo>
                    <a:lnTo>
                      <a:pt x="81" y="277"/>
                    </a:lnTo>
                    <a:lnTo>
                      <a:pt x="82" y="273"/>
                    </a:lnTo>
                    <a:close/>
                    <a:moveTo>
                      <a:pt x="79" y="280"/>
                    </a:moveTo>
                    <a:lnTo>
                      <a:pt x="10" y="187"/>
                    </a:lnTo>
                    <a:lnTo>
                      <a:pt x="14" y="180"/>
                    </a:lnTo>
                    <a:lnTo>
                      <a:pt x="82" y="273"/>
                    </a:lnTo>
                    <a:lnTo>
                      <a:pt x="79" y="280"/>
                    </a:lnTo>
                    <a:close/>
                    <a:moveTo>
                      <a:pt x="10" y="187"/>
                    </a:moveTo>
                    <a:lnTo>
                      <a:pt x="7" y="184"/>
                    </a:lnTo>
                    <a:lnTo>
                      <a:pt x="10" y="180"/>
                    </a:lnTo>
                    <a:lnTo>
                      <a:pt x="12" y="184"/>
                    </a:lnTo>
                    <a:lnTo>
                      <a:pt x="10" y="187"/>
                    </a:lnTo>
                    <a:close/>
                    <a:moveTo>
                      <a:pt x="10" y="180"/>
                    </a:moveTo>
                    <a:lnTo>
                      <a:pt x="79" y="91"/>
                    </a:lnTo>
                    <a:lnTo>
                      <a:pt x="83" y="99"/>
                    </a:lnTo>
                    <a:lnTo>
                      <a:pt x="14" y="187"/>
                    </a:lnTo>
                    <a:lnTo>
                      <a:pt x="10" y="180"/>
                    </a:lnTo>
                    <a:close/>
                    <a:moveTo>
                      <a:pt x="84" y="95"/>
                    </a:moveTo>
                    <a:lnTo>
                      <a:pt x="84" y="97"/>
                    </a:lnTo>
                    <a:lnTo>
                      <a:pt x="83" y="99"/>
                    </a:lnTo>
                    <a:lnTo>
                      <a:pt x="81" y="95"/>
                    </a:lnTo>
                    <a:lnTo>
                      <a:pt x="84" y="95"/>
                    </a:lnTo>
                    <a:close/>
                    <a:moveTo>
                      <a:pt x="78" y="95"/>
                    </a:moveTo>
                    <a:lnTo>
                      <a:pt x="78" y="85"/>
                    </a:lnTo>
                    <a:lnTo>
                      <a:pt x="83" y="84"/>
                    </a:lnTo>
                    <a:lnTo>
                      <a:pt x="84" y="95"/>
                    </a:lnTo>
                    <a:lnTo>
                      <a:pt x="78" y="95"/>
                    </a:lnTo>
                    <a:close/>
                    <a:moveTo>
                      <a:pt x="83" y="81"/>
                    </a:moveTo>
                    <a:lnTo>
                      <a:pt x="83" y="82"/>
                    </a:lnTo>
                    <a:lnTo>
                      <a:pt x="83" y="84"/>
                    </a:lnTo>
                    <a:lnTo>
                      <a:pt x="81" y="84"/>
                    </a:lnTo>
                    <a:lnTo>
                      <a:pt x="83" y="81"/>
                    </a:lnTo>
                    <a:close/>
                    <a:moveTo>
                      <a:pt x="79" y="88"/>
                    </a:moveTo>
                    <a:lnTo>
                      <a:pt x="22" y="8"/>
                    </a:lnTo>
                    <a:lnTo>
                      <a:pt x="26" y="1"/>
                    </a:lnTo>
                    <a:lnTo>
                      <a:pt x="83" y="81"/>
                    </a:lnTo>
                    <a:lnTo>
                      <a:pt x="79" y="88"/>
                    </a:lnTo>
                    <a:close/>
                    <a:moveTo>
                      <a:pt x="24" y="0"/>
                    </a:moveTo>
                    <a:lnTo>
                      <a:pt x="25" y="0"/>
                    </a:lnTo>
                    <a:lnTo>
                      <a:pt x="26" y="1"/>
                    </a:lnTo>
                    <a:lnTo>
                      <a:pt x="24" y="5"/>
                    </a:lnTo>
                    <a:lnTo>
                      <a:pt x="24" y="0"/>
                    </a:lnTo>
                    <a:close/>
                    <a:moveTo>
                      <a:pt x="24" y="9"/>
                    </a:moveTo>
                    <a:lnTo>
                      <a:pt x="9" y="10"/>
                    </a:lnTo>
                    <a:lnTo>
                      <a:pt x="8" y="1"/>
                    </a:lnTo>
                    <a:lnTo>
                      <a:pt x="24" y="0"/>
                    </a:lnTo>
                    <a:lnTo>
                      <a:pt x="24" y="9"/>
                    </a:lnTo>
                    <a:close/>
                    <a:moveTo>
                      <a:pt x="7" y="9"/>
                    </a:moveTo>
                    <a:lnTo>
                      <a:pt x="1" y="1"/>
                    </a:lnTo>
                    <a:lnTo>
                      <a:pt x="8" y="1"/>
                    </a:lnTo>
                    <a:lnTo>
                      <a:pt x="9" y="5"/>
                    </a:lnTo>
                    <a:lnTo>
                      <a:pt x="7" y="9"/>
                    </a:lnTo>
                    <a:close/>
                    <a:moveTo>
                      <a:pt x="10" y="2"/>
                    </a:moveTo>
                    <a:lnTo>
                      <a:pt x="70" y="85"/>
                    </a:lnTo>
                    <a:lnTo>
                      <a:pt x="66" y="92"/>
                    </a:lnTo>
                    <a:lnTo>
                      <a:pt x="7" y="9"/>
                    </a:lnTo>
                    <a:lnTo>
                      <a:pt x="10" y="2"/>
                    </a:lnTo>
                    <a:close/>
                    <a:moveTo>
                      <a:pt x="70" y="85"/>
                    </a:moveTo>
                    <a:lnTo>
                      <a:pt x="73" y="89"/>
                    </a:lnTo>
                    <a:lnTo>
                      <a:pt x="70" y="92"/>
                    </a:lnTo>
                    <a:lnTo>
                      <a:pt x="68" y="89"/>
                    </a:lnTo>
                    <a:lnTo>
                      <a:pt x="70" y="85"/>
                    </a:lnTo>
                    <a:close/>
                    <a:moveTo>
                      <a:pt x="70" y="92"/>
                    </a:moveTo>
                    <a:lnTo>
                      <a:pt x="10" y="175"/>
                    </a:lnTo>
                    <a:lnTo>
                      <a:pt x="6" y="168"/>
                    </a:lnTo>
                    <a:lnTo>
                      <a:pt x="66" y="85"/>
                    </a:lnTo>
                    <a:lnTo>
                      <a:pt x="70" y="92"/>
                    </a:lnTo>
                    <a:close/>
                    <a:moveTo>
                      <a:pt x="5" y="171"/>
                    </a:moveTo>
                    <a:lnTo>
                      <a:pt x="5" y="169"/>
                    </a:lnTo>
                    <a:lnTo>
                      <a:pt x="6" y="168"/>
                    </a:lnTo>
                    <a:lnTo>
                      <a:pt x="8" y="171"/>
                    </a:lnTo>
                    <a:lnTo>
                      <a:pt x="5" y="171"/>
                    </a:lnTo>
                    <a:close/>
                    <a:moveTo>
                      <a:pt x="11" y="171"/>
                    </a:moveTo>
                    <a:lnTo>
                      <a:pt x="11" y="194"/>
                    </a:lnTo>
                    <a:lnTo>
                      <a:pt x="6" y="195"/>
                    </a:lnTo>
                    <a:lnTo>
                      <a:pt x="5" y="171"/>
                    </a:lnTo>
                    <a:lnTo>
                      <a:pt x="11" y="171"/>
                    </a:lnTo>
                    <a:close/>
                    <a:moveTo>
                      <a:pt x="7" y="198"/>
                    </a:moveTo>
                    <a:lnTo>
                      <a:pt x="6" y="197"/>
                    </a:lnTo>
                    <a:lnTo>
                      <a:pt x="6" y="195"/>
                    </a:lnTo>
                    <a:lnTo>
                      <a:pt x="9" y="195"/>
                    </a:lnTo>
                    <a:lnTo>
                      <a:pt x="7" y="198"/>
                    </a:lnTo>
                    <a:close/>
                    <a:moveTo>
                      <a:pt x="11" y="191"/>
                    </a:moveTo>
                    <a:lnTo>
                      <a:pt x="73" y="286"/>
                    </a:lnTo>
                    <a:lnTo>
                      <a:pt x="69" y="293"/>
                    </a:lnTo>
                    <a:lnTo>
                      <a:pt x="7" y="198"/>
                    </a:lnTo>
                    <a:lnTo>
                      <a:pt x="11" y="191"/>
                    </a:lnTo>
                    <a:close/>
                    <a:moveTo>
                      <a:pt x="73" y="286"/>
                    </a:moveTo>
                    <a:lnTo>
                      <a:pt x="75" y="289"/>
                    </a:lnTo>
                    <a:lnTo>
                      <a:pt x="73" y="293"/>
                    </a:lnTo>
                    <a:lnTo>
                      <a:pt x="71" y="290"/>
                    </a:lnTo>
                    <a:lnTo>
                      <a:pt x="73" y="286"/>
                    </a:lnTo>
                    <a:close/>
                    <a:moveTo>
                      <a:pt x="73" y="293"/>
                    </a:moveTo>
                    <a:lnTo>
                      <a:pt x="11" y="405"/>
                    </a:lnTo>
                    <a:lnTo>
                      <a:pt x="7" y="399"/>
                    </a:lnTo>
                    <a:lnTo>
                      <a:pt x="69" y="287"/>
                    </a:lnTo>
                    <a:lnTo>
                      <a:pt x="73" y="293"/>
                    </a:lnTo>
                    <a:close/>
                    <a:moveTo>
                      <a:pt x="6" y="402"/>
                    </a:moveTo>
                    <a:lnTo>
                      <a:pt x="6" y="400"/>
                    </a:lnTo>
                    <a:lnTo>
                      <a:pt x="7" y="399"/>
                    </a:lnTo>
                    <a:lnTo>
                      <a:pt x="9" y="402"/>
                    </a:lnTo>
                    <a:lnTo>
                      <a:pt x="6" y="402"/>
                    </a:lnTo>
                    <a:close/>
                    <a:moveTo>
                      <a:pt x="12" y="402"/>
                    </a:moveTo>
                    <a:lnTo>
                      <a:pt x="12" y="418"/>
                    </a:lnTo>
                    <a:lnTo>
                      <a:pt x="6" y="418"/>
                    </a:lnTo>
                    <a:lnTo>
                      <a:pt x="6" y="402"/>
                    </a:lnTo>
                    <a:lnTo>
                      <a:pt x="12" y="402"/>
                    </a:lnTo>
                    <a:close/>
                    <a:moveTo>
                      <a:pt x="7" y="421"/>
                    </a:moveTo>
                    <a:lnTo>
                      <a:pt x="6" y="420"/>
                    </a:lnTo>
                    <a:lnTo>
                      <a:pt x="6" y="418"/>
                    </a:lnTo>
                    <a:lnTo>
                      <a:pt x="9" y="418"/>
                    </a:lnTo>
                    <a:lnTo>
                      <a:pt x="7" y="421"/>
                    </a:lnTo>
                    <a:close/>
                  </a:path>
                </a:pathLst>
              </a:custGeom>
              <a:solidFill>
                <a:srgbClr val="003D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77" name="Freeform 67"/>
              <p:cNvSpPr>
                <a:spLocks/>
              </p:cNvSpPr>
              <p:nvPr/>
            </p:nvSpPr>
            <p:spPr bwMode="auto">
              <a:xfrm>
                <a:off x="1361" y="2169"/>
                <a:ext cx="220" cy="2122"/>
              </a:xfrm>
              <a:custGeom>
                <a:avLst/>
                <a:gdLst>
                  <a:gd name="T0" fmla="*/ 2147483647 w 72"/>
                  <a:gd name="T1" fmla="*/ 2147483647 h 824"/>
                  <a:gd name="T2" fmla="*/ 2147483647 w 72"/>
                  <a:gd name="T3" fmla="*/ 2147483647 h 824"/>
                  <a:gd name="T4" fmla="*/ 2147483647 w 72"/>
                  <a:gd name="T5" fmla="*/ 2147483647 h 824"/>
                  <a:gd name="T6" fmla="*/ 2147483647 w 72"/>
                  <a:gd name="T7" fmla="*/ 2147483647 h 824"/>
                  <a:gd name="T8" fmla="*/ 2147483647 w 72"/>
                  <a:gd name="T9" fmla="*/ 2147483647 h 824"/>
                  <a:gd name="T10" fmla="*/ 2147483647 w 72"/>
                  <a:gd name="T11" fmla="*/ 2147483647 h 824"/>
                  <a:gd name="T12" fmla="*/ 2147483647 w 72"/>
                  <a:gd name="T13" fmla="*/ 2147483647 h 824"/>
                  <a:gd name="T14" fmla="*/ 2147483647 w 72"/>
                  <a:gd name="T15" fmla="*/ 2147483647 h 824"/>
                  <a:gd name="T16" fmla="*/ 0 w 72"/>
                  <a:gd name="T17" fmla="*/ 2147483647 h 824"/>
                  <a:gd name="T18" fmla="*/ 0 w 72"/>
                  <a:gd name="T19" fmla="*/ 2147483647 h 824"/>
                  <a:gd name="T20" fmla="*/ 2147483647 w 72"/>
                  <a:gd name="T21" fmla="*/ 2147483647 h 824"/>
                  <a:gd name="T22" fmla="*/ 0 w 72"/>
                  <a:gd name="T23" fmla="*/ 2147483647 h 824"/>
                  <a:gd name="T24" fmla="*/ 0 w 72"/>
                  <a:gd name="T25" fmla="*/ 2147483647 h 824"/>
                  <a:gd name="T26" fmla="*/ 2147483647 w 72"/>
                  <a:gd name="T27" fmla="*/ 2147483647 h 824"/>
                  <a:gd name="T28" fmla="*/ 0 w 72"/>
                  <a:gd name="T29" fmla="*/ 2147483647 h 824"/>
                  <a:gd name="T30" fmla="*/ 0 w 72"/>
                  <a:gd name="T31" fmla="*/ 2147483647 h 824"/>
                  <a:gd name="T32" fmla="*/ 2147483647 w 72"/>
                  <a:gd name="T33" fmla="*/ 2147483647 h 824"/>
                  <a:gd name="T34" fmla="*/ 0 w 72"/>
                  <a:gd name="T35" fmla="*/ 2147483647 h 824"/>
                  <a:gd name="T36" fmla="*/ 0 w 72"/>
                  <a:gd name="T37" fmla="*/ 2147483647 h 824"/>
                  <a:gd name="T38" fmla="*/ 2147483647 w 72"/>
                  <a:gd name="T39" fmla="*/ 2147483647 h 824"/>
                  <a:gd name="T40" fmla="*/ 2147483647 w 72"/>
                  <a:gd name="T41" fmla="*/ 0 h 824"/>
                  <a:gd name="T42" fmla="*/ 2147483647 w 72"/>
                  <a:gd name="T43" fmla="*/ 2147483647 h 824"/>
                  <a:gd name="T44" fmla="*/ 2147483647 w 72"/>
                  <a:gd name="T45" fmla="*/ 2147483647 h 824"/>
                  <a:gd name="T46" fmla="*/ 2147483647 w 72"/>
                  <a:gd name="T47" fmla="*/ 2147483647 h 824"/>
                  <a:gd name="T48" fmla="*/ 2147483647 w 72"/>
                  <a:gd name="T49" fmla="*/ 2147483647 h 824"/>
                  <a:gd name="T50" fmla="*/ 2147483647 w 72"/>
                  <a:gd name="T51" fmla="*/ 2147483647 h 8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2"/>
                  <a:gd name="T79" fmla="*/ 0 h 824"/>
                  <a:gd name="T80" fmla="*/ 72 w 72"/>
                  <a:gd name="T81" fmla="*/ 824 h 82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2" h="824">
                    <a:moveTo>
                      <a:pt x="71" y="404"/>
                    </a:moveTo>
                    <a:lnTo>
                      <a:pt x="72" y="417"/>
                    </a:lnTo>
                    <a:lnTo>
                      <a:pt x="5" y="507"/>
                    </a:lnTo>
                    <a:lnTo>
                      <a:pt x="72" y="583"/>
                    </a:lnTo>
                    <a:lnTo>
                      <a:pt x="72" y="606"/>
                    </a:lnTo>
                    <a:lnTo>
                      <a:pt x="7" y="701"/>
                    </a:lnTo>
                    <a:lnTo>
                      <a:pt x="71" y="824"/>
                    </a:lnTo>
                    <a:lnTo>
                      <a:pt x="61" y="824"/>
                    </a:lnTo>
                    <a:lnTo>
                      <a:pt x="0" y="712"/>
                    </a:lnTo>
                    <a:lnTo>
                      <a:pt x="0" y="687"/>
                    </a:lnTo>
                    <a:lnTo>
                      <a:pt x="64" y="597"/>
                    </a:lnTo>
                    <a:lnTo>
                      <a:pt x="0" y="517"/>
                    </a:lnTo>
                    <a:lnTo>
                      <a:pt x="0" y="500"/>
                    </a:lnTo>
                    <a:lnTo>
                      <a:pt x="61" y="411"/>
                    </a:lnTo>
                    <a:lnTo>
                      <a:pt x="0" y="299"/>
                    </a:lnTo>
                    <a:lnTo>
                      <a:pt x="0" y="273"/>
                    </a:lnTo>
                    <a:lnTo>
                      <a:pt x="64" y="183"/>
                    </a:lnTo>
                    <a:lnTo>
                      <a:pt x="0" y="104"/>
                    </a:lnTo>
                    <a:lnTo>
                      <a:pt x="0" y="86"/>
                    </a:lnTo>
                    <a:lnTo>
                      <a:pt x="54" y="1"/>
                    </a:lnTo>
                    <a:lnTo>
                      <a:pt x="72" y="0"/>
                    </a:lnTo>
                    <a:lnTo>
                      <a:pt x="5" y="94"/>
                    </a:lnTo>
                    <a:lnTo>
                      <a:pt x="72" y="170"/>
                    </a:lnTo>
                    <a:lnTo>
                      <a:pt x="72" y="193"/>
                    </a:lnTo>
                    <a:lnTo>
                      <a:pt x="7" y="288"/>
                    </a:lnTo>
                    <a:lnTo>
                      <a:pt x="71" y="404"/>
                    </a:lnTo>
                    <a:close/>
                  </a:path>
                </a:pathLst>
              </a:custGeom>
              <a:solidFill>
                <a:srgbClr val="EA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sp>
            <p:nvSpPr>
              <p:cNvPr id="78" name="Freeform 68"/>
              <p:cNvSpPr>
                <a:spLocks noEditPoints="1"/>
              </p:cNvSpPr>
              <p:nvPr/>
            </p:nvSpPr>
            <p:spPr bwMode="auto">
              <a:xfrm>
                <a:off x="1352" y="2157"/>
                <a:ext cx="253" cy="2147"/>
              </a:xfrm>
              <a:custGeom>
                <a:avLst/>
                <a:gdLst>
                  <a:gd name="T0" fmla="*/ 2147483647 w 83"/>
                  <a:gd name="T1" fmla="*/ 2147483647 h 834"/>
                  <a:gd name="T2" fmla="*/ 2147483647 w 83"/>
                  <a:gd name="T3" fmla="*/ 2147483647 h 834"/>
                  <a:gd name="T4" fmla="*/ 2147483647 w 83"/>
                  <a:gd name="T5" fmla="*/ 2147483647 h 834"/>
                  <a:gd name="T6" fmla="*/ 2147483647 w 83"/>
                  <a:gd name="T7" fmla="*/ 2147483647 h 834"/>
                  <a:gd name="T8" fmla="*/ 2147483647 w 83"/>
                  <a:gd name="T9" fmla="*/ 2147483647 h 834"/>
                  <a:gd name="T10" fmla="*/ 2147483647 w 83"/>
                  <a:gd name="T11" fmla="*/ 2147483647 h 834"/>
                  <a:gd name="T12" fmla="*/ 2147483647 w 83"/>
                  <a:gd name="T13" fmla="*/ 2147483647 h 834"/>
                  <a:gd name="T14" fmla="*/ 2147483647 w 83"/>
                  <a:gd name="T15" fmla="*/ 2147483647 h 834"/>
                  <a:gd name="T16" fmla="*/ 2147483647 w 83"/>
                  <a:gd name="T17" fmla="*/ 2147483647 h 834"/>
                  <a:gd name="T18" fmla="*/ 2147483647 w 83"/>
                  <a:gd name="T19" fmla="*/ 2147483647 h 834"/>
                  <a:gd name="T20" fmla="*/ 2147483647 w 83"/>
                  <a:gd name="T21" fmla="*/ 2147483647 h 834"/>
                  <a:gd name="T22" fmla="*/ 2147483647 w 83"/>
                  <a:gd name="T23" fmla="*/ 2147483647 h 834"/>
                  <a:gd name="T24" fmla="*/ 2147483647 w 83"/>
                  <a:gd name="T25" fmla="*/ 2147483647 h 834"/>
                  <a:gd name="T26" fmla="*/ 2147483647 w 83"/>
                  <a:gd name="T27" fmla="*/ 2147483647 h 834"/>
                  <a:gd name="T28" fmla="*/ 2147483647 w 83"/>
                  <a:gd name="T29" fmla="*/ 2147483647 h 834"/>
                  <a:gd name="T30" fmla="*/ 2147483647 w 83"/>
                  <a:gd name="T31" fmla="*/ 2147483647 h 834"/>
                  <a:gd name="T32" fmla="*/ 2147483647 w 83"/>
                  <a:gd name="T33" fmla="*/ 2147483647 h 834"/>
                  <a:gd name="T34" fmla="*/ 0 w 83"/>
                  <a:gd name="T35" fmla="*/ 2147483647 h 834"/>
                  <a:gd name="T36" fmla="*/ 0 w 83"/>
                  <a:gd name="T37" fmla="*/ 2147483647 h 834"/>
                  <a:gd name="T38" fmla="*/ 0 w 83"/>
                  <a:gd name="T39" fmla="*/ 2147483647 h 834"/>
                  <a:gd name="T40" fmla="*/ 2147483647 w 83"/>
                  <a:gd name="T41" fmla="*/ 2147483647 h 834"/>
                  <a:gd name="T42" fmla="*/ 2147483647 w 83"/>
                  <a:gd name="T43" fmla="*/ 2147483647 h 834"/>
                  <a:gd name="T44" fmla="*/ 2147483647 w 83"/>
                  <a:gd name="T45" fmla="*/ 2147483647 h 834"/>
                  <a:gd name="T46" fmla="*/ 2147483647 w 83"/>
                  <a:gd name="T47" fmla="*/ 2147483647 h 834"/>
                  <a:gd name="T48" fmla="*/ 2147483647 w 83"/>
                  <a:gd name="T49" fmla="*/ 2147483647 h 834"/>
                  <a:gd name="T50" fmla="*/ 2147483647 w 83"/>
                  <a:gd name="T51" fmla="*/ 2147483647 h 834"/>
                  <a:gd name="T52" fmla="*/ 0 w 83"/>
                  <a:gd name="T53" fmla="*/ 2147483647 h 834"/>
                  <a:gd name="T54" fmla="*/ 0 w 83"/>
                  <a:gd name="T55" fmla="*/ 2147483647 h 834"/>
                  <a:gd name="T56" fmla="*/ 0 w 83"/>
                  <a:gd name="T57" fmla="*/ 2147483647 h 834"/>
                  <a:gd name="T58" fmla="*/ 0 w 83"/>
                  <a:gd name="T59" fmla="*/ 2147483647 h 834"/>
                  <a:gd name="T60" fmla="*/ 2147483647 w 83"/>
                  <a:gd name="T61" fmla="*/ 2147483647 h 834"/>
                  <a:gd name="T62" fmla="*/ 2147483647 w 83"/>
                  <a:gd name="T63" fmla="*/ 2147483647 h 834"/>
                  <a:gd name="T64" fmla="*/ 0 w 83"/>
                  <a:gd name="T65" fmla="*/ 2147483647 h 834"/>
                  <a:gd name="T66" fmla="*/ 0 w 83"/>
                  <a:gd name="T67" fmla="*/ 2147483647 h 834"/>
                  <a:gd name="T68" fmla="*/ 0 w 83"/>
                  <a:gd name="T69" fmla="*/ 2147483647 h 834"/>
                  <a:gd name="T70" fmla="*/ 2147483647 w 83"/>
                  <a:gd name="T71" fmla="*/ 2147483647 h 834"/>
                  <a:gd name="T72" fmla="*/ 2147483647 w 83"/>
                  <a:gd name="T73" fmla="*/ 2147483647 h 834"/>
                  <a:gd name="T74" fmla="*/ 2147483647 w 83"/>
                  <a:gd name="T75" fmla="*/ 2147483647 h 834"/>
                  <a:gd name="T76" fmla="*/ 2147483647 w 83"/>
                  <a:gd name="T77" fmla="*/ 2147483647 h 834"/>
                  <a:gd name="T78" fmla="*/ 2147483647 w 83"/>
                  <a:gd name="T79" fmla="*/ 2147483647 h 834"/>
                  <a:gd name="T80" fmla="*/ 2147483647 w 83"/>
                  <a:gd name="T81" fmla="*/ 2147483647 h 834"/>
                  <a:gd name="T82" fmla="*/ 0 w 83"/>
                  <a:gd name="T83" fmla="*/ 2147483647 h 834"/>
                  <a:gd name="T84" fmla="*/ 0 w 83"/>
                  <a:gd name="T85" fmla="*/ 2147483647 h 834"/>
                  <a:gd name="T86" fmla="*/ 0 w 83"/>
                  <a:gd name="T87" fmla="*/ 2147483647 h 834"/>
                  <a:gd name="T88" fmla="*/ 0 w 83"/>
                  <a:gd name="T89" fmla="*/ 2147483647 h 834"/>
                  <a:gd name="T90" fmla="*/ 2147483647 w 83"/>
                  <a:gd name="T91" fmla="*/ 2147483647 h 834"/>
                  <a:gd name="T92" fmla="*/ 2147483647 w 83"/>
                  <a:gd name="T93" fmla="*/ 2147483647 h 834"/>
                  <a:gd name="T94" fmla="*/ 2147483647 w 83"/>
                  <a:gd name="T95" fmla="*/ 0 h 834"/>
                  <a:gd name="T96" fmla="*/ 2147483647 w 83"/>
                  <a:gd name="T97" fmla="*/ 0 h 834"/>
                  <a:gd name="T98" fmla="*/ 2147483647 w 83"/>
                  <a:gd name="T99" fmla="*/ 0 h 834"/>
                  <a:gd name="T100" fmla="*/ 2147483647 w 83"/>
                  <a:gd name="T101" fmla="*/ 2147483647 h 834"/>
                  <a:gd name="T102" fmla="*/ 2147483647 w 83"/>
                  <a:gd name="T103" fmla="*/ 2147483647 h 834"/>
                  <a:gd name="T104" fmla="*/ 2147483647 w 83"/>
                  <a:gd name="T105" fmla="*/ 2147483647 h 834"/>
                  <a:gd name="T106" fmla="*/ 2147483647 w 83"/>
                  <a:gd name="T107" fmla="*/ 2147483647 h 834"/>
                  <a:gd name="T108" fmla="*/ 2147483647 w 83"/>
                  <a:gd name="T109" fmla="*/ 2147483647 h 834"/>
                  <a:gd name="T110" fmla="*/ 2147483647 w 83"/>
                  <a:gd name="T111" fmla="*/ 2147483647 h 834"/>
                  <a:gd name="T112" fmla="*/ 2147483647 w 83"/>
                  <a:gd name="T113" fmla="*/ 2147483647 h 834"/>
                  <a:gd name="T114" fmla="*/ 2147483647 w 83"/>
                  <a:gd name="T115" fmla="*/ 2147483647 h 834"/>
                  <a:gd name="T116" fmla="*/ 2147483647 w 83"/>
                  <a:gd name="T117" fmla="*/ 2147483647 h 834"/>
                  <a:gd name="T118" fmla="*/ 2147483647 w 83"/>
                  <a:gd name="T119" fmla="*/ 2147483647 h 834"/>
                  <a:gd name="T120" fmla="*/ 2147483647 w 83"/>
                  <a:gd name="T121" fmla="*/ 2147483647 h 834"/>
                  <a:gd name="T122" fmla="*/ 2147483647 w 83"/>
                  <a:gd name="T123" fmla="*/ 2147483647 h 8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3"/>
                  <a:gd name="T187" fmla="*/ 0 h 834"/>
                  <a:gd name="T188" fmla="*/ 83 w 83"/>
                  <a:gd name="T189" fmla="*/ 834 h 83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3" h="834">
                    <a:moveTo>
                      <a:pt x="77" y="408"/>
                    </a:moveTo>
                    <a:lnTo>
                      <a:pt x="78" y="421"/>
                    </a:lnTo>
                    <a:lnTo>
                      <a:pt x="72" y="422"/>
                    </a:lnTo>
                    <a:lnTo>
                      <a:pt x="71" y="409"/>
                    </a:lnTo>
                    <a:lnTo>
                      <a:pt x="77" y="408"/>
                    </a:lnTo>
                    <a:close/>
                    <a:moveTo>
                      <a:pt x="78" y="421"/>
                    </a:moveTo>
                    <a:lnTo>
                      <a:pt x="78" y="424"/>
                    </a:lnTo>
                    <a:lnTo>
                      <a:pt x="77" y="425"/>
                    </a:lnTo>
                    <a:lnTo>
                      <a:pt x="75" y="422"/>
                    </a:lnTo>
                    <a:lnTo>
                      <a:pt x="78" y="421"/>
                    </a:lnTo>
                    <a:close/>
                    <a:moveTo>
                      <a:pt x="77" y="425"/>
                    </a:moveTo>
                    <a:lnTo>
                      <a:pt x="10" y="516"/>
                    </a:lnTo>
                    <a:lnTo>
                      <a:pt x="7" y="509"/>
                    </a:lnTo>
                    <a:lnTo>
                      <a:pt x="73" y="418"/>
                    </a:lnTo>
                    <a:lnTo>
                      <a:pt x="77" y="425"/>
                    </a:lnTo>
                    <a:close/>
                    <a:moveTo>
                      <a:pt x="7" y="516"/>
                    </a:moveTo>
                    <a:lnTo>
                      <a:pt x="4" y="513"/>
                    </a:lnTo>
                    <a:lnTo>
                      <a:pt x="7" y="509"/>
                    </a:lnTo>
                    <a:lnTo>
                      <a:pt x="8" y="512"/>
                    </a:lnTo>
                    <a:lnTo>
                      <a:pt x="7" y="516"/>
                    </a:lnTo>
                    <a:close/>
                    <a:moveTo>
                      <a:pt x="10" y="508"/>
                    </a:moveTo>
                    <a:lnTo>
                      <a:pt x="77" y="584"/>
                    </a:lnTo>
                    <a:lnTo>
                      <a:pt x="73" y="592"/>
                    </a:lnTo>
                    <a:lnTo>
                      <a:pt x="7" y="516"/>
                    </a:lnTo>
                    <a:lnTo>
                      <a:pt x="10" y="508"/>
                    </a:lnTo>
                    <a:close/>
                    <a:moveTo>
                      <a:pt x="77" y="584"/>
                    </a:moveTo>
                    <a:lnTo>
                      <a:pt x="78" y="585"/>
                    </a:lnTo>
                    <a:lnTo>
                      <a:pt x="78" y="588"/>
                    </a:lnTo>
                    <a:lnTo>
                      <a:pt x="75" y="588"/>
                    </a:lnTo>
                    <a:lnTo>
                      <a:pt x="77" y="584"/>
                    </a:lnTo>
                    <a:close/>
                    <a:moveTo>
                      <a:pt x="78" y="588"/>
                    </a:moveTo>
                    <a:lnTo>
                      <a:pt x="78" y="611"/>
                    </a:lnTo>
                    <a:lnTo>
                      <a:pt x="72" y="611"/>
                    </a:lnTo>
                    <a:lnTo>
                      <a:pt x="72" y="588"/>
                    </a:lnTo>
                    <a:lnTo>
                      <a:pt x="78" y="588"/>
                    </a:lnTo>
                    <a:close/>
                    <a:moveTo>
                      <a:pt x="78" y="611"/>
                    </a:moveTo>
                    <a:lnTo>
                      <a:pt x="78" y="613"/>
                    </a:lnTo>
                    <a:lnTo>
                      <a:pt x="77" y="615"/>
                    </a:lnTo>
                    <a:lnTo>
                      <a:pt x="75" y="611"/>
                    </a:lnTo>
                    <a:lnTo>
                      <a:pt x="78" y="611"/>
                    </a:lnTo>
                    <a:close/>
                    <a:moveTo>
                      <a:pt x="77" y="615"/>
                    </a:moveTo>
                    <a:lnTo>
                      <a:pt x="12" y="710"/>
                    </a:lnTo>
                    <a:lnTo>
                      <a:pt x="8" y="703"/>
                    </a:lnTo>
                    <a:lnTo>
                      <a:pt x="73" y="607"/>
                    </a:lnTo>
                    <a:lnTo>
                      <a:pt x="77" y="615"/>
                    </a:lnTo>
                    <a:close/>
                    <a:moveTo>
                      <a:pt x="8" y="710"/>
                    </a:moveTo>
                    <a:lnTo>
                      <a:pt x="6" y="706"/>
                    </a:lnTo>
                    <a:lnTo>
                      <a:pt x="8" y="703"/>
                    </a:lnTo>
                    <a:lnTo>
                      <a:pt x="10" y="706"/>
                    </a:lnTo>
                    <a:lnTo>
                      <a:pt x="8" y="710"/>
                    </a:lnTo>
                    <a:close/>
                    <a:moveTo>
                      <a:pt x="12" y="703"/>
                    </a:moveTo>
                    <a:lnTo>
                      <a:pt x="76" y="826"/>
                    </a:lnTo>
                    <a:lnTo>
                      <a:pt x="71" y="832"/>
                    </a:lnTo>
                    <a:lnTo>
                      <a:pt x="8" y="710"/>
                    </a:lnTo>
                    <a:lnTo>
                      <a:pt x="12" y="703"/>
                    </a:lnTo>
                    <a:close/>
                    <a:moveTo>
                      <a:pt x="76" y="826"/>
                    </a:moveTo>
                    <a:lnTo>
                      <a:pt x="80" y="834"/>
                    </a:lnTo>
                    <a:lnTo>
                      <a:pt x="73" y="834"/>
                    </a:lnTo>
                    <a:lnTo>
                      <a:pt x="74" y="829"/>
                    </a:lnTo>
                    <a:lnTo>
                      <a:pt x="76" y="826"/>
                    </a:lnTo>
                    <a:close/>
                    <a:moveTo>
                      <a:pt x="73" y="834"/>
                    </a:moveTo>
                    <a:lnTo>
                      <a:pt x="64" y="833"/>
                    </a:lnTo>
                    <a:lnTo>
                      <a:pt x="64" y="824"/>
                    </a:lnTo>
                    <a:lnTo>
                      <a:pt x="74" y="825"/>
                    </a:lnTo>
                    <a:lnTo>
                      <a:pt x="73" y="834"/>
                    </a:lnTo>
                    <a:close/>
                    <a:moveTo>
                      <a:pt x="64" y="833"/>
                    </a:moveTo>
                    <a:lnTo>
                      <a:pt x="62" y="833"/>
                    </a:lnTo>
                    <a:lnTo>
                      <a:pt x="61" y="832"/>
                    </a:lnTo>
                    <a:lnTo>
                      <a:pt x="64" y="829"/>
                    </a:lnTo>
                    <a:lnTo>
                      <a:pt x="64" y="833"/>
                    </a:lnTo>
                    <a:close/>
                    <a:moveTo>
                      <a:pt x="61" y="832"/>
                    </a:moveTo>
                    <a:lnTo>
                      <a:pt x="0" y="721"/>
                    </a:lnTo>
                    <a:lnTo>
                      <a:pt x="5" y="714"/>
                    </a:lnTo>
                    <a:lnTo>
                      <a:pt x="66" y="826"/>
                    </a:lnTo>
                    <a:lnTo>
                      <a:pt x="61" y="832"/>
                    </a:lnTo>
                    <a:close/>
                    <a:moveTo>
                      <a:pt x="0" y="721"/>
                    </a:moveTo>
                    <a:lnTo>
                      <a:pt x="0" y="719"/>
                    </a:lnTo>
                    <a:lnTo>
                      <a:pt x="0" y="717"/>
                    </a:lnTo>
                    <a:lnTo>
                      <a:pt x="3" y="717"/>
                    </a:lnTo>
                    <a:lnTo>
                      <a:pt x="0" y="721"/>
                    </a:lnTo>
                    <a:close/>
                    <a:moveTo>
                      <a:pt x="0" y="717"/>
                    </a:moveTo>
                    <a:lnTo>
                      <a:pt x="0" y="692"/>
                    </a:lnTo>
                    <a:lnTo>
                      <a:pt x="5" y="692"/>
                    </a:lnTo>
                    <a:lnTo>
                      <a:pt x="5" y="717"/>
                    </a:lnTo>
                    <a:lnTo>
                      <a:pt x="0" y="717"/>
                    </a:lnTo>
                    <a:close/>
                    <a:moveTo>
                      <a:pt x="0" y="692"/>
                    </a:moveTo>
                    <a:lnTo>
                      <a:pt x="0" y="689"/>
                    </a:lnTo>
                    <a:lnTo>
                      <a:pt x="1" y="688"/>
                    </a:lnTo>
                    <a:lnTo>
                      <a:pt x="3" y="692"/>
                    </a:lnTo>
                    <a:lnTo>
                      <a:pt x="0" y="692"/>
                    </a:lnTo>
                    <a:close/>
                    <a:moveTo>
                      <a:pt x="1" y="688"/>
                    </a:moveTo>
                    <a:lnTo>
                      <a:pt x="66" y="598"/>
                    </a:lnTo>
                    <a:lnTo>
                      <a:pt x="69" y="605"/>
                    </a:lnTo>
                    <a:lnTo>
                      <a:pt x="4" y="695"/>
                    </a:lnTo>
                    <a:lnTo>
                      <a:pt x="1" y="688"/>
                    </a:lnTo>
                    <a:close/>
                    <a:moveTo>
                      <a:pt x="69" y="598"/>
                    </a:moveTo>
                    <a:lnTo>
                      <a:pt x="72" y="602"/>
                    </a:lnTo>
                    <a:lnTo>
                      <a:pt x="69" y="605"/>
                    </a:lnTo>
                    <a:lnTo>
                      <a:pt x="67" y="602"/>
                    </a:lnTo>
                    <a:lnTo>
                      <a:pt x="69" y="598"/>
                    </a:lnTo>
                    <a:close/>
                    <a:moveTo>
                      <a:pt x="66" y="606"/>
                    </a:moveTo>
                    <a:lnTo>
                      <a:pt x="1" y="526"/>
                    </a:lnTo>
                    <a:lnTo>
                      <a:pt x="4" y="518"/>
                    </a:lnTo>
                    <a:lnTo>
                      <a:pt x="69" y="598"/>
                    </a:lnTo>
                    <a:lnTo>
                      <a:pt x="66" y="606"/>
                    </a:lnTo>
                    <a:close/>
                    <a:moveTo>
                      <a:pt x="1" y="526"/>
                    </a:moveTo>
                    <a:lnTo>
                      <a:pt x="0" y="524"/>
                    </a:lnTo>
                    <a:lnTo>
                      <a:pt x="0" y="522"/>
                    </a:lnTo>
                    <a:lnTo>
                      <a:pt x="3" y="522"/>
                    </a:lnTo>
                    <a:lnTo>
                      <a:pt x="1" y="526"/>
                    </a:lnTo>
                    <a:close/>
                    <a:moveTo>
                      <a:pt x="0" y="522"/>
                    </a:moveTo>
                    <a:lnTo>
                      <a:pt x="0" y="505"/>
                    </a:lnTo>
                    <a:lnTo>
                      <a:pt x="5" y="505"/>
                    </a:lnTo>
                    <a:lnTo>
                      <a:pt x="5" y="522"/>
                    </a:lnTo>
                    <a:lnTo>
                      <a:pt x="0" y="522"/>
                    </a:lnTo>
                    <a:close/>
                    <a:moveTo>
                      <a:pt x="0" y="505"/>
                    </a:moveTo>
                    <a:lnTo>
                      <a:pt x="0" y="503"/>
                    </a:lnTo>
                    <a:lnTo>
                      <a:pt x="1" y="501"/>
                    </a:lnTo>
                    <a:lnTo>
                      <a:pt x="3" y="505"/>
                    </a:lnTo>
                    <a:lnTo>
                      <a:pt x="0" y="505"/>
                    </a:lnTo>
                    <a:close/>
                    <a:moveTo>
                      <a:pt x="1" y="501"/>
                    </a:moveTo>
                    <a:lnTo>
                      <a:pt x="62" y="413"/>
                    </a:lnTo>
                    <a:lnTo>
                      <a:pt x="66" y="420"/>
                    </a:lnTo>
                    <a:lnTo>
                      <a:pt x="5" y="508"/>
                    </a:lnTo>
                    <a:lnTo>
                      <a:pt x="1" y="501"/>
                    </a:lnTo>
                    <a:close/>
                    <a:moveTo>
                      <a:pt x="66" y="413"/>
                    </a:moveTo>
                    <a:lnTo>
                      <a:pt x="68" y="417"/>
                    </a:lnTo>
                    <a:lnTo>
                      <a:pt x="66" y="420"/>
                    </a:lnTo>
                    <a:lnTo>
                      <a:pt x="64" y="416"/>
                    </a:lnTo>
                    <a:lnTo>
                      <a:pt x="66" y="413"/>
                    </a:lnTo>
                    <a:close/>
                    <a:moveTo>
                      <a:pt x="62" y="419"/>
                    </a:moveTo>
                    <a:lnTo>
                      <a:pt x="0" y="307"/>
                    </a:lnTo>
                    <a:lnTo>
                      <a:pt x="5" y="301"/>
                    </a:lnTo>
                    <a:lnTo>
                      <a:pt x="66" y="413"/>
                    </a:lnTo>
                    <a:lnTo>
                      <a:pt x="62" y="419"/>
                    </a:lnTo>
                    <a:close/>
                    <a:moveTo>
                      <a:pt x="0" y="307"/>
                    </a:moveTo>
                    <a:lnTo>
                      <a:pt x="0" y="306"/>
                    </a:lnTo>
                    <a:lnTo>
                      <a:pt x="0" y="304"/>
                    </a:lnTo>
                    <a:lnTo>
                      <a:pt x="3" y="304"/>
                    </a:lnTo>
                    <a:lnTo>
                      <a:pt x="0" y="307"/>
                    </a:lnTo>
                    <a:close/>
                    <a:moveTo>
                      <a:pt x="0" y="304"/>
                    </a:moveTo>
                    <a:lnTo>
                      <a:pt x="0" y="278"/>
                    </a:lnTo>
                    <a:lnTo>
                      <a:pt x="5" y="278"/>
                    </a:lnTo>
                    <a:lnTo>
                      <a:pt x="5" y="304"/>
                    </a:lnTo>
                    <a:lnTo>
                      <a:pt x="0" y="304"/>
                    </a:lnTo>
                    <a:close/>
                    <a:moveTo>
                      <a:pt x="0" y="278"/>
                    </a:moveTo>
                    <a:lnTo>
                      <a:pt x="0" y="276"/>
                    </a:lnTo>
                    <a:lnTo>
                      <a:pt x="1" y="275"/>
                    </a:lnTo>
                    <a:lnTo>
                      <a:pt x="3" y="278"/>
                    </a:lnTo>
                    <a:lnTo>
                      <a:pt x="0" y="278"/>
                    </a:lnTo>
                    <a:close/>
                    <a:moveTo>
                      <a:pt x="1" y="275"/>
                    </a:moveTo>
                    <a:lnTo>
                      <a:pt x="66" y="185"/>
                    </a:lnTo>
                    <a:lnTo>
                      <a:pt x="69" y="192"/>
                    </a:lnTo>
                    <a:lnTo>
                      <a:pt x="4" y="282"/>
                    </a:lnTo>
                    <a:lnTo>
                      <a:pt x="1" y="275"/>
                    </a:lnTo>
                    <a:close/>
                    <a:moveTo>
                      <a:pt x="69" y="185"/>
                    </a:moveTo>
                    <a:lnTo>
                      <a:pt x="72" y="188"/>
                    </a:lnTo>
                    <a:lnTo>
                      <a:pt x="69" y="192"/>
                    </a:lnTo>
                    <a:lnTo>
                      <a:pt x="67" y="188"/>
                    </a:lnTo>
                    <a:lnTo>
                      <a:pt x="69" y="185"/>
                    </a:lnTo>
                    <a:close/>
                    <a:moveTo>
                      <a:pt x="66" y="192"/>
                    </a:moveTo>
                    <a:lnTo>
                      <a:pt x="1" y="113"/>
                    </a:lnTo>
                    <a:lnTo>
                      <a:pt x="4" y="105"/>
                    </a:lnTo>
                    <a:lnTo>
                      <a:pt x="69" y="185"/>
                    </a:lnTo>
                    <a:lnTo>
                      <a:pt x="66" y="192"/>
                    </a:lnTo>
                    <a:close/>
                    <a:moveTo>
                      <a:pt x="1" y="113"/>
                    </a:moveTo>
                    <a:lnTo>
                      <a:pt x="0" y="111"/>
                    </a:lnTo>
                    <a:lnTo>
                      <a:pt x="0" y="109"/>
                    </a:lnTo>
                    <a:lnTo>
                      <a:pt x="3" y="109"/>
                    </a:lnTo>
                    <a:lnTo>
                      <a:pt x="1" y="113"/>
                    </a:lnTo>
                    <a:close/>
                    <a:moveTo>
                      <a:pt x="0" y="109"/>
                    </a:moveTo>
                    <a:lnTo>
                      <a:pt x="0" y="91"/>
                    </a:lnTo>
                    <a:lnTo>
                      <a:pt x="5" y="91"/>
                    </a:lnTo>
                    <a:lnTo>
                      <a:pt x="5" y="109"/>
                    </a:lnTo>
                    <a:lnTo>
                      <a:pt x="0" y="109"/>
                    </a:lnTo>
                    <a:close/>
                    <a:moveTo>
                      <a:pt x="0" y="91"/>
                    </a:moveTo>
                    <a:lnTo>
                      <a:pt x="0" y="89"/>
                    </a:lnTo>
                    <a:lnTo>
                      <a:pt x="0" y="88"/>
                    </a:lnTo>
                    <a:lnTo>
                      <a:pt x="3" y="91"/>
                    </a:lnTo>
                    <a:lnTo>
                      <a:pt x="0" y="91"/>
                    </a:lnTo>
                    <a:close/>
                    <a:moveTo>
                      <a:pt x="0" y="88"/>
                    </a:moveTo>
                    <a:lnTo>
                      <a:pt x="55" y="2"/>
                    </a:lnTo>
                    <a:lnTo>
                      <a:pt x="59" y="9"/>
                    </a:lnTo>
                    <a:lnTo>
                      <a:pt x="5" y="95"/>
                    </a:lnTo>
                    <a:lnTo>
                      <a:pt x="0" y="88"/>
                    </a:lnTo>
                    <a:close/>
                    <a:moveTo>
                      <a:pt x="55" y="2"/>
                    </a:moveTo>
                    <a:lnTo>
                      <a:pt x="55" y="1"/>
                    </a:lnTo>
                    <a:lnTo>
                      <a:pt x="57" y="1"/>
                    </a:lnTo>
                    <a:lnTo>
                      <a:pt x="57" y="6"/>
                    </a:lnTo>
                    <a:lnTo>
                      <a:pt x="55" y="2"/>
                    </a:lnTo>
                    <a:close/>
                    <a:moveTo>
                      <a:pt x="57" y="1"/>
                    </a:moveTo>
                    <a:lnTo>
                      <a:pt x="75" y="0"/>
                    </a:lnTo>
                    <a:lnTo>
                      <a:pt x="75" y="10"/>
                    </a:lnTo>
                    <a:lnTo>
                      <a:pt x="57" y="10"/>
                    </a:lnTo>
                    <a:lnTo>
                      <a:pt x="57" y="1"/>
                    </a:lnTo>
                    <a:close/>
                    <a:moveTo>
                      <a:pt x="75" y="0"/>
                    </a:moveTo>
                    <a:lnTo>
                      <a:pt x="83" y="0"/>
                    </a:lnTo>
                    <a:lnTo>
                      <a:pt x="77" y="8"/>
                    </a:lnTo>
                    <a:lnTo>
                      <a:pt x="75" y="5"/>
                    </a:lnTo>
                    <a:lnTo>
                      <a:pt x="75" y="0"/>
                    </a:lnTo>
                    <a:close/>
                    <a:moveTo>
                      <a:pt x="77" y="8"/>
                    </a:moveTo>
                    <a:lnTo>
                      <a:pt x="10" y="102"/>
                    </a:lnTo>
                    <a:lnTo>
                      <a:pt x="6" y="95"/>
                    </a:lnTo>
                    <a:lnTo>
                      <a:pt x="73" y="1"/>
                    </a:lnTo>
                    <a:lnTo>
                      <a:pt x="77" y="8"/>
                    </a:lnTo>
                    <a:close/>
                    <a:moveTo>
                      <a:pt x="7" y="103"/>
                    </a:moveTo>
                    <a:lnTo>
                      <a:pt x="4" y="99"/>
                    </a:lnTo>
                    <a:lnTo>
                      <a:pt x="6" y="95"/>
                    </a:lnTo>
                    <a:lnTo>
                      <a:pt x="8" y="99"/>
                    </a:lnTo>
                    <a:lnTo>
                      <a:pt x="7" y="103"/>
                    </a:lnTo>
                    <a:close/>
                    <a:moveTo>
                      <a:pt x="10" y="95"/>
                    </a:moveTo>
                    <a:lnTo>
                      <a:pt x="77" y="171"/>
                    </a:lnTo>
                    <a:lnTo>
                      <a:pt x="73" y="178"/>
                    </a:lnTo>
                    <a:lnTo>
                      <a:pt x="7" y="103"/>
                    </a:lnTo>
                    <a:lnTo>
                      <a:pt x="10" y="95"/>
                    </a:lnTo>
                    <a:close/>
                    <a:moveTo>
                      <a:pt x="77" y="171"/>
                    </a:moveTo>
                    <a:lnTo>
                      <a:pt x="78" y="172"/>
                    </a:lnTo>
                    <a:lnTo>
                      <a:pt x="78" y="175"/>
                    </a:lnTo>
                    <a:lnTo>
                      <a:pt x="75" y="175"/>
                    </a:lnTo>
                    <a:lnTo>
                      <a:pt x="77" y="171"/>
                    </a:lnTo>
                    <a:close/>
                    <a:moveTo>
                      <a:pt x="78" y="175"/>
                    </a:moveTo>
                    <a:lnTo>
                      <a:pt x="78" y="198"/>
                    </a:lnTo>
                    <a:lnTo>
                      <a:pt x="72" y="198"/>
                    </a:lnTo>
                    <a:lnTo>
                      <a:pt x="72" y="174"/>
                    </a:lnTo>
                    <a:lnTo>
                      <a:pt x="78" y="175"/>
                    </a:lnTo>
                    <a:close/>
                    <a:moveTo>
                      <a:pt x="78" y="198"/>
                    </a:moveTo>
                    <a:lnTo>
                      <a:pt x="78" y="200"/>
                    </a:lnTo>
                    <a:lnTo>
                      <a:pt x="77" y="201"/>
                    </a:lnTo>
                    <a:lnTo>
                      <a:pt x="75" y="198"/>
                    </a:lnTo>
                    <a:lnTo>
                      <a:pt x="78" y="198"/>
                    </a:lnTo>
                    <a:close/>
                    <a:moveTo>
                      <a:pt x="77" y="201"/>
                    </a:moveTo>
                    <a:lnTo>
                      <a:pt x="12" y="297"/>
                    </a:lnTo>
                    <a:lnTo>
                      <a:pt x="8" y="290"/>
                    </a:lnTo>
                    <a:lnTo>
                      <a:pt x="73" y="194"/>
                    </a:lnTo>
                    <a:lnTo>
                      <a:pt x="77" y="201"/>
                    </a:lnTo>
                    <a:close/>
                    <a:moveTo>
                      <a:pt x="8" y="296"/>
                    </a:moveTo>
                    <a:lnTo>
                      <a:pt x="6" y="293"/>
                    </a:lnTo>
                    <a:lnTo>
                      <a:pt x="8" y="290"/>
                    </a:lnTo>
                    <a:lnTo>
                      <a:pt x="10" y="293"/>
                    </a:lnTo>
                    <a:lnTo>
                      <a:pt x="8" y="296"/>
                    </a:lnTo>
                    <a:close/>
                    <a:moveTo>
                      <a:pt x="12" y="290"/>
                    </a:moveTo>
                    <a:lnTo>
                      <a:pt x="76" y="406"/>
                    </a:lnTo>
                    <a:lnTo>
                      <a:pt x="72" y="412"/>
                    </a:lnTo>
                    <a:lnTo>
                      <a:pt x="8" y="296"/>
                    </a:lnTo>
                    <a:lnTo>
                      <a:pt x="12" y="290"/>
                    </a:lnTo>
                    <a:close/>
                    <a:moveTo>
                      <a:pt x="76" y="406"/>
                    </a:moveTo>
                    <a:lnTo>
                      <a:pt x="77" y="407"/>
                    </a:lnTo>
                    <a:lnTo>
                      <a:pt x="77" y="408"/>
                    </a:lnTo>
                    <a:lnTo>
                      <a:pt x="74" y="409"/>
                    </a:lnTo>
                    <a:lnTo>
                      <a:pt x="76" y="406"/>
                    </a:lnTo>
                    <a:close/>
                  </a:path>
                </a:pathLst>
              </a:custGeom>
              <a:solidFill>
                <a:srgbClr val="003D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p>
            </p:txBody>
          </p:sp>
        </p:grpSp>
        <p:pic>
          <p:nvPicPr>
            <p:cNvPr id="10" name="Picture 70" descr="big5"/>
            <p:cNvPicPr>
              <a:picLocks noChangeAspect="1" noChangeArrowheads="1"/>
            </p:cNvPicPr>
            <p:nvPr/>
          </p:nvPicPr>
          <p:blipFill>
            <a:blip r:embed="rId2" cstate="print"/>
            <a:srcRect/>
            <a:stretch>
              <a:fillRect/>
            </a:stretch>
          </p:blipFill>
          <p:spPr bwMode="auto">
            <a:xfrm>
              <a:off x="-6920" y="1209300"/>
              <a:ext cx="1547051" cy="1182275"/>
            </a:xfrm>
            <a:prstGeom prst="rect">
              <a:avLst/>
            </a:prstGeom>
            <a:noFill/>
          </p:spPr>
        </p:pic>
        <p:pic>
          <p:nvPicPr>
            <p:cNvPr id="11" name="Picture 10" descr="http://t3.gstatic.com/images?q=tbn:ANd9GcTjPF-E82--kNc3GIH7GwW4wcVBL9R425wEkmU0QPeoxt2C5Se96w">
              <a:hlinkClick r:id="rId3"/>
            </p:cNvPr>
            <p:cNvPicPr/>
            <p:nvPr/>
          </p:nvPicPr>
          <p:blipFill>
            <a:blip r:embed="rId4"/>
            <a:srcRect/>
            <a:stretch>
              <a:fillRect/>
            </a:stretch>
          </p:blipFill>
          <p:spPr bwMode="auto">
            <a:xfrm>
              <a:off x="0" y="5684838"/>
              <a:ext cx="1541369" cy="1173162"/>
            </a:xfrm>
            <a:prstGeom prst="rect">
              <a:avLst/>
            </a:prstGeom>
            <a:noFill/>
          </p:spPr>
        </p:pic>
        <p:pic>
          <p:nvPicPr>
            <p:cNvPr id="13" name="Picture 12" descr="024"/>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586239"/>
              <a:ext cx="1539586" cy="949249"/>
            </a:xfrm>
            <a:prstGeom prst="rect">
              <a:avLst/>
            </a:prstGeom>
            <a:noFill/>
            <a:ln>
              <a:noFill/>
            </a:ln>
          </p:spPr>
        </p:pic>
        <p:sp>
          <p:nvSpPr>
            <p:cNvPr id="14" name="TextBox 13"/>
            <p:cNvSpPr txBox="1"/>
            <p:nvPr/>
          </p:nvSpPr>
          <p:spPr>
            <a:xfrm>
              <a:off x="606414" y="5383669"/>
              <a:ext cx="1056526" cy="215444"/>
            </a:xfrm>
            <a:prstGeom prst="rect">
              <a:avLst/>
            </a:prstGeom>
            <a:noFill/>
          </p:spPr>
          <p:txBody>
            <a:bodyPr wrap="square" rtlCol="0">
              <a:spAutoFit/>
            </a:bodyPr>
            <a:lstStyle/>
            <a:p>
              <a:r>
                <a:rPr lang="en-ZA" sz="800" dirty="0">
                  <a:solidFill>
                    <a:schemeClr val="bg1"/>
                  </a:solidFill>
                </a:rPr>
                <a:t>uKhahlamba WHS</a:t>
              </a:r>
            </a:p>
          </p:txBody>
        </p:sp>
      </p:grpSp>
      <p:pic>
        <p:nvPicPr>
          <p:cNvPr id="81" name="Picture 4" descr="iSimang_ppt_template_1">
            <a:extLst>
              <a:ext uri="{FF2B5EF4-FFF2-40B4-BE49-F238E27FC236}">
                <a16:creationId xmlns:a16="http://schemas.microsoft.com/office/drawing/2014/main" id="{D28C17E1-B322-4C3D-BC0C-0D1B812E14B6}"/>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320946" y="436563"/>
            <a:ext cx="8029119" cy="602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TextBox 81">
            <a:extLst>
              <a:ext uri="{FF2B5EF4-FFF2-40B4-BE49-F238E27FC236}">
                <a16:creationId xmlns:a16="http://schemas.microsoft.com/office/drawing/2014/main" id="{DF60819F-5798-46A1-92BA-ADEBE028B4F3}"/>
              </a:ext>
            </a:extLst>
          </p:cNvPr>
          <p:cNvSpPr txBox="1"/>
          <p:nvPr/>
        </p:nvSpPr>
        <p:spPr>
          <a:xfrm>
            <a:off x="4244454" y="4998378"/>
            <a:ext cx="5020228" cy="646331"/>
          </a:xfrm>
          <a:prstGeom prst="rect">
            <a:avLst/>
          </a:prstGeom>
          <a:noFill/>
        </p:spPr>
        <p:txBody>
          <a:bodyPr wrap="square" rtlCol="0">
            <a:spAutoFit/>
          </a:bodyPr>
          <a:lstStyle/>
          <a:p>
            <a:pPr algn="ctr"/>
            <a:r>
              <a:rPr lang="en-US" sz="3600" b="1" dirty="0">
                <a:solidFill>
                  <a:srgbClr val="FFFF00"/>
                </a:solidFill>
              </a:rPr>
              <a:t>Thank you</a:t>
            </a:r>
            <a:endParaRPr lang="en-ZA" sz="3600" b="1" dirty="0">
              <a:solidFill>
                <a:srgbClr val="FFFF00"/>
              </a:solidFill>
            </a:endParaRPr>
          </a:p>
        </p:txBody>
      </p:sp>
      <p:pic>
        <p:nvPicPr>
          <p:cNvPr id="79" name="Picture 3" descr="ZAR_0768a.jpg">
            <a:extLst>
              <a:ext uri="{FF2B5EF4-FFF2-40B4-BE49-F238E27FC236}">
                <a16:creationId xmlns:a16="http://schemas.microsoft.com/office/drawing/2014/main" id="{7172330D-6189-4350-9539-34697EB12BC3}"/>
              </a:ext>
            </a:extLst>
          </p:cNvPr>
          <p:cNvPicPr>
            <a:picLocks noChangeAspect="1"/>
          </p:cNvPicPr>
          <p:nvPr/>
        </p:nvPicPr>
        <p:blipFill>
          <a:blip r:embed="rId7" cstate="screen"/>
          <a:srcRect/>
          <a:stretch>
            <a:fillRect/>
          </a:stretch>
        </p:blipFill>
        <p:spPr bwMode="auto">
          <a:xfrm>
            <a:off x="33464" y="56272"/>
            <a:ext cx="1494532" cy="1108954"/>
          </a:xfrm>
          <a:prstGeom prst="rect">
            <a:avLst/>
          </a:prstGeom>
          <a:noFill/>
          <a:ln w="9525">
            <a:noFill/>
            <a:miter lim="800000"/>
            <a:headEnd/>
            <a:tailEnd/>
          </a:ln>
        </p:spPr>
      </p:pic>
      <p:pic>
        <p:nvPicPr>
          <p:cNvPr id="80" name="Picture 5" descr="Hippo and flamingos in Lake St Lucia low res">
            <a:extLst>
              <a:ext uri="{FF2B5EF4-FFF2-40B4-BE49-F238E27FC236}">
                <a16:creationId xmlns:a16="http://schemas.microsoft.com/office/drawing/2014/main" id="{2FDB2139-0AD5-4510-B4B5-1997E80BB853}"/>
              </a:ext>
            </a:extLst>
          </p:cNvPr>
          <p:cNvPicPr>
            <a:picLocks noChangeAspect="1" noChangeArrowheads="1"/>
          </p:cNvPicPr>
          <p:nvPr/>
        </p:nvPicPr>
        <p:blipFill>
          <a:blip r:embed="rId8" cstate="print"/>
          <a:srcRect/>
          <a:stretch>
            <a:fillRect/>
          </a:stretch>
        </p:blipFill>
        <p:spPr bwMode="auto">
          <a:xfrm>
            <a:off x="-26702" y="2391575"/>
            <a:ext cx="1559448" cy="1411620"/>
          </a:xfrm>
          <a:prstGeom prst="rect">
            <a:avLst/>
          </a:prstGeom>
          <a:noFill/>
          <a:ln w="9525">
            <a:noFill/>
            <a:miter lim="800000"/>
            <a:headEnd/>
            <a:tailEnd/>
          </a:ln>
        </p:spPr>
      </p:pic>
      <p:pic>
        <p:nvPicPr>
          <p:cNvPr id="83" name="Picture 82" descr="Elephants Western Shores.JPG">
            <a:extLst>
              <a:ext uri="{FF2B5EF4-FFF2-40B4-BE49-F238E27FC236}">
                <a16:creationId xmlns:a16="http://schemas.microsoft.com/office/drawing/2014/main" id="{3038B9BD-DA05-457F-82E6-8B44A3C9BDD2}"/>
              </a:ext>
            </a:extLst>
          </p:cNvPr>
          <p:cNvPicPr>
            <a:picLocks noChangeAspect="1"/>
          </p:cNvPicPr>
          <p:nvPr/>
        </p:nvPicPr>
        <p:blipFill>
          <a:blip r:embed="rId9" cstate="print"/>
          <a:stretch>
            <a:fillRect/>
          </a:stretch>
        </p:blipFill>
        <p:spPr>
          <a:xfrm>
            <a:off x="-26702" y="4552950"/>
            <a:ext cx="1587665" cy="1254926"/>
          </a:xfrm>
          <a:prstGeom prst="rect">
            <a:avLst/>
          </a:prstGeom>
        </p:spPr>
      </p:pic>
      <p:sp>
        <p:nvSpPr>
          <p:cNvPr id="2" name="Slide Number Placeholder 1"/>
          <p:cNvSpPr>
            <a:spLocks noGrp="1"/>
          </p:cNvSpPr>
          <p:nvPr>
            <p:ph type="sldNum" sz="quarter" idx="12"/>
          </p:nvPr>
        </p:nvSpPr>
        <p:spPr/>
        <p:txBody>
          <a:bodyPr/>
          <a:lstStyle/>
          <a:p>
            <a:fld id="{734CBC24-1614-497D-88B1-3F4BA274FF76}" type="slidenum">
              <a:rPr lang="en-ZA" smtClean="0"/>
              <a:t>25</a:t>
            </a:fld>
            <a:endParaRPr lang="en-ZA"/>
          </a:p>
        </p:txBody>
      </p:sp>
    </p:spTree>
    <p:extLst>
      <p:ext uri="{BB962C8B-B14F-4D97-AF65-F5344CB8AC3E}">
        <p14:creationId xmlns:p14="http://schemas.microsoft.com/office/powerpoint/2010/main" val="1696395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05E1191-7999-40D4-B189-A6B43C0EA522}"/>
              </a:ext>
            </a:extLst>
          </p:cNvPr>
          <p:cNvSpPr>
            <a:spLocks noGrp="1"/>
          </p:cNvSpPr>
          <p:nvPr>
            <p:ph type="title"/>
          </p:nvPr>
        </p:nvSpPr>
        <p:spPr>
          <a:xfrm>
            <a:off x="179109" y="147461"/>
            <a:ext cx="10249161" cy="808304"/>
          </a:xfrm>
          <a:solidFill>
            <a:schemeClr val="tx2">
              <a:lumMod val="50000"/>
            </a:schemeClr>
          </a:solidFill>
          <a:ln>
            <a:solidFill>
              <a:schemeClr val="accent1"/>
            </a:solidFill>
          </a:ln>
        </p:spPr>
        <p:txBody>
          <a:bodyPr/>
          <a:lstStyle/>
          <a:p>
            <a:r>
              <a:rPr lang="en-US" sz="2800" b="1" dirty="0">
                <a:solidFill>
                  <a:schemeClr val="tx1"/>
                </a:solidFill>
              </a:rPr>
              <a:t>Purpose of the Bidders Conference</a:t>
            </a:r>
            <a:endParaRPr lang="en-ZA" sz="2800" b="1" dirty="0">
              <a:solidFill>
                <a:schemeClr val="tx1"/>
              </a:solidFill>
            </a:endParaRPr>
          </a:p>
        </p:txBody>
      </p:sp>
      <p:sp>
        <p:nvSpPr>
          <p:cNvPr id="2" name="Slide Number Placeholder 1"/>
          <p:cNvSpPr>
            <a:spLocks noGrp="1"/>
          </p:cNvSpPr>
          <p:nvPr>
            <p:ph type="sldNum" sz="quarter" idx="12"/>
          </p:nvPr>
        </p:nvSpPr>
        <p:spPr>
          <a:xfrm>
            <a:off x="10352540" y="295729"/>
            <a:ext cx="838199" cy="45841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34CBC24-1614-497D-88B1-3F4BA274FF76}" type="slidenum">
              <a:rPr kumimoji="0" lang="en-ZA" sz="280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a:t>
            </a:fld>
            <a:endParaRPr kumimoji="0" lang="en-ZA" sz="280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
        <p:nvSpPr>
          <p:cNvPr id="4" name="TextBox 3">
            <a:extLst>
              <a:ext uri="{FF2B5EF4-FFF2-40B4-BE49-F238E27FC236}">
                <a16:creationId xmlns:a16="http://schemas.microsoft.com/office/drawing/2014/main" id="{2C6A1CA6-3CE0-31F3-143A-862DCD070E93}"/>
              </a:ext>
            </a:extLst>
          </p:cNvPr>
          <p:cNvSpPr txBox="1"/>
          <p:nvPr/>
        </p:nvSpPr>
        <p:spPr>
          <a:xfrm>
            <a:off x="179109" y="1114260"/>
            <a:ext cx="11345782" cy="2610330"/>
          </a:xfrm>
          <a:prstGeom prst="rect">
            <a:avLst/>
          </a:prstGeom>
          <a:noFill/>
        </p:spPr>
        <p:txBody>
          <a:bodyPr wrap="square">
            <a:spAutoFit/>
          </a:bodyPr>
          <a:lstStyle/>
          <a:p>
            <a:pPr marL="342900" lvl="0" indent="-342900" algn="just" fontAlgn="base" hangingPunct="0">
              <a:lnSpc>
                <a:spcPct val="150000"/>
              </a:lnSpc>
              <a:spcAft>
                <a:spcPts val="1200"/>
              </a:spcAft>
              <a:buSzPts val="1100"/>
              <a:buFont typeface="Wingdings" panose="05000000000000000000" pitchFamily="2" charset="2"/>
              <a:buChar char="q"/>
              <a:tabLst>
                <a:tab pos="457200" algn="l"/>
                <a:tab pos="540385" algn="l"/>
              </a:tabLst>
            </a:pPr>
            <a:r>
              <a:rPr lang="en-GB" sz="2300" dirty="0">
                <a:latin typeface="Century Gothic" panose="020B0502020202020204" pitchFamily="34" charset="0"/>
                <a:ea typeface="Times New Roman" panose="02020603050405020304" pitchFamily="18" charset="0"/>
                <a:cs typeface="Arial" panose="020B0604020202020204" pitchFamily="34" charset="0"/>
              </a:rPr>
              <a:t>To clarify the tender process to the bidders</a:t>
            </a:r>
          </a:p>
          <a:p>
            <a:pPr marL="342900" lvl="0" indent="-342900" algn="just" fontAlgn="base" hangingPunct="0">
              <a:lnSpc>
                <a:spcPct val="150000"/>
              </a:lnSpc>
              <a:spcAft>
                <a:spcPts val="1200"/>
              </a:spcAft>
              <a:buSzPts val="1100"/>
              <a:buFont typeface="Wingdings" panose="05000000000000000000" pitchFamily="2" charset="2"/>
              <a:buChar char="q"/>
              <a:tabLst>
                <a:tab pos="457200" algn="l"/>
                <a:tab pos="540385" algn="l"/>
              </a:tabLst>
            </a:pPr>
            <a:r>
              <a:rPr lang="en-GB" sz="2300" dirty="0">
                <a:latin typeface="Century Gothic" panose="020B0502020202020204" pitchFamily="34" charset="0"/>
                <a:ea typeface="Times New Roman" panose="02020603050405020304" pitchFamily="18" charset="0"/>
                <a:cs typeface="Arial" panose="020B0604020202020204" pitchFamily="34" charset="0"/>
              </a:rPr>
              <a:t>To ensure bidders understand what needs to be submitted</a:t>
            </a:r>
          </a:p>
          <a:p>
            <a:pPr marL="342900" lvl="0" indent="-342900" algn="just" fontAlgn="base" hangingPunct="0">
              <a:lnSpc>
                <a:spcPct val="150000"/>
              </a:lnSpc>
              <a:spcAft>
                <a:spcPts val="1200"/>
              </a:spcAft>
              <a:buSzPts val="1100"/>
              <a:buFont typeface="Wingdings" panose="05000000000000000000" pitchFamily="2" charset="2"/>
              <a:buChar char="q"/>
              <a:tabLst>
                <a:tab pos="457200" algn="l"/>
                <a:tab pos="540385" algn="l"/>
              </a:tabLst>
            </a:pPr>
            <a:r>
              <a:rPr lang="en-GB" sz="2300" dirty="0">
                <a:latin typeface="Century Gothic" panose="020B0502020202020204" pitchFamily="34" charset="0"/>
                <a:ea typeface="Times New Roman" panose="02020603050405020304" pitchFamily="18" charset="0"/>
                <a:cs typeface="Arial" panose="020B0604020202020204" pitchFamily="34" charset="0"/>
              </a:rPr>
              <a:t>To outline the evaluation criteria</a:t>
            </a:r>
          </a:p>
          <a:p>
            <a:pPr marL="342900" lvl="0" indent="-342900" algn="just" fontAlgn="base" hangingPunct="0">
              <a:lnSpc>
                <a:spcPct val="150000"/>
              </a:lnSpc>
              <a:spcAft>
                <a:spcPts val="1200"/>
              </a:spcAft>
              <a:buSzPts val="1100"/>
              <a:buFont typeface="Wingdings" panose="05000000000000000000" pitchFamily="2" charset="2"/>
              <a:buChar char="q"/>
              <a:tabLst>
                <a:tab pos="457200" algn="l"/>
                <a:tab pos="540385" algn="l"/>
              </a:tabLst>
            </a:pPr>
            <a:r>
              <a:rPr lang="en-GB" sz="2300" dirty="0">
                <a:latin typeface="Century Gothic" panose="020B0502020202020204" pitchFamily="34" charset="0"/>
                <a:ea typeface="Times New Roman" panose="02020603050405020304" pitchFamily="18" charset="0"/>
                <a:cs typeface="Arial" panose="020B0604020202020204" pitchFamily="34" charset="0"/>
              </a:rPr>
              <a:t>To outline the Bidding Time Table</a:t>
            </a:r>
          </a:p>
        </p:txBody>
      </p:sp>
    </p:spTree>
    <p:extLst>
      <p:ext uri="{BB962C8B-B14F-4D97-AF65-F5344CB8AC3E}">
        <p14:creationId xmlns:p14="http://schemas.microsoft.com/office/powerpoint/2010/main" val="2741079522"/>
      </p:ext>
    </p:extLst>
  </p:cSld>
  <p:clrMapOvr>
    <a:masterClrMapping/>
  </p:clrMapOvr>
  <mc:AlternateContent xmlns:mc="http://schemas.openxmlformats.org/markup-compatibility/2006" xmlns:p14="http://schemas.microsoft.com/office/powerpoint/2010/main">
    <mc:Choice Requires="p14">
      <p:transition p14:dur="0" advTm="6064"/>
    </mc:Choice>
    <mc:Fallback xmlns="">
      <p:transition advTm="6064"/>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05E1191-7999-40D4-B189-A6B43C0EA522}"/>
              </a:ext>
            </a:extLst>
          </p:cNvPr>
          <p:cNvSpPr>
            <a:spLocks noGrp="1"/>
          </p:cNvSpPr>
          <p:nvPr>
            <p:ph type="title"/>
          </p:nvPr>
        </p:nvSpPr>
        <p:spPr>
          <a:xfrm>
            <a:off x="179109" y="147461"/>
            <a:ext cx="10249161" cy="808304"/>
          </a:xfrm>
          <a:solidFill>
            <a:schemeClr val="tx2">
              <a:lumMod val="50000"/>
            </a:schemeClr>
          </a:solidFill>
          <a:ln>
            <a:solidFill>
              <a:schemeClr val="accent1"/>
            </a:solidFill>
          </a:ln>
        </p:spPr>
        <p:txBody>
          <a:bodyPr/>
          <a:lstStyle/>
          <a:p>
            <a:r>
              <a:rPr lang="en-US" sz="2800" b="1" dirty="0">
                <a:solidFill>
                  <a:schemeClr val="tx1"/>
                </a:solidFill>
              </a:rPr>
              <a:t>Rules of Engagement</a:t>
            </a:r>
            <a:endParaRPr lang="en-ZA" sz="2800" b="1" dirty="0">
              <a:solidFill>
                <a:schemeClr val="tx1"/>
              </a:solidFill>
            </a:endParaRPr>
          </a:p>
        </p:txBody>
      </p:sp>
      <p:sp>
        <p:nvSpPr>
          <p:cNvPr id="2" name="Slide Number Placeholder 1"/>
          <p:cNvSpPr>
            <a:spLocks noGrp="1"/>
          </p:cNvSpPr>
          <p:nvPr>
            <p:ph type="sldNum" sz="quarter" idx="12"/>
          </p:nvPr>
        </p:nvSpPr>
        <p:spPr>
          <a:xfrm>
            <a:off x="10352540" y="295729"/>
            <a:ext cx="838199" cy="45841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34CBC24-1614-497D-88B1-3F4BA274FF76}" type="slidenum">
              <a:rPr kumimoji="0" lang="en-ZA" sz="280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a:t>
            </a:fld>
            <a:endParaRPr kumimoji="0" lang="en-ZA" sz="280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
        <p:nvSpPr>
          <p:cNvPr id="4" name="TextBox 3">
            <a:extLst>
              <a:ext uri="{FF2B5EF4-FFF2-40B4-BE49-F238E27FC236}">
                <a16:creationId xmlns:a16="http://schemas.microsoft.com/office/drawing/2014/main" id="{2C6A1CA6-3CE0-31F3-143A-862DCD070E93}"/>
              </a:ext>
            </a:extLst>
          </p:cNvPr>
          <p:cNvSpPr txBox="1"/>
          <p:nvPr/>
        </p:nvSpPr>
        <p:spPr>
          <a:xfrm>
            <a:off x="179109" y="1114260"/>
            <a:ext cx="11345782" cy="5195653"/>
          </a:xfrm>
          <a:prstGeom prst="rect">
            <a:avLst/>
          </a:prstGeom>
          <a:noFill/>
        </p:spPr>
        <p:txBody>
          <a:bodyPr wrap="square">
            <a:spAutoFit/>
          </a:bodyPr>
          <a:lstStyle/>
          <a:p>
            <a:pPr marL="342900" lvl="0" indent="-342900" algn="just" fontAlgn="base" hangingPunct="0">
              <a:lnSpc>
                <a:spcPct val="150000"/>
              </a:lnSpc>
              <a:spcAft>
                <a:spcPts val="1200"/>
              </a:spcAft>
              <a:buSzPts val="1100"/>
              <a:buFont typeface="Wingdings" panose="05000000000000000000" pitchFamily="2" charset="2"/>
              <a:buChar char="q"/>
              <a:tabLst>
                <a:tab pos="457200" algn="l"/>
                <a:tab pos="540385" algn="l"/>
              </a:tabLst>
            </a:pPr>
            <a:r>
              <a:rPr lang="en-GB" sz="2300" dirty="0">
                <a:latin typeface="Century Gothic" panose="020B0502020202020204" pitchFamily="34" charset="0"/>
                <a:ea typeface="Times New Roman" panose="02020603050405020304" pitchFamily="18" charset="0"/>
                <a:cs typeface="Arial" panose="020B0604020202020204" pitchFamily="34" charset="0"/>
              </a:rPr>
              <a:t>All presentations made will be uploaded on iSimangaliso website</a:t>
            </a:r>
          </a:p>
          <a:p>
            <a:pPr marL="342900" lvl="0" indent="-342900" algn="just" fontAlgn="base" hangingPunct="0">
              <a:lnSpc>
                <a:spcPct val="150000"/>
              </a:lnSpc>
              <a:spcAft>
                <a:spcPts val="1200"/>
              </a:spcAft>
              <a:buSzPts val="1100"/>
              <a:buFont typeface="Wingdings" panose="05000000000000000000" pitchFamily="2" charset="2"/>
              <a:buChar char="q"/>
              <a:tabLst>
                <a:tab pos="457200" algn="l"/>
                <a:tab pos="540385" algn="l"/>
              </a:tabLst>
            </a:pPr>
            <a:r>
              <a:rPr lang="en-GB" sz="2300" dirty="0">
                <a:latin typeface="Century Gothic" panose="020B0502020202020204" pitchFamily="34" charset="0"/>
                <a:ea typeface="Times New Roman" panose="02020603050405020304" pitchFamily="18" charset="0"/>
                <a:cs typeface="Arial" panose="020B0604020202020204" pitchFamily="34" charset="0"/>
              </a:rPr>
              <a:t>Questions can be posted on the chat-box during the presentation</a:t>
            </a:r>
          </a:p>
          <a:p>
            <a:pPr marL="342900" lvl="0" indent="-342900" algn="just" fontAlgn="base" hangingPunct="0">
              <a:lnSpc>
                <a:spcPct val="150000"/>
              </a:lnSpc>
              <a:spcAft>
                <a:spcPts val="1200"/>
              </a:spcAft>
              <a:buSzPts val="1100"/>
              <a:buFont typeface="Wingdings" panose="05000000000000000000" pitchFamily="2" charset="2"/>
              <a:buChar char="q"/>
              <a:tabLst>
                <a:tab pos="457200" algn="l"/>
                <a:tab pos="540385" algn="l"/>
              </a:tabLst>
            </a:pPr>
            <a:r>
              <a:rPr lang="en-GB" sz="2300" dirty="0">
                <a:latin typeface="Century Gothic" panose="020B0502020202020204" pitchFamily="34" charset="0"/>
                <a:ea typeface="Times New Roman" panose="02020603050405020304" pitchFamily="18" charset="0"/>
                <a:cs typeface="Arial" panose="020B0604020202020204" pitchFamily="34" charset="0"/>
              </a:rPr>
              <a:t>Questions will be addressed during question and answer session</a:t>
            </a:r>
          </a:p>
          <a:p>
            <a:pPr marL="342900" lvl="0" indent="-342900" algn="just" fontAlgn="base" hangingPunct="0">
              <a:lnSpc>
                <a:spcPct val="150000"/>
              </a:lnSpc>
              <a:spcAft>
                <a:spcPts val="1200"/>
              </a:spcAft>
              <a:buSzPts val="1100"/>
              <a:buFont typeface="Wingdings" panose="05000000000000000000" pitchFamily="2" charset="2"/>
              <a:buChar char="q"/>
              <a:tabLst>
                <a:tab pos="457200" algn="l"/>
                <a:tab pos="540385" algn="l"/>
              </a:tabLst>
            </a:pPr>
            <a:r>
              <a:rPr lang="en-GB" sz="2300" dirty="0">
                <a:latin typeface="Century Gothic" panose="020B0502020202020204" pitchFamily="34" charset="0"/>
                <a:ea typeface="Times New Roman" panose="02020603050405020304" pitchFamily="18" charset="0"/>
                <a:cs typeface="Arial" panose="020B0604020202020204" pitchFamily="34" charset="0"/>
              </a:rPr>
              <a:t>Questions must be specific to the bid under tender</a:t>
            </a:r>
          </a:p>
          <a:p>
            <a:pPr marL="342900" lvl="0" indent="-342900" algn="just" fontAlgn="base" hangingPunct="0">
              <a:lnSpc>
                <a:spcPct val="150000"/>
              </a:lnSpc>
              <a:spcAft>
                <a:spcPts val="1200"/>
              </a:spcAft>
              <a:buSzPts val="1100"/>
              <a:buFont typeface="Wingdings" panose="05000000000000000000" pitchFamily="2" charset="2"/>
              <a:buChar char="q"/>
              <a:tabLst>
                <a:tab pos="457200" algn="l"/>
                <a:tab pos="540385" algn="l"/>
              </a:tabLst>
            </a:pPr>
            <a:r>
              <a:rPr lang="en-GB" sz="2300" dirty="0">
                <a:latin typeface="Century Gothic" panose="020B0502020202020204" pitchFamily="34" charset="0"/>
                <a:ea typeface="Times New Roman" panose="02020603050405020304" pitchFamily="18" charset="0"/>
                <a:cs typeface="Arial" panose="020B0604020202020204" pitchFamily="34" charset="0"/>
              </a:rPr>
              <a:t>iSimangaliso reserves the right to answer questions at a later stage</a:t>
            </a:r>
          </a:p>
          <a:p>
            <a:pPr marL="342900" lvl="0" indent="-342900" algn="just" fontAlgn="base" hangingPunct="0">
              <a:lnSpc>
                <a:spcPct val="150000"/>
              </a:lnSpc>
              <a:spcAft>
                <a:spcPts val="1200"/>
              </a:spcAft>
              <a:buSzPts val="1100"/>
              <a:buFont typeface="Wingdings" panose="05000000000000000000" pitchFamily="2" charset="2"/>
              <a:buChar char="q"/>
              <a:tabLst>
                <a:tab pos="457200" algn="l"/>
                <a:tab pos="540385" algn="l"/>
              </a:tabLst>
            </a:pPr>
            <a:r>
              <a:rPr lang="en-GB" sz="2300" dirty="0">
                <a:latin typeface="Century Gothic" panose="020B0502020202020204" pitchFamily="34" charset="0"/>
                <a:ea typeface="Times New Roman" panose="02020603050405020304" pitchFamily="18" charset="0"/>
                <a:cs typeface="Arial" panose="020B0604020202020204" pitchFamily="34" charset="0"/>
              </a:rPr>
              <a:t>All bidders to type in the chat-box, Name of Representatives, Company Name &amp; Email Address</a:t>
            </a:r>
          </a:p>
          <a:p>
            <a:pPr marL="342900" lvl="0" indent="-342900" algn="just" fontAlgn="base" hangingPunct="0">
              <a:lnSpc>
                <a:spcPct val="150000"/>
              </a:lnSpc>
              <a:spcAft>
                <a:spcPts val="1200"/>
              </a:spcAft>
              <a:buSzPts val="1100"/>
              <a:buFont typeface="Wingdings" panose="05000000000000000000" pitchFamily="2" charset="2"/>
              <a:buChar char="q"/>
              <a:tabLst>
                <a:tab pos="457200" algn="l"/>
                <a:tab pos="540385" algn="l"/>
              </a:tabLst>
            </a:pPr>
            <a:r>
              <a:rPr lang="en-GB" sz="2300" dirty="0">
                <a:latin typeface="Century Gothic" panose="020B0502020202020204" pitchFamily="34" charset="0"/>
                <a:ea typeface="Times New Roman" panose="02020603050405020304" pitchFamily="18" charset="0"/>
                <a:cs typeface="Arial" panose="020B0604020202020204" pitchFamily="34" charset="0"/>
              </a:rPr>
              <a:t>All mics of the bidders to be on mute until Q&amp;A session</a:t>
            </a:r>
          </a:p>
        </p:txBody>
      </p:sp>
    </p:spTree>
    <p:extLst>
      <p:ext uri="{BB962C8B-B14F-4D97-AF65-F5344CB8AC3E}">
        <p14:creationId xmlns:p14="http://schemas.microsoft.com/office/powerpoint/2010/main" val="3004962354"/>
      </p:ext>
    </p:extLst>
  </p:cSld>
  <p:clrMapOvr>
    <a:masterClrMapping/>
  </p:clrMapOvr>
  <mc:AlternateContent xmlns:mc="http://schemas.openxmlformats.org/markup-compatibility/2006" xmlns:p14="http://schemas.microsoft.com/office/powerpoint/2010/main">
    <mc:Choice Requires="p14">
      <p:transition p14:dur="0" advTm="6064"/>
    </mc:Choice>
    <mc:Fallback xmlns="">
      <p:transition advTm="6064"/>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34CBC24-1614-497D-88B1-3F4BA274FF76}" type="slidenum">
              <a:rPr kumimoji="0" lang="en-ZA" sz="280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5</a:t>
            </a:fld>
            <a:endParaRPr kumimoji="0" lang="en-ZA" sz="280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endParaRPr>
          </a:p>
        </p:txBody>
      </p:sp>
      <p:grpSp>
        <p:nvGrpSpPr>
          <p:cNvPr id="7" name="Group 6">
            <a:extLst>
              <a:ext uri="{FF2B5EF4-FFF2-40B4-BE49-F238E27FC236}">
                <a16:creationId xmlns:a16="http://schemas.microsoft.com/office/drawing/2014/main" id="{40A7EE9D-3171-43BF-9510-C1BE46BAFC83}"/>
              </a:ext>
            </a:extLst>
          </p:cNvPr>
          <p:cNvGrpSpPr/>
          <p:nvPr/>
        </p:nvGrpSpPr>
        <p:grpSpPr>
          <a:xfrm>
            <a:off x="-6920" y="0"/>
            <a:ext cx="1669860" cy="6858000"/>
            <a:chOff x="-6920" y="0"/>
            <a:chExt cx="1669860" cy="6858000"/>
          </a:xfrm>
        </p:grpSpPr>
        <p:grpSp>
          <p:nvGrpSpPr>
            <p:cNvPr id="8" name="Group 77">
              <a:extLst>
                <a:ext uri="{FF2B5EF4-FFF2-40B4-BE49-F238E27FC236}">
                  <a16:creationId xmlns:a16="http://schemas.microsoft.com/office/drawing/2014/main" id="{850BB1DA-0872-4EFC-B56F-E45450884536}"/>
                </a:ext>
              </a:extLst>
            </p:cNvPr>
            <p:cNvGrpSpPr>
              <a:grpSpLocks/>
            </p:cNvGrpSpPr>
            <p:nvPr/>
          </p:nvGrpSpPr>
          <p:grpSpPr bwMode="auto">
            <a:xfrm>
              <a:off x="1524827" y="0"/>
              <a:ext cx="138113" cy="6858000"/>
              <a:chOff x="1331" y="0"/>
              <a:chExt cx="279" cy="4320"/>
            </a:xfrm>
          </p:grpSpPr>
          <p:sp>
            <p:nvSpPr>
              <p:cNvPr id="15" name="AutoShape 5">
                <a:extLst>
                  <a:ext uri="{FF2B5EF4-FFF2-40B4-BE49-F238E27FC236}">
                    <a16:creationId xmlns:a16="http://schemas.microsoft.com/office/drawing/2014/main" id="{F34BE5AB-329F-4F64-BF03-594909CC2844}"/>
                  </a:ext>
                </a:extLst>
              </p:cNvPr>
              <p:cNvSpPr>
                <a:spLocks noChangeAspect="1" noChangeArrowheads="1" noTextEdit="1"/>
              </p:cNvSpPr>
              <p:nvPr/>
            </p:nvSpPr>
            <p:spPr bwMode="auto">
              <a:xfrm>
                <a:off x="1331" y="0"/>
                <a:ext cx="279" cy="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6" name="Rectangle 6">
                <a:extLst>
                  <a:ext uri="{FF2B5EF4-FFF2-40B4-BE49-F238E27FC236}">
                    <a16:creationId xmlns:a16="http://schemas.microsoft.com/office/drawing/2014/main" id="{99B04144-38F0-43C3-901A-0AA4D3794BB8}"/>
                  </a:ext>
                </a:extLst>
              </p:cNvPr>
              <p:cNvSpPr>
                <a:spLocks noChangeArrowheads="1"/>
              </p:cNvSpPr>
              <p:nvPr/>
            </p:nvSpPr>
            <p:spPr bwMode="auto">
              <a:xfrm>
                <a:off x="1349" y="5"/>
                <a:ext cx="244" cy="2158"/>
              </a:xfrm>
              <a:prstGeom prst="rect">
                <a:avLst/>
              </a:prstGeom>
              <a:solidFill>
                <a:srgbClr val="25221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 name="Freeform 7">
                <a:extLst>
                  <a:ext uri="{FF2B5EF4-FFF2-40B4-BE49-F238E27FC236}">
                    <a16:creationId xmlns:a16="http://schemas.microsoft.com/office/drawing/2014/main" id="{8F55A8C3-264D-4BED-B1C6-BCF2E335FF6F}"/>
                  </a:ext>
                </a:extLst>
              </p:cNvPr>
              <p:cNvSpPr>
                <a:spLocks noEditPoints="1"/>
              </p:cNvSpPr>
              <p:nvPr/>
            </p:nvSpPr>
            <p:spPr bwMode="auto">
              <a:xfrm>
                <a:off x="1346" y="3"/>
                <a:ext cx="250" cy="2162"/>
              </a:xfrm>
              <a:custGeom>
                <a:avLst/>
                <a:gdLst>
                  <a:gd name="T0" fmla="*/ 0 w 82"/>
                  <a:gd name="T1" fmla="*/ 2147483647 h 840"/>
                  <a:gd name="T2" fmla="*/ 0 w 82"/>
                  <a:gd name="T3" fmla="*/ 2147483647 h 840"/>
                  <a:gd name="T4" fmla="*/ 2147483647 w 82"/>
                  <a:gd name="T5" fmla="*/ 2147483647 h 840"/>
                  <a:gd name="T6" fmla="*/ 2147483647 w 82"/>
                  <a:gd name="T7" fmla="*/ 2147483647 h 840"/>
                  <a:gd name="T8" fmla="*/ 0 w 82"/>
                  <a:gd name="T9" fmla="*/ 2147483647 h 840"/>
                  <a:gd name="T10" fmla="*/ 0 w 82"/>
                  <a:gd name="T11" fmla="*/ 2147483647 h 840"/>
                  <a:gd name="T12" fmla="*/ 2147483647 w 82"/>
                  <a:gd name="T13" fmla="*/ 0 h 840"/>
                  <a:gd name="T14" fmla="*/ 2147483647 w 82"/>
                  <a:gd name="T15" fmla="*/ 2147483647 h 840"/>
                  <a:gd name="T16" fmla="*/ 0 w 82"/>
                  <a:gd name="T17" fmla="*/ 2147483647 h 840"/>
                  <a:gd name="T18" fmla="*/ 2147483647 w 82"/>
                  <a:gd name="T19" fmla="*/ 0 h 840"/>
                  <a:gd name="T20" fmla="*/ 2147483647 w 82"/>
                  <a:gd name="T21" fmla="*/ 0 h 840"/>
                  <a:gd name="T22" fmla="*/ 2147483647 w 82"/>
                  <a:gd name="T23" fmla="*/ 2147483647 h 840"/>
                  <a:gd name="T24" fmla="*/ 2147483647 w 82"/>
                  <a:gd name="T25" fmla="*/ 2147483647 h 840"/>
                  <a:gd name="T26" fmla="*/ 2147483647 w 82"/>
                  <a:gd name="T27" fmla="*/ 0 h 840"/>
                  <a:gd name="T28" fmla="*/ 2147483647 w 82"/>
                  <a:gd name="T29" fmla="*/ 0 h 840"/>
                  <a:gd name="T30" fmla="*/ 2147483647 w 82"/>
                  <a:gd name="T31" fmla="*/ 2147483647 h 840"/>
                  <a:gd name="T32" fmla="*/ 2147483647 w 82"/>
                  <a:gd name="T33" fmla="*/ 2147483647 h 840"/>
                  <a:gd name="T34" fmla="*/ 2147483647 w 82"/>
                  <a:gd name="T35" fmla="*/ 0 h 840"/>
                  <a:gd name="T36" fmla="*/ 2147483647 w 82"/>
                  <a:gd name="T37" fmla="*/ 2147483647 h 840"/>
                  <a:gd name="T38" fmla="*/ 2147483647 w 82"/>
                  <a:gd name="T39" fmla="*/ 2147483647 h 840"/>
                  <a:gd name="T40" fmla="*/ 2147483647 w 82"/>
                  <a:gd name="T41" fmla="*/ 2147483647 h 840"/>
                  <a:gd name="T42" fmla="*/ 2147483647 w 82"/>
                  <a:gd name="T43" fmla="*/ 2147483647 h 840"/>
                  <a:gd name="T44" fmla="*/ 2147483647 w 82"/>
                  <a:gd name="T45" fmla="*/ 2147483647 h 840"/>
                  <a:gd name="T46" fmla="*/ 2147483647 w 82"/>
                  <a:gd name="T47" fmla="*/ 2147483647 h 840"/>
                  <a:gd name="T48" fmla="*/ 2147483647 w 82"/>
                  <a:gd name="T49" fmla="*/ 2147483647 h 840"/>
                  <a:gd name="T50" fmla="*/ 2147483647 w 82"/>
                  <a:gd name="T51" fmla="*/ 2147483647 h 840"/>
                  <a:gd name="T52" fmla="*/ 2147483647 w 82"/>
                  <a:gd name="T53" fmla="*/ 2147483647 h 840"/>
                  <a:gd name="T54" fmla="*/ 2147483647 w 82"/>
                  <a:gd name="T55" fmla="*/ 2147483647 h 840"/>
                  <a:gd name="T56" fmla="*/ 2147483647 w 82"/>
                  <a:gd name="T57" fmla="*/ 2147483647 h 840"/>
                  <a:gd name="T58" fmla="*/ 2147483647 w 82"/>
                  <a:gd name="T59" fmla="*/ 2147483647 h 840"/>
                  <a:gd name="T60" fmla="*/ 2147483647 w 82"/>
                  <a:gd name="T61" fmla="*/ 2147483647 h 840"/>
                  <a:gd name="T62" fmla="*/ 2147483647 w 82"/>
                  <a:gd name="T63" fmla="*/ 2147483647 h 840"/>
                  <a:gd name="T64" fmla="*/ 2147483647 w 82"/>
                  <a:gd name="T65" fmla="*/ 2147483647 h 840"/>
                  <a:gd name="T66" fmla="*/ 0 w 82"/>
                  <a:gd name="T67" fmla="*/ 2147483647 h 840"/>
                  <a:gd name="T68" fmla="*/ 2147483647 w 82"/>
                  <a:gd name="T69" fmla="*/ 2147483647 h 840"/>
                  <a:gd name="T70" fmla="*/ 2147483647 w 82"/>
                  <a:gd name="T71" fmla="*/ 2147483647 h 8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840"/>
                  <a:gd name="T110" fmla="*/ 82 w 82"/>
                  <a:gd name="T111" fmla="*/ 840 h 8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840">
                    <a:moveTo>
                      <a:pt x="0" y="839"/>
                    </a:moveTo>
                    <a:lnTo>
                      <a:pt x="0" y="1"/>
                    </a:lnTo>
                    <a:lnTo>
                      <a:pt x="1" y="1"/>
                    </a:lnTo>
                    <a:lnTo>
                      <a:pt x="1" y="839"/>
                    </a:lnTo>
                    <a:lnTo>
                      <a:pt x="0" y="839"/>
                    </a:lnTo>
                    <a:close/>
                    <a:moveTo>
                      <a:pt x="0" y="1"/>
                    </a:moveTo>
                    <a:cubicBezTo>
                      <a:pt x="0" y="1"/>
                      <a:pt x="0" y="0"/>
                      <a:pt x="1" y="0"/>
                    </a:cubicBezTo>
                    <a:lnTo>
                      <a:pt x="1" y="1"/>
                    </a:lnTo>
                    <a:lnTo>
                      <a:pt x="0" y="1"/>
                    </a:lnTo>
                    <a:close/>
                    <a:moveTo>
                      <a:pt x="1" y="0"/>
                    </a:moveTo>
                    <a:lnTo>
                      <a:pt x="81" y="0"/>
                    </a:lnTo>
                    <a:lnTo>
                      <a:pt x="81" y="2"/>
                    </a:lnTo>
                    <a:lnTo>
                      <a:pt x="1" y="2"/>
                    </a:lnTo>
                    <a:lnTo>
                      <a:pt x="1" y="0"/>
                    </a:lnTo>
                    <a:close/>
                    <a:moveTo>
                      <a:pt x="81" y="0"/>
                    </a:moveTo>
                    <a:cubicBezTo>
                      <a:pt x="81" y="0"/>
                      <a:pt x="82" y="1"/>
                      <a:pt x="82" y="1"/>
                    </a:cubicBezTo>
                    <a:lnTo>
                      <a:pt x="81" y="1"/>
                    </a:lnTo>
                    <a:lnTo>
                      <a:pt x="81" y="0"/>
                    </a:lnTo>
                    <a:close/>
                    <a:moveTo>
                      <a:pt x="82" y="1"/>
                    </a:moveTo>
                    <a:lnTo>
                      <a:pt x="82" y="839"/>
                    </a:lnTo>
                    <a:lnTo>
                      <a:pt x="80" y="839"/>
                    </a:lnTo>
                    <a:lnTo>
                      <a:pt x="80" y="1"/>
                    </a:lnTo>
                    <a:lnTo>
                      <a:pt x="82" y="1"/>
                    </a:lnTo>
                    <a:close/>
                    <a:moveTo>
                      <a:pt x="82" y="839"/>
                    </a:moveTo>
                    <a:cubicBezTo>
                      <a:pt x="82" y="839"/>
                      <a:pt x="81" y="840"/>
                      <a:pt x="81" y="840"/>
                    </a:cubicBezTo>
                    <a:lnTo>
                      <a:pt x="81" y="839"/>
                    </a:lnTo>
                    <a:lnTo>
                      <a:pt x="82" y="839"/>
                    </a:lnTo>
                    <a:close/>
                    <a:moveTo>
                      <a:pt x="81" y="840"/>
                    </a:moveTo>
                    <a:lnTo>
                      <a:pt x="1" y="840"/>
                    </a:lnTo>
                    <a:lnTo>
                      <a:pt x="1" y="838"/>
                    </a:lnTo>
                    <a:lnTo>
                      <a:pt x="81" y="838"/>
                    </a:lnTo>
                    <a:lnTo>
                      <a:pt x="81" y="840"/>
                    </a:lnTo>
                    <a:close/>
                    <a:moveTo>
                      <a:pt x="1" y="840"/>
                    </a:moveTo>
                    <a:cubicBezTo>
                      <a:pt x="0" y="840"/>
                      <a:pt x="0" y="839"/>
                      <a:pt x="0" y="839"/>
                    </a:cubicBezTo>
                    <a:lnTo>
                      <a:pt x="1" y="839"/>
                    </a:lnTo>
                    <a:lnTo>
                      <a:pt x="1" y="840"/>
                    </a:lnTo>
                    <a:close/>
                  </a:path>
                </a:pathLst>
              </a:custGeom>
              <a:solidFill>
                <a:srgbClr val="25221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 name="Freeform 8">
                <a:extLst>
                  <a:ext uri="{FF2B5EF4-FFF2-40B4-BE49-F238E27FC236}">
                    <a16:creationId xmlns:a16="http://schemas.microsoft.com/office/drawing/2014/main" id="{7E3C3293-0F3B-4393-B2F0-6A4C7345C387}"/>
                  </a:ext>
                </a:extLst>
              </p:cNvPr>
              <p:cNvSpPr>
                <a:spLocks/>
              </p:cNvSpPr>
              <p:nvPr/>
            </p:nvSpPr>
            <p:spPr bwMode="auto">
              <a:xfrm>
                <a:off x="1368" y="1197"/>
                <a:ext cx="188" cy="232"/>
              </a:xfrm>
              <a:custGeom>
                <a:avLst/>
                <a:gdLst>
                  <a:gd name="T0" fmla="*/ 2147483647 w 62"/>
                  <a:gd name="T1" fmla="*/ 2147483647 h 90"/>
                  <a:gd name="T2" fmla="*/ 2147483647 w 62"/>
                  <a:gd name="T3" fmla="*/ 2147483647 h 90"/>
                  <a:gd name="T4" fmla="*/ 0 w 62"/>
                  <a:gd name="T5" fmla="*/ 2147483647 h 90"/>
                  <a:gd name="T6" fmla="*/ 2147483647 w 62"/>
                  <a:gd name="T7" fmla="*/ 0 h 90"/>
                  <a:gd name="T8" fmla="*/ 2147483647 w 62"/>
                  <a:gd name="T9" fmla="*/ 2147483647 h 90"/>
                  <a:gd name="T10" fmla="*/ 0 60000 65536"/>
                  <a:gd name="T11" fmla="*/ 0 60000 65536"/>
                  <a:gd name="T12" fmla="*/ 0 60000 65536"/>
                  <a:gd name="T13" fmla="*/ 0 60000 65536"/>
                  <a:gd name="T14" fmla="*/ 0 60000 65536"/>
                  <a:gd name="T15" fmla="*/ 0 w 62"/>
                  <a:gd name="T16" fmla="*/ 0 h 90"/>
                  <a:gd name="T17" fmla="*/ 62 w 62"/>
                  <a:gd name="T18" fmla="*/ 90 h 90"/>
                </a:gdLst>
                <a:ahLst/>
                <a:cxnLst>
                  <a:cxn ang="T10">
                    <a:pos x="T0" y="T1"/>
                  </a:cxn>
                  <a:cxn ang="T11">
                    <a:pos x="T2" y="T3"/>
                  </a:cxn>
                  <a:cxn ang="T12">
                    <a:pos x="T4" y="T5"/>
                  </a:cxn>
                  <a:cxn ang="T13">
                    <a:pos x="T6" y="T7"/>
                  </a:cxn>
                  <a:cxn ang="T14">
                    <a:pos x="T8" y="T9"/>
                  </a:cxn>
                </a:cxnLst>
                <a:rect l="T15" t="T16" r="T17" b="T18"/>
                <a:pathLst>
                  <a:path w="62" h="90">
                    <a:moveTo>
                      <a:pt x="62" y="44"/>
                    </a:moveTo>
                    <a:lnTo>
                      <a:pt x="31" y="90"/>
                    </a:lnTo>
                    <a:lnTo>
                      <a:pt x="0" y="50"/>
                    </a:lnTo>
                    <a:lnTo>
                      <a:pt x="33" y="0"/>
                    </a:lnTo>
                    <a:lnTo>
                      <a:pt x="62" y="4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9" name="Freeform 9">
                <a:extLst>
                  <a:ext uri="{FF2B5EF4-FFF2-40B4-BE49-F238E27FC236}">
                    <a16:creationId xmlns:a16="http://schemas.microsoft.com/office/drawing/2014/main" id="{1E1925EB-2462-401C-9BBF-054051A568EC}"/>
                  </a:ext>
                </a:extLst>
              </p:cNvPr>
              <p:cNvSpPr>
                <a:spLocks/>
              </p:cNvSpPr>
              <p:nvPr/>
            </p:nvSpPr>
            <p:spPr bwMode="auto">
              <a:xfrm>
                <a:off x="1368" y="134"/>
                <a:ext cx="188" cy="232"/>
              </a:xfrm>
              <a:custGeom>
                <a:avLst/>
                <a:gdLst>
                  <a:gd name="T0" fmla="*/ 2147483647 w 62"/>
                  <a:gd name="T1" fmla="*/ 2147483647 h 90"/>
                  <a:gd name="T2" fmla="*/ 2147483647 w 62"/>
                  <a:gd name="T3" fmla="*/ 2147483647 h 90"/>
                  <a:gd name="T4" fmla="*/ 0 w 62"/>
                  <a:gd name="T5" fmla="*/ 2147483647 h 90"/>
                  <a:gd name="T6" fmla="*/ 2147483647 w 62"/>
                  <a:gd name="T7" fmla="*/ 0 h 90"/>
                  <a:gd name="T8" fmla="*/ 2147483647 w 62"/>
                  <a:gd name="T9" fmla="*/ 2147483647 h 90"/>
                  <a:gd name="T10" fmla="*/ 0 60000 65536"/>
                  <a:gd name="T11" fmla="*/ 0 60000 65536"/>
                  <a:gd name="T12" fmla="*/ 0 60000 65536"/>
                  <a:gd name="T13" fmla="*/ 0 60000 65536"/>
                  <a:gd name="T14" fmla="*/ 0 60000 65536"/>
                  <a:gd name="T15" fmla="*/ 0 w 62"/>
                  <a:gd name="T16" fmla="*/ 0 h 90"/>
                  <a:gd name="T17" fmla="*/ 62 w 62"/>
                  <a:gd name="T18" fmla="*/ 90 h 90"/>
                </a:gdLst>
                <a:ahLst/>
                <a:cxnLst>
                  <a:cxn ang="T10">
                    <a:pos x="T0" y="T1"/>
                  </a:cxn>
                  <a:cxn ang="T11">
                    <a:pos x="T2" y="T3"/>
                  </a:cxn>
                  <a:cxn ang="T12">
                    <a:pos x="T4" y="T5"/>
                  </a:cxn>
                  <a:cxn ang="T13">
                    <a:pos x="T6" y="T7"/>
                  </a:cxn>
                  <a:cxn ang="T14">
                    <a:pos x="T8" y="T9"/>
                  </a:cxn>
                </a:cxnLst>
                <a:rect l="T15" t="T16" r="T17" b="T18"/>
                <a:pathLst>
                  <a:path w="62" h="90">
                    <a:moveTo>
                      <a:pt x="62" y="44"/>
                    </a:moveTo>
                    <a:lnTo>
                      <a:pt x="31" y="90"/>
                    </a:lnTo>
                    <a:lnTo>
                      <a:pt x="0" y="50"/>
                    </a:lnTo>
                    <a:lnTo>
                      <a:pt x="33" y="0"/>
                    </a:lnTo>
                    <a:lnTo>
                      <a:pt x="62" y="4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0" name="Freeform 10">
                <a:extLst>
                  <a:ext uri="{FF2B5EF4-FFF2-40B4-BE49-F238E27FC236}">
                    <a16:creationId xmlns:a16="http://schemas.microsoft.com/office/drawing/2014/main" id="{3CC2D836-2D51-4C25-96B1-4A790337CFDF}"/>
                  </a:ext>
                </a:extLst>
              </p:cNvPr>
              <p:cNvSpPr>
                <a:spLocks/>
              </p:cNvSpPr>
              <p:nvPr/>
            </p:nvSpPr>
            <p:spPr bwMode="auto">
              <a:xfrm>
                <a:off x="1361" y="1439"/>
                <a:ext cx="204" cy="240"/>
              </a:xfrm>
              <a:custGeom>
                <a:avLst/>
                <a:gdLst>
                  <a:gd name="T0" fmla="*/ 2147483647 w 67"/>
                  <a:gd name="T1" fmla="*/ 2147483647 h 93"/>
                  <a:gd name="T2" fmla="*/ 2147483647 w 67"/>
                  <a:gd name="T3" fmla="*/ 2147483647 h 93"/>
                  <a:gd name="T4" fmla="*/ 0 w 67"/>
                  <a:gd name="T5" fmla="*/ 2147483647 h 93"/>
                  <a:gd name="T6" fmla="*/ 2147483647 w 67"/>
                  <a:gd name="T7" fmla="*/ 0 h 93"/>
                  <a:gd name="T8" fmla="*/ 2147483647 w 67"/>
                  <a:gd name="T9" fmla="*/ 2147483647 h 93"/>
                  <a:gd name="T10" fmla="*/ 0 60000 65536"/>
                  <a:gd name="T11" fmla="*/ 0 60000 65536"/>
                  <a:gd name="T12" fmla="*/ 0 60000 65536"/>
                  <a:gd name="T13" fmla="*/ 0 60000 65536"/>
                  <a:gd name="T14" fmla="*/ 0 60000 65536"/>
                  <a:gd name="T15" fmla="*/ 0 w 67"/>
                  <a:gd name="T16" fmla="*/ 0 h 93"/>
                  <a:gd name="T17" fmla="*/ 67 w 67"/>
                  <a:gd name="T18" fmla="*/ 93 h 93"/>
                </a:gdLst>
                <a:ahLst/>
                <a:cxnLst>
                  <a:cxn ang="T10">
                    <a:pos x="T0" y="T1"/>
                  </a:cxn>
                  <a:cxn ang="T11">
                    <a:pos x="T2" y="T3"/>
                  </a:cxn>
                  <a:cxn ang="T12">
                    <a:pos x="T4" y="T5"/>
                  </a:cxn>
                  <a:cxn ang="T13">
                    <a:pos x="T6" y="T7"/>
                  </a:cxn>
                  <a:cxn ang="T14">
                    <a:pos x="T8" y="T9"/>
                  </a:cxn>
                </a:cxnLst>
                <a:rect l="T15" t="T16" r="T17" b="T18"/>
                <a:pathLst>
                  <a:path w="67" h="93">
                    <a:moveTo>
                      <a:pt x="67" y="44"/>
                    </a:moveTo>
                    <a:lnTo>
                      <a:pt x="35" y="93"/>
                    </a:lnTo>
                    <a:lnTo>
                      <a:pt x="0" y="49"/>
                    </a:lnTo>
                    <a:lnTo>
                      <a:pt x="31" y="0"/>
                    </a:lnTo>
                    <a:lnTo>
                      <a:pt x="67" y="44"/>
                    </a:lnTo>
                    <a:close/>
                  </a:path>
                </a:pathLst>
              </a:custGeom>
              <a:solidFill>
                <a:srgbClr val="9CA0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1" name="Freeform 11">
                <a:extLst>
                  <a:ext uri="{FF2B5EF4-FFF2-40B4-BE49-F238E27FC236}">
                    <a16:creationId xmlns:a16="http://schemas.microsoft.com/office/drawing/2014/main" id="{0987BD13-DB6B-411D-811F-4C906F0EC8E7}"/>
                  </a:ext>
                </a:extLst>
              </p:cNvPr>
              <p:cNvSpPr>
                <a:spLocks/>
              </p:cNvSpPr>
              <p:nvPr/>
            </p:nvSpPr>
            <p:spPr bwMode="auto">
              <a:xfrm>
                <a:off x="1361" y="376"/>
                <a:ext cx="204" cy="239"/>
              </a:xfrm>
              <a:custGeom>
                <a:avLst/>
                <a:gdLst>
                  <a:gd name="T0" fmla="*/ 2147483647 w 67"/>
                  <a:gd name="T1" fmla="*/ 2147483647 h 93"/>
                  <a:gd name="T2" fmla="*/ 2147483647 w 67"/>
                  <a:gd name="T3" fmla="*/ 2147483647 h 93"/>
                  <a:gd name="T4" fmla="*/ 0 w 67"/>
                  <a:gd name="T5" fmla="*/ 2147483647 h 93"/>
                  <a:gd name="T6" fmla="*/ 2147483647 w 67"/>
                  <a:gd name="T7" fmla="*/ 0 h 93"/>
                  <a:gd name="T8" fmla="*/ 2147483647 w 67"/>
                  <a:gd name="T9" fmla="*/ 2147483647 h 93"/>
                  <a:gd name="T10" fmla="*/ 0 60000 65536"/>
                  <a:gd name="T11" fmla="*/ 0 60000 65536"/>
                  <a:gd name="T12" fmla="*/ 0 60000 65536"/>
                  <a:gd name="T13" fmla="*/ 0 60000 65536"/>
                  <a:gd name="T14" fmla="*/ 0 60000 65536"/>
                  <a:gd name="T15" fmla="*/ 0 w 67"/>
                  <a:gd name="T16" fmla="*/ 0 h 93"/>
                  <a:gd name="T17" fmla="*/ 67 w 67"/>
                  <a:gd name="T18" fmla="*/ 93 h 93"/>
                </a:gdLst>
                <a:ahLst/>
                <a:cxnLst>
                  <a:cxn ang="T10">
                    <a:pos x="T0" y="T1"/>
                  </a:cxn>
                  <a:cxn ang="T11">
                    <a:pos x="T2" y="T3"/>
                  </a:cxn>
                  <a:cxn ang="T12">
                    <a:pos x="T4" y="T5"/>
                  </a:cxn>
                  <a:cxn ang="T13">
                    <a:pos x="T6" y="T7"/>
                  </a:cxn>
                  <a:cxn ang="T14">
                    <a:pos x="T8" y="T9"/>
                  </a:cxn>
                </a:cxnLst>
                <a:rect l="T15" t="T16" r="T17" b="T18"/>
                <a:pathLst>
                  <a:path w="67" h="93">
                    <a:moveTo>
                      <a:pt x="67" y="44"/>
                    </a:moveTo>
                    <a:lnTo>
                      <a:pt x="35" y="93"/>
                    </a:lnTo>
                    <a:lnTo>
                      <a:pt x="0" y="48"/>
                    </a:lnTo>
                    <a:lnTo>
                      <a:pt x="31" y="0"/>
                    </a:lnTo>
                    <a:lnTo>
                      <a:pt x="67" y="44"/>
                    </a:lnTo>
                    <a:close/>
                  </a:path>
                </a:pathLst>
              </a:custGeom>
              <a:solidFill>
                <a:srgbClr val="9CA0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Freeform 12">
                <a:extLst>
                  <a:ext uri="{FF2B5EF4-FFF2-40B4-BE49-F238E27FC236}">
                    <a16:creationId xmlns:a16="http://schemas.microsoft.com/office/drawing/2014/main" id="{1E065BF0-538E-4920-AD6A-5F3B8AF19506}"/>
                  </a:ext>
                </a:extLst>
              </p:cNvPr>
              <p:cNvSpPr>
                <a:spLocks/>
              </p:cNvSpPr>
              <p:nvPr/>
            </p:nvSpPr>
            <p:spPr bwMode="auto">
              <a:xfrm>
                <a:off x="1361" y="1692"/>
                <a:ext cx="204" cy="275"/>
              </a:xfrm>
              <a:custGeom>
                <a:avLst/>
                <a:gdLst>
                  <a:gd name="T0" fmla="*/ 2147483647 w 67"/>
                  <a:gd name="T1" fmla="*/ 2147483647 h 107"/>
                  <a:gd name="T2" fmla="*/ 2147483647 w 67"/>
                  <a:gd name="T3" fmla="*/ 2147483647 h 107"/>
                  <a:gd name="T4" fmla="*/ 0 w 67"/>
                  <a:gd name="T5" fmla="*/ 2147483647 h 107"/>
                  <a:gd name="T6" fmla="*/ 2147483647 w 67"/>
                  <a:gd name="T7" fmla="*/ 0 h 107"/>
                  <a:gd name="T8" fmla="*/ 2147483647 w 67"/>
                  <a:gd name="T9" fmla="*/ 2147483647 h 107"/>
                  <a:gd name="T10" fmla="*/ 0 60000 65536"/>
                  <a:gd name="T11" fmla="*/ 0 60000 65536"/>
                  <a:gd name="T12" fmla="*/ 0 60000 65536"/>
                  <a:gd name="T13" fmla="*/ 0 60000 65536"/>
                  <a:gd name="T14" fmla="*/ 0 60000 65536"/>
                  <a:gd name="T15" fmla="*/ 0 w 67"/>
                  <a:gd name="T16" fmla="*/ 0 h 107"/>
                  <a:gd name="T17" fmla="*/ 67 w 67"/>
                  <a:gd name="T18" fmla="*/ 107 h 107"/>
                </a:gdLst>
                <a:ahLst/>
                <a:cxnLst>
                  <a:cxn ang="T10">
                    <a:pos x="T0" y="T1"/>
                  </a:cxn>
                  <a:cxn ang="T11">
                    <a:pos x="T2" y="T3"/>
                  </a:cxn>
                  <a:cxn ang="T12">
                    <a:pos x="T4" y="T5"/>
                  </a:cxn>
                  <a:cxn ang="T13">
                    <a:pos x="T6" y="T7"/>
                  </a:cxn>
                  <a:cxn ang="T14">
                    <a:pos x="T8" y="T9"/>
                  </a:cxn>
                </a:cxnLst>
                <a:rect l="T15" t="T16" r="T17" b="T18"/>
                <a:pathLst>
                  <a:path w="67" h="107">
                    <a:moveTo>
                      <a:pt x="67" y="49"/>
                    </a:moveTo>
                    <a:lnTo>
                      <a:pt x="34" y="107"/>
                    </a:lnTo>
                    <a:lnTo>
                      <a:pt x="0" y="49"/>
                    </a:lnTo>
                    <a:lnTo>
                      <a:pt x="35" y="0"/>
                    </a:lnTo>
                    <a:lnTo>
                      <a:pt x="67" y="4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3" name="Freeform 13">
                <a:extLst>
                  <a:ext uri="{FF2B5EF4-FFF2-40B4-BE49-F238E27FC236}">
                    <a16:creationId xmlns:a16="http://schemas.microsoft.com/office/drawing/2014/main" id="{F8FE38F3-F6B4-4E63-AF5E-3C21745392C0}"/>
                  </a:ext>
                </a:extLst>
              </p:cNvPr>
              <p:cNvSpPr>
                <a:spLocks/>
              </p:cNvSpPr>
              <p:nvPr/>
            </p:nvSpPr>
            <p:spPr bwMode="auto">
              <a:xfrm>
                <a:off x="1361" y="626"/>
                <a:ext cx="204" cy="278"/>
              </a:xfrm>
              <a:custGeom>
                <a:avLst/>
                <a:gdLst>
                  <a:gd name="T0" fmla="*/ 2147483647 w 67"/>
                  <a:gd name="T1" fmla="*/ 2147483647 h 108"/>
                  <a:gd name="T2" fmla="*/ 2147483647 w 67"/>
                  <a:gd name="T3" fmla="*/ 2147483647 h 108"/>
                  <a:gd name="T4" fmla="*/ 0 w 67"/>
                  <a:gd name="T5" fmla="*/ 2147483647 h 108"/>
                  <a:gd name="T6" fmla="*/ 2147483647 w 67"/>
                  <a:gd name="T7" fmla="*/ 0 h 108"/>
                  <a:gd name="T8" fmla="*/ 2147483647 w 67"/>
                  <a:gd name="T9" fmla="*/ 2147483647 h 108"/>
                  <a:gd name="T10" fmla="*/ 0 60000 65536"/>
                  <a:gd name="T11" fmla="*/ 0 60000 65536"/>
                  <a:gd name="T12" fmla="*/ 0 60000 65536"/>
                  <a:gd name="T13" fmla="*/ 0 60000 65536"/>
                  <a:gd name="T14" fmla="*/ 0 60000 65536"/>
                  <a:gd name="T15" fmla="*/ 0 w 67"/>
                  <a:gd name="T16" fmla="*/ 0 h 108"/>
                  <a:gd name="T17" fmla="*/ 67 w 67"/>
                  <a:gd name="T18" fmla="*/ 108 h 108"/>
                </a:gdLst>
                <a:ahLst/>
                <a:cxnLst>
                  <a:cxn ang="T10">
                    <a:pos x="T0" y="T1"/>
                  </a:cxn>
                  <a:cxn ang="T11">
                    <a:pos x="T2" y="T3"/>
                  </a:cxn>
                  <a:cxn ang="T12">
                    <a:pos x="T4" y="T5"/>
                  </a:cxn>
                  <a:cxn ang="T13">
                    <a:pos x="T6" y="T7"/>
                  </a:cxn>
                  <a:cxn ang="T14">
                    <a:pos x="T8" y="T9"/>
                  </a:cxn>
                </a:cxnLst>
                <a:rect l="T15" t="T16" r="T17" b="T18"/>
                <a:pathLst>
                  <a:path w="67" h="108">
                    <a:moveTo>
                      <a:pt x="67" y="49"/>
                    </a:moveTo>
                    <a:lnTo>
                      <a:pt x="34" y="108"/>
                    </a:lnTo>
                    <a:lnTo>
                      <a:pt x="0" y="50"/>
                    </a:lnTo>
                    <a:lnTo>
                      <a:pt x="35" y="0"/>
                    </a:lnTo>
                    <a:lnTo>
                      <a:pt x="67" y="4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4" name="Freeform 14">
                <a:extLst>
                  <a:ext uri="{FF2B5EF4-FFF2-40B4-BE49-F238E27FC236}">
                    <a16:creationId xmlns:a16="http://schemas.microsoft.com/office/drawing/2014/main" id="{E7F44DC5-7BBB-49DA-B097-CA4662332E7A}"/>
                  </a:ext>
                </a:extLst>
              </p:cNvPr>
              <p:cNvSpPr>
                <a:spLocks/>
              </p:cNvSpPr>
              <p:nvPr/>
            </p:nvSpPr>
            <p:spPr bwMode="auto">
              <a:xfrm>
                <a:off x="1480" y="1082"/>
                <a:ext cx="101" cy="228"/>
              </a:xfrm>
              <a:custGeom>
                <a:avLst/>
                <a:gdLst>
                  <a:gd name="T0" fmla="*/ 2147483647 w 33"/>
                  <a:gd name="T1" fmla="*/ 2147483647 h 89"/>
                  <a:gd name="T2" fmla="*/ 0 w 33"/>
                  <a:gd name="T3" fmla="*/ 2147483647 h 89"/>
                  <a:gd name="T4" fmla="*/ 2147483647 w 33"/>
                  <a:gd name="T5" fmla="*/ 0 h 89"/>
                  <a:gd name="T6" fmla="*/ 2147483647 w 33"/>
                  <a:gd name="T7" fmla="*/ 2147483647 h 89"/>
                  <a:gd name="T8" fmla="*/ 0 60000 65536"/>
                  <a:gd name="T9" fmla="*/ 0 60000 65536"/>
                  <a:gd name="T10" fmla="*/ 0 60000 65536"/>
                  <a:gd name="T11" fmla="*/ 0 60000 65536"/>
                  <a:gd name="T12" fmla="*/ 0 w 33"/>
                  <a:gd name="T13" fmla="*/ 0 h 89"/>
                  <a:gd name="T14" fmla="*/ 33 w 33"/>
                  <a:gd name="T15" fmla="*/ 89 h 89"/>
                </a:gdLst>
                <a:ahLst/>
                <a:cxnLst>
                  <a:cxn ang="T8">
                    <a:pos x="T0" y="T1"/>
                  </a:cxn>
                  <a:cxn ang="T9">
                    <a:pos x="T2" y="T3"/>
                  </a:cxn>
                  <a:cxn ang="T10">
                    <a:pos x="T4" y="T5"/>
                  </a:cxn>
                  <a:cxn ang="T11">
                    <a:pos x="T6" y="T7"/>
                  </a:cxn>
                </a:cxnLst>
                <a:rect l="T12" t="T13" r="T14" b="T15"/>
                <a:pathLst>
                  <a:path w="33" h="89">
                    <a:moveTo>
                      <a:pt x="33" y="89"/>
                    </a:moveTo>
                    <a:lnTo>
                      <a:pt x="0" y="45"/>
                    </a:lnTo>
                    <a:lnTo>
                      <a:pt x="33" y="0"/>
                    </a:lnTo>
                    <a:lnTo>
                      <a:pt x="33" y="8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5" name="Freeform 15">
                <a:extLst>
                  <a:ext uri="{FF2B5EF4-FFF2-40B4-BE49-F238E27FC236}">
                    <a16:creationId xmlns:a16="http://schemas.microsoft.com/office/drawing/2014/main" id="{AD905299-FAAF-42FF-9942-DA8FF83D0B52}"/>
                  </a:ext>
                </a:extLst>
              </p:cNvPr>
              <p:cNvSpPr>
                <a:spLocks/>
              </p:cNvSpPr>
              <p:nvPr/>
            </p:nvSpPr>
            <p:spPr bwMode="auto">
              <a:xfrm>
                <a:off x="1480" y="15"/>
                <a:ext cx="101" cy="232"/>
              </a:xfrm>
              <a:custGeom>
                <a:avLst/>
                <a:gdLst>
                  <a:gd name="T0" fmla="*/ 2147483647 w 33"/>
                  <a:gd name="T1" fmla="*/ 2147483647 h 90"/>
                  <a:gd name="T2" fmla="*/ 0 w 33"/>
                  <a:gd name="T3" fmla="*/ 2147483647 h 90"/>
                  <a:gd name="T4" fmla="*/ 2147483647 w 33"/>
                  <a:gd name="T5" fmla="*/ 0 h 90"/>
                  <a:gd name="T6" fmla="*/ 2147483647 w 33"/>
                  <a:gd name="T7" fmla="*/ 2147483647 h 90"/>
                  <a:gd name="T8" fmla="*/ 0 60000 65536"/>
                  <a:gd name="T9" fmla="*/ 0 60000 65536"/>
                  <a:gd name="T10" fmla="*/ 0 60000 65536"/>
                  <a:gd name="T11" fmla="*/ 0 60000 65536"/>
                  <a:gd name="T12" fmla="*/ 0 w 33"/>
                  <a:gd name="T13" fmla="*/ 0 h 90"/>
                  <a:gd name="T14" fmla="*/ 33 w 33"/>
                  <a:gd name="T15" fmla="*/ 90 h 90"/>
                </a:gdLst>
                <a:ahLst/>
                <a:cxnLst>
                  <a:cxn ang="T8">
                    <a:pos x="T0" y="T1"/>
                  </a:cxn>
                  <a:cxn ang="T9">
                    <a:pos x="T2" y="T3"/>
                  </a:cxn>
                  <a:cxn ang="T10">
                    <a:pos x="T4" y="T5"/>
                  </a:cxn>
                  <a:cxn ang="T11">
                    <a:pos x="T6" y="T7"/>
                  </a:cxn>
                </a:cxnLst>
                <a:rect l="T12" t="T13" r="T14" b="T15"/>
                <a:pathLst>
                  <a:path w="33" h="90">
                    <a:moveTo>
                      <a:pt x="33" y="90"/>
                    </a:moveTo>
                    <a:lnTo>
                      <a:pt x="0" y="46"/>
                    </a:lnTo>
                    <a:lnTo>
                      <a:pt x="33" y="0"/>
                    </a:lnTo>
                    <a:lnTo>
                      <a:pt x="33" y="9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6" name="Freeform 16">
                <a:extLst>
                  <a:ext uri="{FF2B5EF4-FFF2-40B4-BE49-F238E27FC236}">
                    <a16:creationId xmlns:a16="http://schemas.microsoft.com/office/drawing/2014/main" id="{AF231AF6-6FA6-4834-9CB8-C1FB9997E980}"/>
                  </a:ext>
                </a:extLst>
              </p:cNvPr>
              <p:cNvSpPr>
                <a:spLocks/>
              </p:cNvSpPr>
              <p:nvPr/>
            </p:nvSpPr>
            <p:spPr bwMode="auto">
              <a:xfrm>
                <a:off x="1361" y="1082"/>
                <a:ext cx="92" cy="228"/>
              </a:xfrm>
              <a:custGeom>
                <a:avLst/>
                <a:gdLst>
                  <a:gd name="T0" fmla="*/ 0 w 30"/>
                  <a:gd name="T1" fmla="*/ 0 h 89"/>
                  <a:gd name="T2" fmla="*/ 2147483647 w 30"/>
                  <a:gd name="T3" fmla="*/ 2147483647 h 89"/>
                  <a:gd name="T4" fmla="*/ 0 w 30"/>
                  <a:gd name="T5" fmla="*/ 2147483647 h 89"/>
                  <a:gd name="T6" fmla="*/ 0 w 30"/>
                  <a:gd name="T7" fmla="*/ 0 h 89"/>
                  <a:gd name="T8" fmla="*/ 0 60000 65536"/>
                  <a:gd name="T9" fmla="*/ 0 60000 65536"/>
                  <a:gd name="T10" fmla="*/ 0 60000 65536"/>
                  <a:gd name="T11" fmla="*/ 0 60000 65536"/>
                  <a:gd name="T12" fmla="*/ 0 w 30"/>
                  <a:gd name="T13" fmla="*/ 0 h 89"/>
                  <a:gd name="T14" fmla="*/ 30 w 30"/>
                  <a:gd name="T15" fmla="*/ 89 h 89"/>
                </a:gdLst>
                <a:ahLst/>
                <a:cxnLst>
                  <a:cxn ang="T8">
                    <a:pos x="T0" y="T1"/>
                  </a:cxn>
                  <a:cxn ang="T9">
                    <a:pos x="T2" y="T3"/>
                  </a:cxn>
                  <a:cxn ang="T10">
                    <a:pos x="T4" y="T5"/>
                  </a:cxn>
                  <a:cxn ang="T11">
                    <a:pos x="T6" y="T7"/>
                  </a:cxn>
                </a:cxnLst>
                <a:rect l="T12" t="T13" r="T14" b="T15"/>
                <a:pathLst>
                  <a:path w="30" h="89">
                    <a:moveTo>
                      <a:pt x="0" y="0"/>
                    </a:moveTo>
                    <a:lnTo>
                      <a:pt x="30" y="44"/>
                    </a:lnTo>
                    <a:lnTo>
                      <a:pt x="0" y="89"/>
                    </a:lnTo>
                    <a:lnTo>
                      <a:pt x="0" y="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7" name="Freeform 17">
                <a:extLst>
                  <a:ext uri="{FF2B5EF4-FFF2-40B4-BE49-F238E27FC236}">
                    <a16:creationId xmlns:a16="http://schemas.microsoft.com/office/drawing/2014/main" id="{002473D0-8F88-43C5-8331-5BA6C8715B82}"/>
                  </a:ext>
                </a:extLst>
              </p:cNvPr>
              <p:cNvSpPr>
                <a:spLocks/>
              </p:cNvSpPr>
              <p:nvPr/>
            </p:nvSpPr>
            <p:spPr bwMode="auto">
              <a:xfrm>
                <a:off x="1361" y="15"/>
                <a:ext cx="92" cy="232"/>
              </a:xfrm>
              <a:custGeom>
                <a:avLst/>
                <a:gdLst>
                  <a:gd name="T0" fmla="*/ 0 w 30"/>
                  <a:gd name="T1" fmla="*/ 0 h 90"/>
                  <a:gd name="T2" fmla="*/ 2147483647 w 30"/>
                  <a:gd name="T3" fmla="*/ 2147483647 h 90"/>
                  <a:gd name="T4" fmla="*/ 0 w 30"/>
                  <a:gd name="T5" fmla="*/ 2147483647 h 90"/>
                  <a:gd name="T6" fmla="*/ 0 w 30"/>
                  <a:gd name="T7" fmla="*/ 0 h 90"/>
                  <a:gd name="T8" fmla="*/ 0 60000 65536"/>
                  <a:gd name="T9" fmla="*/ 0 60000 65536"/>
                  <a:gd name="T10" fmla="*/ 0 60000 65536"/>
                  <a:gd name="T11" fmla="*/ 0 60000 65536"/>
                  <a:gd name="T12" fmla="*/ 0 w 30"/>
                  <a:gd name="T13" fmla="*/ 0 h 90"/>
                  <a:gd name="T14" fmla="*/ 30 w 30"/>
                  <a:gd name="T15" fmla="*/ 90 h 90"/>
                </a:gdLst>
                <a:ahLst/>
                <a:cxnLst>
                  <a:cxn ang="T8">
                    <a:pos x="T0" y="T1"/>
                  </a:cxn>
                  <a:cxn ang="T9">
                    <a:pos x="T2" y="T3"/>
                  </a:cxn>
                  <a:cxn ang="T10">
                    <a:pos x="T4" y="T5"/>
                  </a:cxn>
                  <a:cxn ang="T11">
                    <a:pos x="T6" y="T7"/>
                  </a:cxn>
                </a:cxnLst>
                <a:rect l="T12" t="T13" r="T14" b="T15"/>
                <a:pathLst>
                  <a:path w="30" h="90">
                    <a:moveTo>
                      <a:pt x="0" y="0"/>
                    </a:moveTo>
                    <a:lnTo>
                      <a:pt x="30" y="45"/>
                    </a:lnTo>
                    <a:lnTo>
                      <a:pt x="0" y="90"/>
                    </a:lnTo>
                    <a:lnTo>
                      <a:pt x="0" y="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8" name="Freeform 18">
                <a:extLst>
                  <a:ext uri="{FF2B5EF4-FFF2-40B4-BE49-F238E27FC236}">
                    <a16:creationId xmlns:a16="http://schemas.microsoft.com/office/drawing/2014/main" id="{A6BA5E8A-1813-47DB-83E3-C92B4B26E372}"/>
                  </a:ext>
                </a:extLst>
              </p:cNvPr>
              <p:cNvSpPr>
                <a:spLocks/>
              </p:cNvSpPr>
              <p:nvPr/>
            </p:nvSpPr>
            <p:spPr bwMode="auto">
              <a:xfrm>
                <a:off x="1361" y="1339"/>
                <a:ext cx="86" cy="193"/>
              </a:xfrm>
              <a:custGeom>
                <a:avLst/>
                <a:gdLst>
                  <a:gd name="T0" fmla="*/ 0 w 28"/>
                  <a:gd name="T1" fmla="*/ 2147483647 h 75"/>
                  <a:gd name="T2" fmla="*/ 2147483647 w 28"/>
                  <a:gd name="T3" fmla="*/ 2147483647 h 75"/>
                  <a:gd name="T4" fmla="*/ 0 w 28"/>
                  <a:gd name="T5" fmla="*/ 0 h 75"/>
                  <a:gd name="T6" fmla="*/ 0 w 28"/>
                  <a:gd name="T7" fmla="*/ 2147483647 h 75"/>
                  <a:gd name="T8" fmla="*/ 0 60000 65536"/>
                  <a:gd name="T9" fmla="*/ 0 60000 65536"/>
                  <a:gd name="T10" fmla="*/ 0 60000 65536"/>
                  <a:gd name="T11" fmla="*/ 0 60000 65536"/>
                  <a:gd name="T12" fmla="*/ 0 w 28"/>
                  <a:gd name="T13" fmla="*/ 0 h 75"/>
                  <a:gd name="T14" fmla="*/ 28 w 28"/>
                  <a:gd name="T15" fmla="*/ 75 h 75"/>
                </a:gdLst>
                <a:ahLst/>
                <a:cxnLst>
                  <a:cxn ang="T8">
                    <a:pos x="T0" y="T1"/>
                  </a:cxn>
                  <a:cxn ang="T9">
                    <a:pos x="T2" y="T3"/>
                  </a:cxn>
                  <a:cxn ang="T10">
                    <a:pos x="T4" y="T5"/>
                  </a:cxn>
                  <a:cxn ang="T11">
                    <a:pos x="T6" y="T7"/>
                  </a:cxn>
                </a:cxnLst>
                <a:rect l="T12" t="T13" r="T14" b="T15"/>
                <a:pathLst>
                  <a:path w="28" h="75">
                    <a:moveTo>
                      <a:pt x="0" y="75"/>
                    </a:moveTo>
                    <a:lnTo>
                      <a:pt x="28" y="37"/>
                    </a:lnTo>
                    <a:lnTo>
                      <a:pt x="0" y="0"/>
                    </a:lnTo>
                    <a:lnTo>
                      <a:pt x="0" y="7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9" name="Freeform 19">
                <a:extLst>
                  <a:ext uri="{FF2B5EF4-FFF2-40B4-BE49-F238E27FC236}">
                    <a16:creationId xmlns:a16="http://schemas.microsoft.com/office/drawing/2014/main" id="{022E9FA7-B2D8-4C34-8E8F-FAEFEF998FAB}"/>
                  </a:ext>
                </a:extLst>
              </p:cNvPr>
              <p:cNvSpPr>
                <a:spLocks/>
              </p:cNvSpPr>
              <p:nvPr/>
            </p:nvSpPr>
            <p:spPr bwMode="auto">
              <a:xfrm>
                <a:off x="1361" y="275"/>
                <a:ext cx="86" cy="193"/>
              </a:xfrm>
              <a:custGeom>
                <a:avLst/>
                <a:gdLst>
                  <a:gd name="T0" fmla="*/ 0 w 28"/>
                  <a:gd name="T1" fmla="*/ 2147483647 h 75"/>
                  <a:gd name="T2" fmla="*/ 2147483647 w 28"/>
                  <a:gd name="T3" fmla="*/ 2147483647 h 75"/>
                  <a:gd name="T4" fmla="*/ 0 w 28"/>
                  <a:gd name="T5" fmla="*/ 0 h 75"/>
                  <a:gd name="T6" fmla="*/ 0 w 28"/>
                  <a:gd name="T7" fmla="*/ 2147483647 h 75"/>
                  <a:gd name="T8" fmla="*/ 0 60000 65536"/>
                  <a:gd name="T9" fmla="*/ 0 60000 65536"/>
                  <a:gd name="T10" fmla="*/ 0 60000 65536"/>
                  <a:gd name="T11" fmla="*/ 0 60000 65536"/>
                  <a:gd name="T12" fmla="*/ 0 w 28"/>
                  <a:gd name="T13" fmla="*/ 0 h 75"/>
                  <a:gd name="T14" fmla="*/ 28 w 28"/>
                  <a:gd name="T15" fmla="*/ 75 h 75"/>
                </a:gdLst>
                <a:ahLst/>
                <a:cxnLst>
                  <a:cxn ang="T8">
                    <a:pos x="T0" y="T1"/>
                  </a:cxn>
                  <a:cxn ang="T9">
                    <a:pos x="T2" y="T3"/>
                  </a:cxn>
                  <a:cxn ang="T10">
                    <a:pos x="T4" y="T5"/>
                  </a:cxn>
                  <a:cxn ang="T11">
                    <a:pos x="T6" y="T7"/>
                  </a:cxn>
                </a:cxnLst>
                <a:rect l="T12" t="T13" r="T14" b="T15"/>
                <a:pathLst>
                  <a:path w="28" h="75">
                    <a:moveTo>
                      <a:pt x="0" y="75"/>
                    </a:moveTo>
                    <a:lnTo>
                      <a:pt x="28" y="36"/>
                    </a:lnTo>
                    <a:lnTo>
                      <a:pt x="0" y="0"/>
                    </a:lnTo>
                    <a:lnTo>
                      <a:pt x="0" y="7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0" name="Freeform 20">
                <a:extLst>
                  <a:ext uri="{FF2B5EF4-FFF2-40B4-BE49-F238E27FC236}">
                    <a16:creationId xmlns:a16="http://schemas.microsoft.com/office/drawing/2014/main" id="{647B71B1-D5EE-4159-A17B-FC59CCBF3BD2}"/>
                  </a:ext>
                </a:extLst>
              </p:cNvPr>
              <p:cNvSpPr>
                <a:spLocks/>
              </p:cNvSpPr>
              <p:nvPr/>
            </p:nvSpPr>
            <p:spPr bwMode="auto">
              <a:xfrm>
                <a:off x="1486" y="1321"/>
                <a:ext cx="95" cy="204"/>
              </a:xfrm>
              <a:custGeom>
                <a:avLst/>
                <a:gdLst>
                  <a:gd name="T0" fmla="*/ 2147483647 w 31"/>
                  <a:gd name="T1" fmla="*/ 2147483647 h 79"/>
                  <a:gd name="T2" fmla="*/ 0 w 31"/>
                  <a:gd name="T3" fmla="*/ 2147483647 h 79"/>
                  <a:gd name="T4" fmla="*/ 2147483647 w 31"/>
                  <a:gd name="T5" fmla="*/ 0 h 79"/>
                  <a:gd name="T6" fmla="*/ 2147483647 w 31"/>
                  <a:gd name="T7" fmla="*/ 2147483647 h 79"/>
                  <a:gd name="T8" fmla="*/ 0 60000 65536"/>
                  <a:gd name="T9" fmla="*/ 0 60000 65536"/>
                  <a:gd name="T10" fmla="*/ 0 60000 65536"/>
                  <a:gd name="T11" fmla="*/ 0 60000 65536"/>
                  <a:gd name="T12" fmla="*/ 0 w 31"/>
                  <a:gd name="T13" fmla="*/ 0 h 79"/>
                  <a:gd name="T14" fmla="*/ 31 w 31"/>
                  <a:gd name="T15" fmla="*/ 79 h 79"/>
                </a:gdLst>
                <a:ahLst/>
                <a:cxnLst>
                  <a:cxn ang="T8">
                    <a:pos x="T0" y="T1"/>
                  </a:cxn>
                  <a:cxn ang="T9">
                    <a:pos x="T2" y="T3"/>
                  </a:cxn>
                  <a:cxn ang="T10">
                    <a:pos x="T4" y="T5"/>
                  </a:cxn>
                  <a:cxn ang="T11">
                    <a:pos x="T6" y="T7"/>
                  </a:cxn>
                </a:cxnLst>
                <a:rect l="T12" t="T13" r="T14" b="T15"/>
                <a:pathLst>
                  <a:path w="31" h="79">
                    <a:moveTo>
                      <a:pt x="31" y="79"/>
                    </a:moveTo>
                    <a:lnTo>
                      <a:pt x="0" y="43"/>
                    </a:lnTo>
                    <a:lnTo>
                      <a:pt x="31" y="0"/>
                    </a:lnTo>
                    <a:lnTo>
                      <a:pt x="31" y="7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1" name="Freeform 21">
                <a:extLst>
                  <a:ext uri="{FF2B5EF4-FFF2-40B4-BE49-F238E27FC236}">
                    <a16:creationId xmlns:a16="http://schemas.microsoft.com/office/drawing/2014/main" id="{3799D471-8DA6-4F8D-80D6-AFEC231D1D13}"/>
                  </a:ext>
                </a:extLst>
              </p:cNvPr>
              <p:cNvSpPr>
                <a:spLocks/>
              </p:cNvSpPr>
              <p:nvPr/>
            </p:nvSpPr>
            <p:spPr bwMode="auto">
              <a:xfrm>
                <a:off x="1486" y="258"/>
                <a:ext cx="95" cy="200"/>
              </a:xfrm>
              <a:custGeom>
                <a:avLst/>
                <a:gdLst>
                  <a:gd name="T0" fmla="*/ 2147483647 w 31"/>
                  <a:gd name="T1" fmla="*/ 2147483647 h 78"/>
                  <a:gd name="T2" fmla="*/ 0 w 31"/>
                  <a:gd name="T3" fmla="*/ 2147483647 h 78"/>
                  <a:gd name="T4" fmla="*/ 2147483647 w 31"/>
                  <a:gd name="T5" fmla="*/ 0 h 78"/>
                  <a:gd name="T6" fmla="*/ 2147483647 w 31"/>
                  <a:gd name="T7" fmla="*/ 2147483647 h 78"/>
                  <a:gd name="T8" fmla="*/ 0 60000 65536"/>
                  <a:gd name="T9" fmla="*/ 0 60000 65536"/>
                  <a:gd name="T10" fmla="*/ 0 60000 65536"/>
                  <a:gd name="T11" fmla="*/ 0 60000 65536"/>
                  <a:gd name="T12" fmla="*/ 0 w 31"/>
                  <a:gd name="T13" fmla="*/ 0 h 78"/>
                  <a:gd name="T14" fmla="*/ 31 w 31"/>
                  <a:gd name="T15" fmla="*/ 78 h 78"/>
                </a:gdLst>
                <a:ahLst/>
                <a:cxnLst>
                  <a:cxn ang="T8">
                    <a:pos x="T0" y="T1"/>
                  </a:cxn>
                  <a:cxn ang="T9">
                    <a:pos x="T2" y="T3"/>
                  </a:cxn>
                  <a:cxn ang="T10">
                    <a:pos x="T4" y="T5"/>
                  </a:cxn>
                  <a:cxn ang="T11">
                    <a:pos x="T6" y="T7"/>
                  </a:cxn>
                </a:cxnLst>
                <a:rect l="T12" t="T13" r="T14" b="T15"/>
                <a:pathLst>
                  <a:path w="31" h="78">
                    <a:moveTo>
                      <a:pt x="31" y="78"/>
                    </a:moveTo>
                    <a:lnTo>
                      <a:pt x="0" y="43"/>
                    </a:lnTo>
                    <a:lnTo>
                      <a:pt x="31" y="0"/>
                    </a:lnTo>
                    <a:lnTo>
                      <a:pt x="31" y="78"/>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2" name="Freeform 22">
                <a:extLst>
                  <a:ext uri="{FF2B5EF4-FFF2-40B4-BE49-F238E27FC236}">
                    <a16:creationId xmlns:a16="http://schemas.microsoft.com/office/drawing/2014/main" id="{4B597B25-5F72-475A-928C-F6C757B08B0E}"/>
                  </a:ext>
                </a:extLst>
              </p:cNvPr>
              <p:cNvSpPr>
                <a:spLocks/>
              </p:cNvSpPr>
              <p:nvPr/>
            </p:nvSpPr>
            <p:spPr bwMode="auto">
              <a:xfrm>
                <a:off x="1361" y="1597"/>
                <a:ext cx="89" cy="206"/>
              </a:xfrm>
              <a:custGeom>
                <a:avLst/>
                <a:gdLst>
                  <a:gd name="T0" fmla="*/ 0 w 29"/>
                  <a:gd name="T1" fmla="*/ 2147483647 h 80"/>
                  <a:gd name="T2" fmla="*/ 2147483647 w 29"/>
                  <a:gd name="T3" fmla="*/ 2147483647 h 80"/>
                  <a:gd name="T4" fmla="*/ 0 w 29"/>
                  <a:gd name="T5" fmla="*/ 0 h 80"/>
                  <a:gd name="T6" fmla="*/ 0 w 29"/>
                  <a:gd name="T7" fmla="*/ 2147483647 h 80"/>
                  <a:gd name="T8" fmla="*/ 0 60000 65536"/>
                  <a:gd name="T9" fmla="*/ 0 60000 65536"/>
                  <a:gd name="T10" fmla="*/ 0 60000 65536"/>
                  <a:gd name="T11" fmla="*/ 0 60000 65536"/>
                  <a:gd name="T12" fmla="*/ 0 w 29"/>
                  <a:gd name="T13" fmla="*/ 0 h 80"/>
                  <a:gd name="T14" fmla="*/ 29 w 29"/>
                  <a:gd name="T15" fmla="*/ 80 h 80"/>
                </a:gdLst>
                <a:ahLst/>
                <a:cxnLst>
                  <a:cxn ang="T8">
                    <a:pos x="T0" y="T1"/>
                  </a:cxn>
                  <a:cxn ang="T9">
                    <a:pos x="T2" y="T3"/>
                  </a:cxn>
                  <a:cxn ang="T10">
                    <a:pos x="T4" y="T5"/>
                  </a:cxn>
                  <a:cxn ang="T11">
                    <a:pos x="T6" y="T7"/>
                  </a:cxn>
                </a:cxnLst>
                <a:rect l="T12" t="T13" r="T14" b="T15"/>
                <a:pathLst>
                  <a:path w="29" h="80">
                    <a:moveTo>
                      <a:pt x="0" y="80"/>
                    </a:moveTo>
                    <a:lnTo>
                      <a:pt x="29" y="37"/>
                    </a:lnTo>
                    <a:lnTo>
                      <a:pt x="0" y="0"/>
                    </a:lnTo>
                    <a:lnTo>
                      <a:pt x="0" y="8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3" name="Freeform 23">
                <a:extLst>
                  <a:ext uri="{FF2B5EF4-FFF2-40B4-BE49-F238E27FC236}">
                    <a16:creationId xmlns:a16="http://schemas.microsoft.com/office/drawing/2014/main" id="{DF4BFDDE-ACF9-4A9C-BD08-B6B036835422}"/>
                  </a:ext>
                </a:extLst>
              </p:cNvPr>
              <p:cNvSpPr>
                <a:spLocks/>
              </p:cNvSpPr>
              <p:nvPr/>
            </p:nvSpPr>
            <p:spPr bwMode="auto">
              <a:xfrm>
                <a:off x="1361" y="533"/>
                <a:ext cx="89" cy="206"/>
              </a:xfrm>
              <a:custGeom>
                <a:avLst/>
                <a:gdLst>
                  <a:gd name="T0" fmla="*/ 0 w 29"/>
                  <a:gd name="T1" fmla="*/ 2147483647 h 80"/>
                  <a:gd name="T2" fmla="*/ 2147483647 w 29"/>
                  <a:gd name="T3" fmla="*/ 2147483647 h 80"/>
                  <a:gd name="T4" fmla="*/ 0 w 29"/>
                  <a:gd name="T5" fmla="*/ 0 h 80"/>
                  <a:gd name="T6" fmla="*/ 0 w 29"/>
                  <a:gd name="T7" fmla="*/ 2147483647 h 80"/>
                  <a:gd name="T8" fmla="*/ 0 60000 65536"/>
                  <a:gd name="T9" fmla="*/ 0 60000 65536"/>
                  <a:gd name="T10" fmla="*/ 0 60000 65536"/>
                  <a:gd name="T11" fmla="*/ 0 60000 65536"/>
                  <a:gd name="T12" fmla="*/ 0 w 29"/>
                  <a:gd name="T13" fmla="*/ 0 h 80"/>
                  <a:gd name="T14" fmla="*/ 29 w 29"/>
                  <a:gd name="T15" fmla="*/ 80 h 80"/>
                </a:gdLst>
                <a:ahLst/>
                <a:cxnLst>
                  <a:cxn ang="T8">
                    <a:pos x="T0" y="T1"/>
                  </a:cxn>
                  <a:cxn ang="T9">
                    <a:pos x="T2" y="T3"/>
                  </a:cxn>
                  <a:cxn ang="T10">
                    <a:pos x="T4" y="T5"/>
                  </a:cxn>
                  <a:cxn ang="T11">
                    <a:pos x="T6" y="T7"/>
                  </a:cxn>
                </a:cxnLst>
                <a:rect l="T12" t="T13" r="T14" b="T15"/>
                <a:pathLst>
                  <a:path w="29" h="80">
                    <a:moveTo>
                      <a:pt x="0" y="80"/>
                    </a:moveTo>
                    <a:lnTo>
                      <a:pt x="29" y="37"/>
                    </a:lnTo>
                    <a:lnTo>
                      <a:pt x="0" y="0"/>
                    </a:lnTo>
                    <a:lnTo>
                      <a:pt x="0" y="8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4" name="Freeform 24">
                <a:extLst>
                  <a:ext uri="{FF2B5EF4-FFF2-40B4-BE49-F238E27FC236}">
                    <a16:creationId xmlns:a16="http://schemas.microsoft.com/office/drawing/2014/main" id="{9BD9D715-C812-4258-8BFD-F1BB02ABF9FA}"/>
                  </a:ext>
                </a:extLst>
              </p:cNvPr>
              <p:cNvSpPr>
                <a:spLocks/>
              </p:cNvSpPr>
              <p:nvPr/>
            </p:nvSpPr>
            <p:spPr bwMode="auto">
              <a:xfrm>
                <a:off x="1480" y="1568"/>
                <a:ext cx="101" cy="217"/>
              </a:xfrm>
              <a:custGeom>
                <a:avLst/>
                <a:gdLst>
                  <a:gd name="T0" fmla="*/ 2147483647 w 33"/>
                  <a:gd name="T1" fmla="*/ 2147483647 h 84"/>
                  <a:gd name="T2" fmla="*/ 0 w 33"/>
                  <a:gd name="T3" fmla="*/ 2147483647 h 84"/>
                  <a:gd name="T4" fmla="*/ 2147483647 w 33"/>
                  <a:gd name="T5" fmla="*/ 0 h 84"/>
                  <a:gd name="T6" fmla="*/ 2147483647 w 33"/>
                  <a:gd name="T7" fmla="*/ 2147483647 h 84"/>
                  <a:gd name="T8" fmla="*/ 0 60000 65536"/>
                  <a:gd name="T9" fmla="*/ 0 60000 65536"/>
                  <a:gd name="T10" fmla="*/ 0 60000 65536"/>
                  <a:gd name="T11" fmla="*/ 0 60000 65536"/>
                  <a:gd name="T12" fmla="*/ 0 w 33"/>
                  <a:gd name="T13" fmla="*/ 0 h 84"/>
                  <a:gd name="T14" fmla="*/ 33 w 33"/>
                  <a:gd name="T15" fmla="*/ 84 h 84"/>
                </a:gdLst>
                <a:ahLst/>
                <a:cxnLst>
                  <a:cxn ang="T8">
                    <a:pos x="T0" y="T1"/>
                  </a:cxn>
                  <a:cxn ang="T9">
                    <a:pos x="T2" y="T3"/>
                  </a:cxn>
                  <a:cxn ang="T10">
                    <a:pos x="T4" y="T5"/>
                  </a:cxn>
                  <a:cxn ang="T11">
                    <a:pos x="T6" y="T7"/>
                  </a:cxn>
                </a:cxnLst>
                <a:rect l="T12" t="T13" r="T14" b="T15"/>
                <a:pathLst>
                  <a:path w="33" h="84">
                    <a:moveTo>
                      <a:pt x="33" y="84"/>
                    </a:moveTo>
                    <a:lnTo>
                      <a:pt x="0" y="46"/>
                    </a:lnTo>
                    <a:lnTo>
                      <a:pt x="33" y="0"/>
                    </a:lnTo>
                    <a:lnTo>
                      <a:pt x="33" y="8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5" name="Freeform 25">
                <a:extLst>
                  <a:ext uri="{FF2B5EF4-FFF2-40B4-BE49-F238E27FC236}">
                    <a16:creationId xmlns:a16="http://schemas.microsoft.com/office/drawing/2014/main" id="{A646B775-528F-4929-820A-FDC492FA8F61}"/>
                  </a:ext>
                </a:extLst>
              </p:cNvPr>
              <p:cNvSpPr>
                <a:spLocks/>
              </p:cNvSpPr>
              <p:nvPr/>
            </p:nvSpPr>
            <p:spPr bwMode="auto">
              <a:xfrm>
                <a:off x="1480" y="502"/>
                <a:ext cx="101" cy="216"/>
              </a:xfrm>
              <a:custGeom>
                <a:avLst/>
                <a:gdLst>
                  <a:gd name="T0" fmla="*/ 2147483647 w 33"/>
                  <a:gd name="T1" fmla="*/ 2147483647 h 84"/>
                  <a:gd name="T2" fmla="*/ 0 w 33"/>
                  <a:gd name="T3" fmla="*/ 2147483647 h 84"/>
                  <a:gd name="T4" fmla="*/ 2147483647 w 33"/>
                  <a:gd name="T5" fmla="*/ 0 h 84"/>
                  <a:gd name="T6" fmla="*/ 2147483647 w 33"/>
                  <a:gd name="T7" fmla="*/ 2147483647 h 84"/>
                  <a:gd name="T8" fmla="*/ 0 60000 65536"/>
                  <a:gd name="T9" fmla="*/ 0 60000 65536"/>
                  <a:gd name="T10" fmla="*/ 0 60000 65536"/>
                  <a:gd name="T11" fmla="*/ 0 60000 65536"/>
                  <a:gd name="T12" fmla="*/ 0 w 33"/>
                  <a:gd name="T13" fmla="*/ 0 h 84"/>
                  <a:gd name="T14" fmla="*/ 33 w 33"/>
                  <a:gd name="T15" fmla="*/ 84 h 84"/>
                </a:gdLst>
                <a:ahLst/>
                <a:cxnLst>
                  <a:cxn ang="T8">
                    <a:pos x="T0" y="T1"/>
                  </a:cxn>
                  <a:cxn ang="T9">
                    <a:pos x="T2" y="T3"/>
                  </a:cxn>
                  <a:cxn ang="T10">
                    <a:pos x="T4" y="T5"/>
                  </a:cxn>
                  <a:cxn ang="T11">
                    <a:pos x="T6" y="T7"/>
                  </a:cxn>
                </a:cxnLst>
                <a:rect l="T12" t="T13" r="T14" b="T15"/>
                <a:pathLst>
                  <a:path w="33" h="84">
                    <a:moveTo>
                      <a:pt x="33" y="84"/>
                    </a:moveTo>
                    <a:lnTo>
                      <a:pt x="0" y="47"/>
                    </a:lnTo>
                    <a:lnTo>
                      <a:pt x="33" y="0"/>
                    </a:lnTo>
                    <a:lnTo>
                      <a:pt x="33" y="8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6" name="Freeform 26">
                <a:extLst>
                  <a:ext uri="{FF2B5EF4-FFF2-40B4-BE49-F238E27FC236}">
                    <a16:creationId xmlns:a16="http://schemas.microsoft.com/office/drawing/2014/main" id="{87F5BB6B-1FFE-492A-81AE-354B64DA57F8}"/>
                  </a:ext>
                </a:extLst>
              </p:cNvPr>
              <p:cNvSpPr>
                <a:spLocks/>
              </p:cNvSpPr>
              <p:nvPr/>
            </p:nvSpPr>
            <p:spPr bwMode="auto">
              <a:xfrm>
                <a:off x="1474" y="1797"/>
                <a:ext cx="107" cy="335"/>
              </a:xfrm>
              <a:custGeom>
                <a:avLst/>
                <a:gdLst>
                  <a:gd name="T0" fmla="*/ 2147483647 w 35"/>
                  <a:gd name="T1" fmla="*/ 2147483647 h 130"/>
                  <a:gd name="T2" fmla="*/ 0 w 35"/>
                  <a:gd name="T3" fmla="*/ 2147483647 h 130"/>
                  <a:gd name="T4" fmla="*/ 2147483647 w 35"/>
                  <a:gd name="T5" fmla="*/ 0 h 130"/>
                  <a:gd name="T6" fmla="*/ 2147483647 w 35"/>
                  <a:gd name="T7" fmla="*/ 2147483647 h 130"/>
                  <a:gd name="T8" fmla="*/ 0 60000 65536"/>
                  <a:gd name="T9" fmla="*/ 0 60000 65536"/>
                  <a:gd name="T10" fmla="*/ 0 60000 65536"/>
                  <a:gd name="T11" fmla="*/ 0 60000 65536"/>
                  <a:gd name="T12" fmla="*/ 0 w 35"/>
                  <a:gd name="T13" fmla="*/ 0 h 130"/>
                  <a:gd name="T14" fmla="*/ 35 w 35"/>
                  <a:gd name="T15" fmla="*/ 130 h 130"/>
                </a:gdLst>
                <a:ahLst/>
                <a:cxnLst>
                  <a:cxn ang="T8">
                    <a:pos x="T0" y="T1"/>
                  </a:cxn>
                  <a:cxn ang="T9">
                    <a:pos x="T2" y="T3"/>
                  </a:cxn>
                  <a:cxn ang="T10">
                    <a:pos x="T4" y="T5"/>
                  </a:cxn>
                  <a:cxn ang="T11">
                    <a:pos x="T6" y="T7"/>
                  </a:cxn>
                </a:cxnLst>
                <a:rect l="T12" t="T13" r="T14" b="T15"/>
                <a:pathLst>
                  <a:path w="35" h="130">
                    <a:moveTo>
                      <a:pt x="35" y="130"/>
                    </a:moveTo>
                    <a:lnTo>
                      <a:pt x="0" y="63"/>
                    </a:lnTo>
                    <a:lnTo>
                      <a:pt x="35" y="0"/>
                    </a:lnTo>
                    <a:lnTo>
                      <a:pt x="35" y="13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7" name="Freeform 27">
                <a:extLst>
                  <a:ext uri="{FF2B5EF4-FFF2-40B4-BE49-F238E27FC236}">
                    <a16:creationId xmlns:a16="http://schemas.microsoft.com/office/drawing/2014/main" id="{97679E71-0AAC-4DA1-BBD1-EA4B9EC4A88B}"/>
                  </a:ext>
                </a:extLst>
              </p:cNvPr>
              <p:cNvSpPr>
                <a:spLocks/>
              </p:cNvSpPr>
              <p:nvPr/>
            </p:nvSpPr>
            <p:spPr bwMode="auto">
              <a:xfrm>
                <a:off x="1474" y="734"/>
                <a:ext cx="107" cy="334"/>
              </a:xfrm>
              <a:custGeom>
                <a:avLst/>
                <a:gdLst>
                  <a:gd name="T0" fmla="*/ 2147483647 w 35"/>
                  <a:gd name="T1" fmla="*/ 2147483647 h 130"/>
                  <a:gd name="T2" fmla="*/ 0 w 35"/>
                  <a:gd name="T3" fmla="*/ 2147483647 h 130"/>
                  <a:gd name="T4" fmla="*/ 2147483647 w 35"/>
                  <a:gd name="T5" fmla="*/ 0 h 130"/>
                  <a:gd name="T6" fmla="*/ 2147483647 w 35"/>
                  <a:gd name="T7" fmla="*/ 2147483647 h 130"/>
                  <a:gd name="T8" fmla="*/ 0 60000 65536"/>
                  <a:gd name="T9" fmla="*/ 0 60000 65536"/>
                  <a:gd name="T10" fmla="*/ 0 60000 65536"/>
                  <a:gd name="T11" fmla="*/ 0 60000 65536"/>
                  <a:gd name="T12" fmla="*/ 0 w 35"/>
                  <a:gd name="T13" fmla="*/ 0 h 130"/>
                  <a:gd name="T14" fmla="*/ 35 w 35"/>
                  <a:gd name="T15" fmla="*/ 130 h 130"/>
                </a:gdLst>
                <a:ahLst/>
                <a:cxnLst>
                  <a:cxn ang="T8">
                    <a:pos x="T0" y="T1"/>
                  </a:cxn>
                  <a:cxn ang="T9">
                    <a:pos x="T2" y="T3"/>
                  </a:cxn>
                  <a:cxn ang="T10">
                    <a:pos x="T4" y="T5"/>
                  </a:cxn>
                  <a:cxn ang="T11">
                    <a:pos x="T6" y="T7"/>
                  </a:cxn>
                </a:cxnLst>
                <a:rect l="T12" t="T13" r="T14" b="T15"/>
                <a:pathLst>
                  <a:path w="35" h="130">
                    <a:moveTo>
                      <a:pt x="35" y="130"/>
                    </a:moveTo>
                    <a:lnTo>
                      <a:pt x="0" y="63"/>
                    </a:lnTo>
                    <a:lnTo>
                      <a:pt x="35" y="0"/>
                    </a:lnTo>
                    <a:lnTo>
                      <a:pt x="35" y="13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8" name="Freeform 28">
                <a:extLst>
                  <a:ext uri="{FF2B5EF4-FFF2-40B4-BE49-F238E27FC236}">
                    <a16:creationId xmlns:a16="http://schemas.microsoft.com/office/drawing/2014/main" id="{26AA530C-27C3-403D-920D-2E96B666333D}"/>
                  </a:ext>
                </a:extLst>
              </p:cNvPr>
              <p:cNvSpPr>
                <a:spLocks/>
              </p:cNvSpPr>
              <p:nvPr/>
            </p:nvSpPr>
            <p:spPr bwMode="auto">
              <a:xfrm>
                <a:off x="1361" y="1823"/>
                <a:ext cx="89" cy="307"/>
              </a:xfrm>
              <a:custGeom>
                <a:avLst/>
                <a:gdLst>
                  <a:gd name="T0" fmla="*/ 0 w 29"/>
                  <a:gd name="T1" fmla="*/ 2147483647 h 119"/>
                  <a:gd name="T2" fmla="*/ 2147483647 w 29"/>
                  <a:gd name="T3" fmla="*/ 2147483647 h 119"/>
                  <a:gd name="T4" fmla="*/ 0 w 29"/>
                  <a:gd name="T5" fmla="*/ 0 h 119"/>
                  <a:gd name="T6" fmla="*/ 0 w 29"/>
                  <a:gd name="T7" fmla="*/ 2147483647 h 119"/>
                  <a:gd name="T8" fmla="*/ 0 60000 65536"/>
                  <a:gd name="T9" fmla="*/ 0 60000 65536"/>
                  <a:gd name="T10" fmla="*/ 0 60000 65536"/>
                  <a:gd name="T11" fmla="*/ 0 60000 65536"/>
                  <a:gd name="T12" fmla="*/ 0 w 29"/>
                  <a:gd name="T13" fmla="*/ 0 h 119"/>
                  <a:gd name="T14" fmla="*/ 29 w 29"/>
                  <a:gd name="T15" fmla="*/ 119 h 119"/>
                </a:gdLst>
                <a:ahLst/>
                <a:cxnLst>
                  <a:cxn ang="T8">
                    <a:pos x="T0" y="T1"/>
                  </a:cxn>
                  <a:cxn ang="T9">
                    <a:pos x="T2" y="T3"/>
                  </a:cxn>
                  <a:cxn ang="T10">
                    <a:pos x="T4" y="T5"/>
                  </a:cxn>
                  <a:cxn ang="T11">
                    <a:pos x="T6" y="T7"/>
                  </a:cxn>
                </a:cxnLst>
                <a:rect l="T12" t="T13" r="T14" b="T15"/>
                <a:pathLst>
                  <a:path w="29" h="119">
                    <a:moveTo>
                      <a:pt x="0" y="119"/>
                    </a:moveTo>
                    <a:lnTo>
                      <a:pt x="29" y="54"/>
                    </a:lnTo>
                    <a:lnTo>
                      <a:pt x="0" y="0"/>
                    </a:lnTo>
                    <a:lnTo>
                      <a:pt x="0" y="11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9" name="Freeform 29">
                <a:extLst>
                  <a:ext uri="{FF2B5EF4-FFF2-40B4-BE49-F238E27FC236}">
                    <a16:creationId xmlns:a16="http://schemas.microsoft.com/office/drawing/2014/main" id="{FA72B8AF-5B4C-4726-82C0-AE88A6717EB9}"/>
                  </a:ext>
                </a:extLst>
              </p:cNvPr>
              <p:cNvSpPr>
                <a:spLocks/>
              </p:cNvSpPr>
              <p:nvPr/>
            </p:nvSpPr>
            <p:spPr bwMode="auto">
              <a:xfrm>
                <a:off x="1361" y="760"/>
                <a:ext cx="98" cy="306"/>
              </a:xfrm>
              <a:custGeom>
                <a:avLst/>
                <a:gdLst>
                  <a:gd name="T0" fmla="*/ 0 w 32"/>
                  <a:gd name="T1" fmla="*/ 2147483647 h 119"/>
                  <a:gd name="T2" fmla="*/ 2147483647 w 32"/>
                  <a:gd name="T3" fmla="*/ 2147483647 h 119"/>
                  <a:gd name="T4" fmla="*/ 0 w 32"/>
                  <a:gd name="T5" fmla="*/ 0 h 119"/>
                  <a:gd name="T6" fmla="*/ 0 w 32"/>
                  <a:gd name="T7" fmla="*/ 2147483647 h 119"/>
                  <a:gd name="T8" fmla="*/ 0 60000 65536"/>
                  <a:gd name="T9" fmla="*/ 0 60000 65536"/>
                  <a:gd name="T10" fmla="*/ 0 60000 65536"/>
                  <a:gd name="T11" fmla="*/ 0 60000 65536"/>
                  <a:gd name="T12" fmla="*/ 0 w 32"/>
                  <a:gd name="T13" fmla="*/ 0 h 119"/>
                  <a:gd name="T14" fmla="*/ 32 w 32"/>
                  <a:gd name="T15" fmla="*/ 119 h 119"/>
                </a:gdLst>
                <a:ahLst/>
                <a:cxnLst>
                  <a:cxn ang="T8">
                    <a:pos x="T0" y="T1"/>
                  </a:cxn>
                  <a:cxn ang="T9">
                    <a:pos x="T2" y="T3"/>
                  </a:cxn>
                  <a:cxn ang="T10">
                    <a:pos x="T4" y="T5"/>
                  </a:cxn>
                  <a:cxn ang="T11">
                    <a:pos x="T6" y="T7"/>
                  </a:cxn>
                </a:cxnLst>
                <a:rect l="T12" t="T13" r="T14" b="T15"/>
                <a:pathLst>
                  <a:path w="32" h="119">
                    <a:moveTo>
                      <a:pt x="0" y="119"/>
                    </a:moveTo>
                    <a:lnTo>
                      <a:pt x="32" y="61"/>
                    </a:lnTo>
                    <a:lnTo>
                      <a:pt x="0" y="0"/>
                    </a:lnTo>
                    <a:lnTo>
                      <a:pt x="0" y="11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0" name="Freeform 30">
                <a:extLst>
                  <a:ext uri="{FF2B5EF4-FFF2-40B4-BE49-F238E27FC236}">
                    <a16:creationId xmlns:a16="http://schemas.microsoft.com/office/drawing/2014/main" id="{4447A9B5-067A-48F7-9005-3A51CCBBA3A8}"/>
                  </a:ext>
                </a:extLst>
              </p:cNvPr>
              <p:cNvSpPr>
                <a:spLocks/>
              </p:cNvSpPr>
              <p:nvPr/>
            </p:nvSpPr>
            <p:spPr bwMode="auto">
              <a:xfrm>
                <a:off x="1361" y="1998"/>
                <a:ext cx="220" cy="170"/>
              </a:xfrm>
              <a:custGeom>
                <a:avLst/>
                <a:gdLst>
                  <a:gd name="T0" fmla="*/ 2147483647 w 72"/>
                  <a:gd name="T1" fmla="*/ 2147483647 h 66"/>
                  <a:gd name="T2" fmla="*/ 2147483647 w 72"/>
                  <a:gd name="T3" fmla="*/ 0 h 66"/>
                  <a:gd name="T4" fmla="*/ 0 w 72"/>
                  <a:gd name="T5" fmla="*/ 2147483647 h 66"/>
                  <a:gd name="T6" fmla="*/ 2147483647 w 72"/>
                  <a:gd name="T7" fmla="*/ 2147483647 h 66"/>
                  <a:gd name="T8" fmla="*/ 0 60000 65536"/>
                  <a:gd name="T9" fmla="*/ 0 60000 65536"/>
                  <a:gd name="T10" fmla="*/ 0 60000 65536"/>
                  <a:gd name="T11" fmla="*/ 0 60000 65536"/>
                  <a:gd name="T12" fmla="*/ 0 w 72"/>
                  <a:gd name="T13" fmla="*/ 0 h 66"/>
                  <a:gd name="T14" fmla="*/ 72 w 72"/>
                  <a:gd name="T15" fmla="*/ 66 h 66"/>
                </a:gdLst>
                <a:ahLst/>
                <a:cxnLst>
                  <a:cxn ang="T8">
                    <a:pos x="T0" y="T1"/>
                  </a:cxn>
                  <a:cxn ang="T9">
                    <a:pos x="T2" y="T3"/>
                  </a:cxn>
                  <a:cxn ang="T10">
                    <a:pos x="T4" y="T5"/>
                  </a:cxn>
                  <a:cxn ang="T11">
                    <a:pos x="T6" y="T7"/>
                  </a:cxn>
                </a:cxnLst>
                <a:rect l="T12" t="T13" r="T14" b="T15"/>
                <a:pathLst>
                  <a:path w="72" h="66">
                    <a:moveTo>
                      <a:pt x="72" y="66"/>
                    </a:moveTo>
                    <a:lnTo>
                      <a:pt x="34" y="0"/>
                    </a:lnTo>
                    <a:lnTo>
                      <a:pt x="0" y="66"/>
                    </a:lnTo>
                    <a:lnTo>
                      <a:pt x="72" y="66"/>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1" name="Freeform 31">
                <a:extLst>
                  <a:ext uri="{FF2B5EF4-FFF2-40B4-BE49-F238E27FC236}">
                    <a16:creationId xmlns:a16="http://schemas.microsoft.com/office/drawing/2014/main" id="{BA0DE6DB-8535-410E-9492-AC26F6EC03A5}"/>
                  </a:ext>
                </a:extLst>
              </p:cNvPr>
              <p:cNvSpPr>
                <a:spLocks/>
              </p:cNvSpPr>
              <p:nvPr/>
            </p:nvSpPr>
            <p:spPr bwMode="auto">
              <a:xfrm>
                <a:off x="1368" y="906"/>
                <a:ext cx="203" cy="288"/>
              </a:xfrm>
              <a:custGeom>
                <a:avLst/>
                <a:gdLst>
                  <a:gd name="T0" fmla="*/ 2147483647 w 67"/>
                  <a:gd name="T1" fmla="*/ 2147483647 h 112"/>
                  <a:gd name="T2" fmla="*/ 2147483647 w 67"/>
                  <a:gd name="T3" fmla="*/ 2147483647 h 112"/>
                  <a:gd name="T4" fmla="*/ 0 w 67"/>
                  <a:gd name="T5" fmla="*/ 2147483647 h 112"/>
                  <a:gd name="T6" fmla="*/ 2147483647 w 67"/>
                  <a:gd name="T7" fmla="*/ 0 h 112"/>
                  <a:gd name="T8" fmla="*/ 2147483647 w 67"/>
                  <a:gd name="T9" fmla="*/ 2147483647 h 112"/>
                  <a:gd name="T10" fmla="*/ 0 60000 65536"/>
                  <a:gd name="T11" fmla="*/ 0 60000 65536"/>
                  <a:gd name="T12" fmla="*/ 0 60000 65536"/>
                  <a:gd name="T13" fmla="*/ 0 60000 65536"/>
                  <a:gd name="T14" fmla="*/ 0 60000 65536"/>
                  <a:gd name="T15" fmla="*/ 0 w 67"/>
                  <a:gd name="T16" fmla="*/ 0 h 112"/>
                  <a:gd name="T17" fmla="*/ 67 w 67"/>
                  <a:gd name="T18" fmla="*/ 112 h 112"/>
                </a:gdLst>
                <a:ahLst/>
                <a:cxnLst>
                  <a:cxn ang="T10">
                    <a:pos x="T0" y="T1"/>
                  </a:cxn>
                  <a:cxn ang="T11">
                    <a:pos x="T2" y="T3"/>
                  </a:cxn>
                  <a:cxn ang="T12">
                    <a:pos x="T4" y="T5"/>
                  </a:cxn>
                  <a:cxn ang="T13">
                    <a:pos x="T6" y="T7"/>
                  </a:cxn>
                  <a:cxn ang="T14">
                    <a:pos x="T8" y="T9"/>
                  </a:cxn>
                </a:cxnLst>
                <a:rect l="T15" t="T16" r="T17" b="T18"/>
                <a:pathLst>
                  <a:path w="67" h="112">
                    <a:moveTo>
                      <a:pt x="67" y="65"/>
                    </a:moveTo>
                    <a:lnTo>
                      <a:pt x="32" y="112"/>
                    </a:lnTo>
                    <a:lnTo>
                      <a:pt x="0" y="68"/>
                    </a:lnTo>
                    <a:lnTo>
                      <a:pt x="32" y="0"/>
                    </a:lnTo>
                    <a:lnTo>
                      <a:pt x="67" y="6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2" name="Freeform 32">
                <a:extLst>
                  <a:ext uri="{FF2B5EF4-FFF2-40B4-BE49-F238E27FC236}">
                    <a16:creationId xmlns:a16="http://schemas.microsoft.com/office/drawing/2014/main" id="{8A086FCD-28EE-4690-8320-162EBF78E139}"/>
                  </a:ext>
                </a:extLst>
              </p:cNvPr>
              <p:cNvSpPr>
                <a:spLocks/>
              </p:cNvSpPr>
              <p:nvPr/>
            </p:nvSpPr>
            <p:spPr bwMode="auto">
              <a:xfrm>
                <a:off x="1361" y="15"/>
                <a:ext cx="220" cy="116"/>
              </a:xfrm>
              <a:custGeom>
                <a:avLst/>
                <a:gdLst>
                  <a:gd name="T0" fmla="*/ 2147483647 w 72"/>
                  <a:gd name="T1" fmla="*/ 0 h 45"/>
                  <a:gd name="T2" fmla="*/ 2147483647 w 72"/>
                  <a:gd name="T3" fmla="*/ 2147483647 h 45"/>
                  <a:gd name="T4" fmla="*/ 0 w 72"/>
                  <a:gd name="T5" fmla="*/ 2147483647 h 45"/>
                  <a:gd name="T6" fmla="*/ 2147483647 w 72"/>
                  <a:gd name="T7" fmla="*/ 0 h 45"/>
                  <a:gd name="T8" fmla="*/ 0 60000 65536"/>
                  <a:gd name="T9" fmla="*/ 0 60000 65536"/>
                  <a:gd name="T10" fmla="*/ 0 60000 65536"/>
                  <a:gd name="T11" fmla="*/ 0 60000 65536"/>
                  <a:gd name="T12" fmla="*/ 0 w 72"/>
                  <a:gd name="T13" fmla="*/ 0 h 45"/>
                  <a:gd name="T14" fmla="*/ 72 w 72"/>
                  <a:gd name="T15" fmla="*/ 45 h 45"/>
                </a:gdLst>
                <a:ahLst/>
                <a:cxnLst>
                  <a:cxn ang="T8">
                    <a:pos x="T0" y="T1"/>
                  </a:cxn>
                  <a:cxn ang="T9">
                    <a:pos x="T2" y="T3"/>
                  </a:cxn>
                  <a:cxn ang="T10">
                    <a:pos x="T4" y="T5"/>
                  </a:cxn>
                  <a:cxn ang="T11">
                    <a:pos x="T6" y="T7"/>
                  </a:cxn>
                </a:cxnLst>
                <a:rect l="T12" t="T13" r="T14" b="T15"/>
                <a:pathLst>
                  <a:path w="72" h="45">
                    <a:moveTo>
                      <a:pt x="72" y="0"/>
                    </a:moveTo>
                    <a:lnTo>
                      <a:pt x="34" y="45"/>
                    </a:lnTo>
                    <a:lnTo>
                      <a:pt x="0" y="3"/>
                    </a:lnTo>
                    <a:lnTo>
                      <a:pt x="72" y="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3" name="Freeform 33">
                <a:extLst>
                  <a:ext uri="{FF2B5EF4-FFF2-40B4-BE49-F238E27FC236}">
                    <a16:creationId xmlns:a16="http://schemas.microsoft.com/office/drawing/2014/main" id="{D4E27374-DECB-4513-A876-87EF11B08A09}"/>
                  </a:ext>
                </a:extLst>
              </p:cNvPr>
              <p:cNvSpPr>
                <a:spLocks/>
              </p:cNvSpPr>
              <p:nvPr/>
            </p:nvSpPr>
            <p:spPr bwMode="auto">
              <a:xfrm>
                <a:off x="1352" y="28"/>
                <a:ext cx="229" cy="2119"/>
              </a:xfrm>
              <a:custGeom>
                <a:avLst/>
                <a:gdLst>
                  <a:gd name="T0" fmla="*/ 2147483647 w 75"/>
                  <a:gd name="T1" fmla="*/ 2147483647 h 823"/>
                  <a:gd name="T2" fmla="*/ 2147483647 w 75"/>
                  <a:gd name="T3" fmla="*/ 2147483647 h 823"/>
                  <a:gd name="T4" fmla="*/ 2147483647 w 75"/>
                  <a:gd name="T5" fmla="*/ 2147483647 h 823"/>
                  <a:gd name="T6" fmla="*/ 2147483647 w 75"/>
                  <a:gd name="T7" fmla="*/ 2147483647 h 823"/>
                  <a:gd name="T8" fmla="*/ 2147483647 w 75"/>
                  <a:gd name="T9" fmla="*/ 2147483647 h 823"/>
                  <a:gd name="T10" fmla="*/ 0 w 75"/>
                  <a:gd name="T11" fmla="*/ 2147483647 h 823"/>
                  <a:gd name="T12" fmla="*/ 2147483647 w 75"/>
                  <a:gd name="T13" fmla="*/ 2147483647 h 823"/>
                  <a:gd name="T14" fmla="*/ 2147483647 w 75"/>
                  <a:gd name="T15" fmla="*/ 2147483647 h 823"/>
                  <a:gd name="T16" fmla="*/ 2147483647 w 75"/>
                  <a:gd name="T17" fmla="*/ 2147483647 h 823"/>
                  <a:gd name="T18" fmla="*/ 2147483647 w 75"/>
                  <a:gd name="T19" fmla="*/ 2147483647 h 823"/>
                  <a:gd name="T20" fmla="*/ 2147483647 w 75"/>
                  <a:gd name="T21" fmla="*/ 2147483647 h 823"/>
                  <a:gd name="T22" fmla="*/ 2147483647 w 75"/>
                  <a:gd name="T23" fmla="*/ 2147483647 h 823"/>
                  <a:gd name="T24" fmla="*/ 2147483647 w 75"/>
                  <a:gd name="T25" fmla="*/ 2147483647 h 823"/>
                  <a:gd name="T26" fmla="*/ 2147483647 w 75"/>
                  <a:gd name="T27" fmla="*/ 2147483647 h 823"/>
                  <a:gd name="T28" fmla="*/ 2147483647 w 75"/>
                  <a:gd name="T29" fmla="*/ 2147483647 h 823"/>
                  <a:gd name="T30" fmla="*/ 2147483647 w 75"/>
                  <a:gd name="T31" fmla="*/ 2147483647 h 823"/>
                  <a:gd name="T32" fmla="*/ 2147483647 w 75"/>
                  <a:gd name="T33" fmla="*/ 2147483647 h 823"/>
                  <a:gd name="T34" fmla="*/ 2147483647 w 75"/>
                  <a:gd name="T35" fmla="*/ 2147483647 h 823"/>
                  <a:gd name="T36" fmla="*/ 2147483647 w 75"/>
                  <a:gd name="T37" fmla="*/ 0 h 823"/>
                  <a:gd name="T38" fmla="*/ 2147483647 w 75"/>
                  <a:gd name="T39" fmla="*/ 0 h 823"/>
                  <a:gd name="T40" fmla="*/ 2147483647 w 75"/>
                  <a:gd name="T41" fmla="*/ 2147483647 h 823"/>
                  <a:gd name="T42" fmla="*/ 2147483647 w 75"/>
                  <a:gd name="T43" fmla="*/ 2147483647 h 823"/>
                  <a:gd name="T44" fmla="*/ 2147483647 w 75"/>
                  <a:gd name="T45" fmla="*/ 2147483647 h 823"/>
                  <a:gd name="T46" fmla="*/ 2147483647 w 75"/>
                  <a:gd name="T47" fmla="*/ 2147483647 h 823"/>
                  <a:gd name="T48" fmla="*/ 2147483647 w 75"/>
                  <a:gd name="T49" fmla="*/ 2147483647 h 823"/>
                  <a:gd name="T50" fmla="*/ 2147483647 w 75"/>
                  <a:gd name="T51" fmla="*/ 2147483647 h 8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5"/>
                  <a:gd name="T79" fmla="*/ 0 h 823"/>
                  <a:gd name="T80" fmla="*/ 75 w 75"/>
                  <a:gd name="T81" fmla="*/ 823 h 8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5" h="823">
                    <a:moveTo>
                      <a:pt x="3" y="413"/>
                    </a:moveTo>
                    <a:lnTo>
                      <a:pt x="62" y="497"/>
                    </a:lnTo>
                    <a:lnTo>
                      <a:pt x="2" y="580"/>
                    </a:lnTo>
                    <a:lnTo>
                      <a:pt x="3" y="603"/>
                    </a:lnTo>
                    <a:lnTo>
                      <a:pt x="65" y="698"/>
                    </a:lnTo>
                    <a:lnTo>
                      <a:pt x="0" y="821"/>
                    </a:lnTo>
                    <a:lnTo>
                      <a:pt x="10" y="823"/>
                    </a:lnTo>
                    <a:lnTo>
                      <a:pt x="75" y="706"/>
                    </a:lnTo>
                    <a:lnTo>
                      <a:pt x="75" y="685"/>
                    </a:lnTo>
                    <a:lnTo>
                      <a:pt x="6" y="592"/>
                    </a:lnTo>
                    <a:lnTo>
                      <a:pt x="75" y="503"/>
                    </a:lnTo>
                    <a:lnTo>
                      <a:pt x="75" y="493"/>
                    </a:lnTo>
                    <a:lnTo>
                      <a:pt x="11" y="409"/>
                    </a:lnTo>
                    <a:lnTo>
                      <a:pt x="75" y="292"/>
                    </a:lnTo>
                    <a:lnTo>
                      <a:pt x="75" y="272"/>
                    </a:lnTo>
                    <a:lnTo>
                      <a:pt x="6" y="179"/>
                    </a:lnTo>
                    <a:lnTo>
                      <a:pt x="75" y="90"/>
                    </a:lnTo>
                    <a:lnTo>
                      <a:pt x="75" y="79"/>
                    </a:lnTo>
                    <a:lnTo>
                      <a:pt x="18" y="0"/>
                    </a:lnTo>
                    <a:lnTo>
                      <a:pt x="3" y="0"/>
                    </a:lnTo>
                    <a:lnTo>
                      <a:pt x="62" y="84"/>
                    </a:lnTo>
                    <a:lnTo>
                      <a:pt x="2" y="166"/>
                    </a:lnTo>
                    <a:lnTo>
                      <a:pt x="3" y="190"/>
                    </a:lnTo>
                    <a:lnTo>
                      <a:pt x="65" y="285"/>
                    </a:lnTo>
                    <a:lnTo>
                      <a:pt x="3" y="397"/>
                    </a:lnTo>
                    <a:lnTo>
                      <a:pt x="3" y="413"/>
                    </a:lnTo>
                    <a:close/>
                  </a:path>
                </a:pathLst>
              </a:custGeom>
              <a:solidFill>
                <a:srgbClr val="EA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4" name="Freeform 34">
                <a:extLst>
                  <a:ext uri="{FF2B5EF4-FFF2-40B4-BE49-F238E27FC236}">
                    <a16:creationId xmlns:a16="http://schemas.microsoft.com/office/drawing/2014/main" id="{27EECD68-CC1B-49A6-A4CA-7B74361BD940}"/>
                  </a:ext>
                </a:extLst>
              </p:cNvPr>
              <p:cNvSpPr>
                <a:spLocks noEditPoints="1"/>
              </p:cNvSpPr>
              <p:nvPr/>
            </p:nvSpPr>
            <p:spPr bwMode="auto">
              <a:xfrm>
                <a:off x="1334" y="15"/>
                <a:ext cx="256" cy="2142"/>
              </a:xfrm>
              <a:custGeom>
                <a:avLst/>
                <a:gdLst>
                  <a:gd name="T0" fmla="*/ 2147483647 w 84"/>
                  <a:gd name="T1" fmla="*/ 2147483647 h 832"/>
                  <a:gd name="T2" fmla="*/ 2147483647 w 84"/>
                  <a:gd name="T3" fmla="*/ 2147483647 h 832"/>
                  <a:gd name="T4" fmla="*/ 2147483647 w 84"/>
                  <a:gd name="T5" fmla="*/ 2147483647 h 832"/>
                  <a:gd name="T6" fmla="*/ 2147483647 w 84"/>
                  <a:gd name="T7" fmla="*/ 2147483647 h 832"/>
                  <a:gd name="T8" fmla="*/ 2147483647 w 84"/>
                  <a:gd name="T9" fmla="*/ 2147483647 h 832"/>
                  <a:gd name="T10" fmla="*/ 2147483647 w 84"/>
                  <a:gd name="T11" fmla="*/ 2147483647 h 832"/>
                  <a:gd name="T12" fmla="*/ 2147483647 w 84"/>
                  <a:gd name="T13" fmla="*/ 2147483647 h 832"/>
                  <a:gd name="T14" fmla="*/ 2147483647 w 84"/>
                  <a:gd name="T15" fmla="*/ 2147483647 h 832"/>
                  <a:gd name="T16" fmla="*/ 2147483647 w 84"/>
                  <a:gd name="T17" fmla="*/ 2147483647 h 832"/>
                  <a:gd name="T18" fmla="*/ 2147483647 w 84"/>
                  <a:gd name="T19" fmla="*/ 2147483647 h 832"/>
                  <a:gd name="T20" fmla="*/ 2147483647 w 84"/>
                  <a:gd name="T21" fmla="*/ 2147483647 h 832"/>
                  <a:gd name="T22" fmla="*/ 2147483647 w 84"/>
                  <a:gd name="T23" fmla="*/ 2147483647 h 832"/>
                  <a:gd name="T24" fmla="*/ 2147483647 w 84"/>
                  <a:gd name="T25" fmla="*/ 2147483647 h 832"/>
                  <a:gd name="T26" fmla="*/ 2147483647 w 84"/>
                  <a:gd name="T27" fmla="*/ 2147483647 h 832"/>
                  <a:gd name="T28" fmla="*/ 2147483647 w 84"/>
                  <a:gd name="T29" fmla="*/ 2147483647 h 832"/>
                  <a:gd name="T30" fmla="*/ 2147483647 w 84"/>
                  <a:gd name="T31" fmla="*/ 2147483647 h 832"/>
                  <a:gd name="T32" fmla="*/ 2147483647 w 84"/>
                  <a:gd name="T33" fmla="*/ 2147483647 h 832"/>
                  <a:gd name="T34" fmla="*/ 2147483647 w 84"/>
                  <a:gd name="T35" fmla="*/ 2147483647 h 832"/>
                  <a:gd name="T36" fmla="*/ 2147483647 w 84"/>
                  <a:gd name="T37" fmla="*/ 2147483647 h 832"/>
                  <a:gd name="T38" fmla="*/ 2147483647 w 84"/>
                  <a:gd name="T39" fmla="*/ 2147483647 h 832"/>
                  <a:gd name="T40" fmla="*/ 2147483647 w 84"/>
                  <a:gd name="T41" fmla="*/ 2147483647 h 832"/>
                  <a:gd name="T42" fmla="*/ 2147483647 w 84"/>
                  <a:gd name="T43" fmla="*/ 2147483647 h 832"/>
                  <a:gd name="T44" fmla="*/ 2147483647 w 84"/>
                  <a:gd name="T45" fmla="*/ 2147483647 h 832"/>
                  <a:gd name="T46" fmla="*/ 2147483647 w 84"/>
                  <a:gd name="T47" fmla="*/ 2147483647 h 832"/>
                  <a:gd name="T48" fmla="*/ 2147483647 w 84"/>
                  <a:gd name="T49" fmla="*/ 2147483647 h 832"/>
                  <a:gd name="T50" fmla="*/ 2147483647 w 84"/>
                  <a:gd name="T51" fmla="*/ 2147483647 h 832"/>
                  <a:gd name="T52" fmla="*/ 2147483647 w 84"/>
                  <a:gd name="T53" fmla="*/ 2147483647 h 832"/>
                  <a:gd name="T54" fmla="*/ 2147483647 w 84"/>
                  <a:gd name="T55" fmla="*/ 2147483647 h 832"/>
                  <a:gd name="T56" fmla="*/ 2147483647 w 84"/>
                  <a:gd name="T57" fmla="*/ 2147483647 h 832"/>
                  <a:gd name="T58" fmla="*/ 2147483647 w 84"/>
                  <a:gd name="T59" fmla="*/ 2147483647 h 832"/>
                  <a:gd name="T60" fmla="*/ 2147483647 w 84"/>
                  <a:gd name="T61" fmla="*/ 2147483647 h 832"/>
                  <a:gd name="T62" fmla="*/ 2147483647 w 84"/>
                  <a:gd name="T63" fmla="*/ 2147483647 h 832"/>
                  <a:gd name="T64" fmla="*/ 2147483647 w 84"/>
                  <a:gd name="T65" fmla="*/ 2147483647 h 832"/>
                  <a:gd name="T66" fmla="*/ 2147483647 w 84"/>
                  <a:gd name="T67" fmla="*/ 2147483647 h 832"/>
                  <a:gd name="T68" fmla="*/ 2147483647 w 84"/>
                  <a:gd name="T69" fmla="*/ 2147483647 h 832"/>
                  <a:gd name="T70" fmla="*/ 2147483647 w 84"/>
                  <a:gd name="T71" fmla="*/ 2147483647 h 832"/>
                  <a:gd name="T72" fmla="*/ 2147483647 w 84"/>
                  <a:gd name="T73" fmla="*/ 2147483647 h 832"/>
                  <a:gd name="T74" fmla="*/ 2147483647 w 84"/>
                  <a:gd name="T75" fmla="*/ 2147483647 h 832"/>
                  <a:gd name="T76" fmla="*/ 2147483647 w 84"/>
                  <a:gd name="T77" fmla="*/ 2147483647 h 832"/>
                  <a:gd name="T78" fmla="*/ 2147483647 w 84"/>
                  <a:gd name="T79" fmla="*/ 2147483647 h 832"/>
                  <a:gd name="T80" fmla="*/ 2147483647 w 84"/>
                  <a:gd name="T81" fmla="*/ 2147483647 h 832"/>
                  <a:gd name="T82" fmla="*/ 2147483647 w 84"/>
                  <a:gd name="T83" fmla="*/ 2147483647 h 832"/>
                  <a:gd name="T84" fmla="*/ 2147483647 w 84"/>
                  <a:gd name="T85" fmla="*/ 2147483647 h 832"/>
                  <a:gd name="T86" fmla="*/ 2147483647 w 84"/>
                  <a:gd name="T87" fmla="*/ 0 h 832"/>
                  <a:gd name="T88" fmla="*/ 2147483647 w 84"/>
                  <a:gd name="T89" fmla="*/ 0 h 832"/>
                  <a:gd name="T90" fmla="*/ 2147483647 w 84"/>
                  <a:gd name="T91" fmla="*/ 0 h 832"/>
                  <a:gd name="T92" fmla="*/ 2147483647 w 84"/>
                  <a:gd name="T93" fmla="*/ 2147483647 h 832"/>
                  <a:gd name="T94" fmla="*/ 2147483647 w 84"/>
                  <a:gd name="T95" fmla="*/ 2147483647 h 832"/>
                  <a:gd name="T96" fmla="*/ 2147483647 w 84"/>
                  <a:gd name="T97" fmla="*/ 2147483647 h 832"/>
                  <a:gd name="T98" fmla="*/ 2147483647 w 84"/>
                  <a:gd name="T99" fmla="*/ 2147483647 h 832"/>
                  <a:gd name="T100" fmla="*/ 2147483647 w 84"/>
                  <a:gd name="T101" fmla="*/ 2147483647 h 832"/>
                  <a:gd name="T102" fmla="*/ 2147483647 w 84"/>
                  <a:gd name="T103" fmla="*/ 2147483647 h 832"/>
                  <a:gd name="T104" fmla="*/ 2147483647 w 84"/>
                  <a:gd name="T105" fmla="*/ 2147483647 h 832"/>
                  <a:gd name="T106" fmla="*/ 2147483647 w 84"/>
                  <a:gd name="T107" fmla="*/ 2147483647 h 832"/>
                  <a:gd name="T108" fmla="*/ 2147483647 w 84"/>
                  <a:gd name="T109" fmla="*/ 2147483647 h 832"/>
                  <a:gd name="T110" fmla="*/ 2147483647 w 84"/>
                  <a:gd name="T111" fmla="*/ 2147483647 h 832"/>
                  <a:gd name="T112" fmla="*/ 2147483647 w 84"/>
                  <a:gd name="T113" fmla="*/ 2147483647 h 832"/>
                  <a:gd name="T114" fmla="*/ 2147483647 w 84"/>
                  <a:gd name="T115" fmla="*/ 2147483647 h 832"/>
                  <a:gd name="T116" fmla="*/ 2147483647 w 84"/>
                  <a:gd name="T117" fmla="*/ 2147483647 h 832"/>
                  <a:gd name="T118" fmla="*/ 2147483647 w 84"/>
                  <a:gd name="T119" fmla="*/ 2147483647 h 832"/>
                  <a:gd name="T120" fmla="*/ 2147483647 w 84"/>
                  <a:gd name="T121" fmla="*/ 2147483647 h 832"/>
                  <a:gd name="T122" fmla="*/ 2147483647 w 84"/>
                  <a:gd name="T123" fmla="*/ 2147483647 h 8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32"/>
                  <a:gd name="T188" fmla="*/ 84 w 84"/>
                  <a:gd name="T189" fmla="*/ 832 h 83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32">
                    <a:moveTo>
                      <a:pt x="11" y="414"/>
                    </a:moveTo>
                    <a:lnTo>
                      <a:pt x="70" y="499"/>
                    </a:lnTo>
                    <a:lnTo>
                      <a:pt x="66" y="506"/>
                    </a:lnTo>
                    <a:lnTo>
                      <a:pt x="7" y="421"/>
                    </a:lnTo>
                    <a:lnTo>
                      <a:pt x="11" y="414"/>
                    </a:lnTo>
                    <a:close/>
                    <a:moveTo>
                      <a:pt x="70" y="499"/>
                    </a:moveTo>
                    <a:lnTo>
                      <a:pt x="73" y="502"/>
                    </a:lnTo>
                    <a:lnTo>
                      <a:pt x="70" y="506"/>
                    </a:lnTo>
                    <a:lnTo>
                      <a:pt x="68" y="502"/>
                    </a:lnTo>
                    <a:lnTo>
                      <a:pt x="70" y="499"/>
                    </a:lnTo>
                    <a:close/>
                    <a:moveTo>
                      <a:pt x="70" y="506"/>
                    </a:moveTo>
                    <a:lnTo>
                      <a:pt x="10" y="588"/>
                    </a:lnTo>
                    <a:lnTo>
                      <a:pt x="6" y="581"/>
                    </a:lnTo>
                    <a:lnTo>
                      <a:pt x="66" y="498"/>
                    </a:lnTo>
                    <a:lnTo>
                      <a:pt x="70" y="506"/>
                    </a:lnTo>
                    <a:close/>
                    <a:moveTo>
                      <a:pt x="5" y="585"/>
                    </a:moveTo>
                    <a:lnTo>
                      <a:pt x="5" y="583"/>
                    </a:lnTo>
                    <a:lnTo>
                      <a:pt x="6" y="581"/>
                    </a:lnTo>
                    <a:lnTo>
                      <a:pt x="8" y="585"/>
                    </a:lnTo>
                    <a:lnTo>
                      <a:pt x="5" y="585"/>
                    </a:lnTo>
                    <a:close/>
                    <a:moveTo>
                      <a:pt x="11" y="585"/>
                    </a:moveTo>
                    <a:lnTo>
                      <a:pt x="11" y="608"/>
                    </a:lnTo>
                    <a:lnTo>
                      <a:pt x="6" y="608"/>
                    </a:lnTo>
                    <a:lnTo>
                      <a:pt x="5" y="585"/>
                    </a:lnTo>
                    <a:lnTo>
                      <a:pt x="11" y="585"/>
                    </a:lnTo>
                    <a:close/>
                    <a:moveTo>
                      <a:pt x="7" y="611"/>
                    </a:moveTo>
                    <a:lnTo>
                      <a:pt x="6" y="610"/>
                    </a:lnTo>
                    <a:lnTo>
                      <a:pt x="6" y="608"/>
                    </a:lnTo>
                    <a:lnTo>
                      <a:pt x="9" y="608"/>
                    </a:lnTo>
                    <a:lnTo>
                      <a:pt x="7" y="611"/>
                    </a:lnTo>
                    <a:close/>
                    <a:moveTo>
                      <a:pt x="11" y="604"/>
                    </a:moveTo>
                    <a:lnTo>
                      <a:pt x="73" y="700"/>
                    </a:lnTo>
                    <a:lnTo>
                      <a:pt x="69" y="706"/>
                    </a:lnTo>
                    <a:lnTo>
                      <a:pt x="7" y="611"/>
                    </a:lnTo>
                    <a:lnTo>
                      <a:pt x="11" y="604"/>
                    </a:lnTo>
                    <a:close/>
                    <a:moveTo>
                      <a:pt x="73" y="700"/>
                    </a:moveTo>
                    <a:lnTo>
                      <a:pt x="75" y="703"/>
                    </a:lnTo>
                    <a:lnTo>
                      <a:pt x="73" y="706"/>
                    </a:lnTo>
                    <a:lnTo>
                      <a:pt x="71" y="703"/>
                    </a:lnTo>
                    <a:lnTo>
                      <a:pt x="73" y="700"/>
                    </a:lnTo>
                    <a:close/>
                    <a:moveTo>
                      <a:pt x="73" y="706"/>
                    </a:moveTo>
                    <a:lnTo>
                      <a:pt x="9" y="829"/>
                    </a:lnTo>
                    <a:lnTo>
                      <a:pt x="4" y="823"/>
                    </a:lnTo>
                    <a:lnTo>
                      <a:pt x="69" y="700"/>
                    </a:lnTo>
                    <a:lnTo>
                      <a:pt x="73" y="706"/>
                    </a:lnTo>
                    <a:close/>
                    <a:moveTo>
                      <a:pt x="6" y="831"/>
                    </a:moveTo>
                    <a:lnTo>
                      <a:pt x="0" y="830"/>
                    </a:lnTo>
                    <a:lnTo>
                      <a:pt x="4" y="823"/>
                    </a:lnTo>
                    <a:lnTo>
                      <a:pt x="6" y="826"/>
                    </a:lnTo>
                    <a:lnTo>
                      <a:pt x="6" y="831"/>
                    </a:lnTo>
                    <a:close/>
                    <a:moveTo>
                      <a:pt x="7" y="822"/>
                    </a:moveTo>
                    <a:lnTo>
                      <a:pt x="17" y="823"/>
                    </a:lnTo>
                    <a:lnTo>
                      <a:pt x="16" y="832"/>
                    </a:lnTo>
                    <a:lnTo>
                      <a:pt x="6" y="831"/>
                    </a:lnTo>
                    <a:lnTo>
                      <a:pt x="7" y="822"/>
                    </a:lnTo>
                    <a:close/>
                    <a:moveTo>
                      <a:pt x="19" y="831"/>
                    </a:moveTo>
                    <a:lnTo>
                      <a:pt x="18" y="832"/>
                    </a:lnTo>
                    <a:lnTo>
                      <a:pt x="16" y="832"/>
                    </a:lnTo>
                    <a:lnTo>
                      <a:pt x="16" y="828"/>
                    </a:lnTo>
                    <a:lnTo>
                      <a:pt x="19" y="831"/>
                    </a:lnTo>
                    <a:close/>
                    <a:moveTo>
                      <a:pt x="14" y="824"/>
                    </a:moveTo>
                    <a:lnTo>
                      <a:pt x="78" y="707"/>
                    </a:lnTo>
                    <a:lnTo>
                      <a:pt x="83" y="714"/>
                    </a:lnTo>
                    <a:lnTo>
                      <a:pt x="19" y="831"/>
                    </a:lnTo>
                    <a:lnTo>
                      <a:pt x="14" y="824"/>
                    </a:lnTo>
                    <a:close/>
                    <a:moveTo>
                      <a:pt x="83" y="711"/>
                    </a:moveTo>
                    <a:lnTo>
                      <a:pt x="83" y="712"/>
                    </a:lnTo>
                    <a:lnTo>
                      <a:pt x="83" y="714"/>
                    </a:lnTo>
                    <a:lnTo>
                      <a:pt x="81" y="711"/>
                    </a:lnTo>
                    <a:lnTo>
                      <a:pt x="83" y="711"/>
                    </a:lnTo>
                    <a:close/>
                    <a:moveTo>
                      <a:pt x="78" y="711"/>
                    </a:moveTo>
                    <a:lnTo>
                      <a:pt x="78" y="690"/>
                    </a:lnTo>
                    <a:lnTo>
                      <a:pt x="83" y="690"/>
                    </a:lnTo>
                    <a:lnTo>
                      <a:pt x="83" y="711"/>
                    </a:lnTo>
                    <a:lnTo>
                      <a:pt x="78" y="711"/>
                    </a:lnTo>
                    <a:close/>
                    <a:moveTo>
                      <a:pt x="82" y="686"/>
                    </a:moveTo>
                    <a:lnTo>
                      <a:pt x="83" y="688"/>
                    </a:lnTo>
                    <a:lnTo>
                      <a:pt x="83" y="690"/>
                    </a:lnTo>
                    <a:lnTo>
                      <a:pt x="81" y="690"/>
                    </a:lnTo>
                    <a:lnTo>
                      <a:pt x="82" y="686"/>
                    </a:lnTo>
                    <a:close/>
                    <a:moveTo>
                      <a:pt x="79" y="694"/>
                    </a:moveTo>
                    <a:lnTo>
                      <a:pt x="10" y="601"/>
                    </a:lnTo>
                    <a:lnTo>
                      <a:pt x="14" y="593"/>
                    </a:lnTo>
                    <a:lnTo>
                      <a:pt x="82" y="686"/>
                    </a:lnTo>
                    <a:lnTo>
                      <a:pt x="79" y="694"/>
                    </a:lnTo>
                    <a:close/>
                    <a:moveTo>
                      <a:pt x="10" y="601"/>
                    </a:moveTo>
                    <a:lnTo>
                      <a:pt x="7" y="597"/>
                    </a:lnTo>
                    <a:lnTo>
                      <a:pt x="10" y="593"/>
                    </a:lnTo>
                    <a:lnTo>
                      <a:pt x="12" y="597"/>
                    </a:lnTo>
                    <a:lnTo>
                      <a:pt x="10" y="601"/>
                    </a:lnTo>
                    <a:close/>
                    <a:moveTo>
                      <a:pt x="10" y="593"/>
                    </a:moveTo>
                    <a:lnTo>
                      <a:pt x="79" y="505"/>
                    </a:lnTo>
                    <a:lnTo>
                      <a:pt x="83" y="512"/>
                    </a:lnTo>
                    <a:lnTo>
                      <a:pt x="14" y="601"/>
                    </a:lnTo>
                    <a:lnTo>
                      <a:pt x="10" y="593"/>
                    </a:lnTo>
                    <a:close/>
                    <a:moveTo>
                      <a:pt x="84" y="508"/>
                    </a:moveTo>
                    <a:lnTo>
                      <a:pt x="84" y="511"/>
                    </a:lnTo>
                    <a:lnTo>
                      <a:pt x="83" y="512"/>
                    </a:lnTo>
                    <a:lnTo>
                      <a:pt x="81" y="508"/>
                    </a:lnTo>
                    <a:lnTo>
                      <a:pt x="84" y="508"/>
                    </a:lnTo>
                    <a:close/>
                    <a:moveTo>
                      <a:pt x="78" y="509"/>
                    </a:moveTo>
                    <a:lnTo>
                      <a:pt x="78" y="498"/>
                    </a:lnTo>
                    <a:lnTo>
                      <a:pt x="83" y="497"/>
                    </a:lnTo>
                    <a:lnTo>
                      <a:pt x="84" y="508"/>
                    </a:lnTo>
                    <a:lnTo>
                      <a:pt x="78" y="509"/>
                    </a:lnTo>
                    <a:close/>
                    <a:moveTo>
                      <a:pt x="82" y="494"/>
                    </a:moveTo>
                    <a:lnTo>
                      <a:pt x="83" y="495"/>
                    </a:lnTo>
                    <a:lnTo>
                      <a:pt x="83" y="497"/>
                    </a:lnTo>
                    <a:lnTo>
                      <a:pt x="81" y="498"/>
                    </a:lnTo>
                    <a:lnTo>
                      <a:pt x="82" y="494"/>
                    </a:lnTo>
                    <a:close/>
                    <a:moveTo>
                      <a:pt x="79" y="501"/>
                    </a:moveTo>
                    <a:lnTo>
                      <a:pt x="16" y="418"/>
                    </a:lnTo>
                    <a:lnTo>
                      <a:pt x="19" y="410"/>
                    </a:lnTo>
                    <a:lnTo>
                      <a:pt x="82" y="494"/>
                    </a:lnTo>
                    <a:lnTo>
                      <a:pt x="79" y="501"/>
                    </a:lnTo>
                    <a:close/>
                    <a:moveTo>
                      <a:pt x="16" y="418"/>
                    </a:moveTo>
                    <a:lnTo>
                      <a:pt x="13" y="414"/>
                    </a:lnTo>
                    <a:lnTo>
                      <a:pt x="15" y="411"/>
                    </a:lnTo>
                    <a:lnTo>
                      <a:pt x="17" y="414"/>
                    </a:lnTo>
                    <a:lnTo>
                      <a:pt x="16" y="418"/>
                    </a:lnTo>
                    <a:close/>
                    <a:moveTo>
                      <a:pt x="15" y="411"/>
                    </a:moveTo>
                    <a:lnTo>
                      <a:pt x="78" y="294"/>
                    </a:lnTo>
                    <a:lnTo>
                      <a:pt x="83" y="300"/>
                    </a:lnTo>
                    <a:lnTo>
                      <a:pt x="20" y="417"/>
                    </a:lnTo>
                    <a:lnTo>
                      <a:pt x="15" y="411"/>
                    </a:lnTo>
                    <a:close/>
                    <a:moveTo>
                      <a:pt x="83" y="297"/>
                    </a:moveTo>
                    <a:lnTo>
                      <a:pt x="83" y="299"/>
                    </a:lnTo>
                    <a:lnTo>
                      <a:pt x="83" y="300"/>
                    </a:lnTo>
                    <a:lnTo>
                      <a:pt x="81" y="297"/>
                    </a:lnTo>
                    <a:lnTo>
                      <a:pt x="83" y="297"/>
                    </a:lnTo>
                    <a:close/>
                    <a:moveTo>
                      <a:pt x="78" y="297"/>
                    </a:moveTo>
                    <a:lnTo>
                      <a:pt x="78" y="277"/>
                    </a:lnTo>
                    <a:lnTo>
                      <a:pt x="83" y="277"/>
                    </a:lnTo>
                    <a:lnTo>
                      <a:pt x="83" y="297"/>
                    </a:lnTo>
                    <a:lnTo>
                      <a:pt x="78" y="297"/>
                    </a:lnTo>
                    <a:close/>
                    <a:moveTo>
                      <a:pt x="82" y="273"/>
                    </a:moveTo>
                    <a:lnTo>
                      <a:pt x="83" y="274"/>
                    </a:lnTo>
                    <a:lnTo>
                      <a:pt x="83" y="277"/>
                    </a:lnTo>
                    <a:lnTo>
                      <a:pt x="81" y="277"/>
                    </a:lnTo>
                    <a:lnTo>
                      <a:pt x="82" y="273"/>
                    </a:lnTo>
                    <a:close/>
                    <a:moveTo>
                      <a:pt x="79" y="280"/>
                    </a:moveTo>
                    <a:lnTo>
                      <a:pt x="10" y="187"/>
                    </a:lnTo>
                    <a:lnTo>
                      <a:pt x="14" y="180"/>
                    </a:lnTo>
                    <a:lnTo>
                      <a:pt x="82" y="273"/>
                    </a:lnTo>
                    <a:lnTo>
                      <a:pt x="79" y="280"/>
                    </a:lnTo>
                    <a:close/>
                    <a:moveTo>
                      <a:pt x="10" y="187"/>
                    </a:moveTo>
                    <a:lnTo>
                      <a:pt x="7" y="184"/>
                    </a:lnTo>
                    <a:lnTo>
                      <a:pt x="10" y="180"/>
                    </a:lnTo>
                    <a:lnTo>
                      <a:pt x="12" y="184"/>
                    </a:lnTo>
                    <a:lnTo>
                      <a:pt x="10" y="187"/>
                    </a:lnTo>
                    <a:close/>
                    <a:moveTo>
                      <a:pt x="10" y="180"/>
                    </a:moveTo>
                    <a:lnTo>
                      <a:pt x="79" y="91"/>
                    </a:lnTo>
                    <a:lnTo>
                      <a:pt x="83" y="99"/>
                    </a:lnTo>
                    <a:lnTo>
                      <a:pt x="14" y="187"/>
                    </a:lnTo>
                    <a:lnTo>
                      <a:pt x="10" y="180"/>
                    </a:lnTo>
                    <a:close/>
                    <a:moveTo>
                      <a:pt x="84" y="95"/>
                    </a:moveTo>
                    <a:lnTo>
                      <a:pt x="84" y="97"/>
                    </a:lnTo>
                    <a:lnTo>
                      <a:pt x="83" y="99"/>
                    </a:lnTo>
                    <a:lnTo>
                      <a:pt x="81" y="95"/>
                    </a:lnTo>
                    <a:lnTo>
                      <a:pt x="84" y="95"/>
                    </a:lnTo>
                    <a:close/>
                    <a:moveTo>
                      <a:pt x="78" y="95"/>
                    </a:moveTo>
                    <a:lnTo>
                      <a:pt x="78" y="85"/>
                    </a:lnTo>
                    <a:lnTo>
                      <a:pt x="83" y="84"/>
                    </a:lnTo>
                    <a:lnTo>
                      <a:pt x="84" y="95"/>
                    </a:lnTo>
                    <a:lnTo>
                      <a:pt x="78" y="95"/>
                    </a:lnTo>
                    <a:close/>
                    <a:moveTo>
                      <a:pt x="83" y="81"/>
                    </a:moveTo>
                    <a:lnTo>
                      <a:pt x="83" y="82"/>
                    </a:lnTo>
                    <a:lnTo>
                      <a:pt x="83" y="84"/>
                    </a:lnTo>
                    <a:lnTo>
                      <a:pt x="81" y="84"/>
                    </a:lnTo>
                    <a:lnTo>
                      <a:pt x="83" y="81"/>
                    </a:lnTo>
                    <a:close/>
                    <a:moveTo>
                      <a:pt x="79" y="88"/>
                    </a:moveTo>
                    <a:lnTo>
                      <a:pt x="22" y="8"/>
                    </a:lnTo>
                    <a:lnTo>
                      <a:pt x="26" y="1"/>
                    </a:lnTo>
                    <a:lnTo>
                      <a:pt x="83" y="81"/>
                    </a:lnTo>
                    <a:lnTo>
                      <a:pt x="79" y="88"/>
                    </a:lnTo>
                    <a:close/>
                    <a:moveTo>
                      <a:pt x="24" y="0"/>
                    </a:moveTo>
                    <a:lnTo>
                      <a:pt x="25" y="0"/>
                    </a:lnTo>
                    <a:lnTo>
                      <a:pt x="26" y="1"/>
                    </a:lnTo>
                    <a:lnTo>
                      <a:pt x="24" y="5"/>
                    </a:lnTo>
                    <a:lnTo>
                      <a:pt x="24" y="0"/>
                    </a:lnTo>
                    <a:close/>
                    <a:moveTo>
                      <a:pt x="24" y="9"/>
                    </a:moveTo>
                    <a:lnTo>
                      <a:pt x="9" y="10"/>
                    </a:lnTo>
                    <a:lnTo>
                      <a:pt x="8" y="1"/>
                    </a:lnTo>
                    <a:lnTo>
                      <a:pt x="24" y="0"/>
                    </a:lnTo>
                    <a:lnTo>
                      <a:pt x="24" y="9"/>
                    </a:lnTo>
                    <a:close/>
                    <a:moveTo>
                      <a:pt x="7" y="9"/>
                    </a:moveTo>
                    <a:lnTo>
                      <a:pt x="1" y="1"/>
                    </a:lnTo>
                    <a:lnTo>
                      <a:pt x="8" y="1"/>
                    </a:lnTo>
                    <a:lnTo>
                      <a:pt x="9" y="5"/>
                    </a:lnTo>
                    <a:lnTo>
                      <a:pt x="7" y="9"/>
                    </a:lnTo>
                    <a:close/>
                    <a:moveTo>
                      <a:pt x="10" y="2"/>
                    </a:moveTo>
                    <a:lnTo>
                      <a:pt x="70" y="85"/>
                    </a:lnTo>
                    <a:lnTo>
                      <a:pt x="66" y="92"/>
                    </a:lnTo>
                    <a:lnTo>
                      <a:pt x="7" y="9"/>
                    </a:lnTo>
                    <a:lnTo>
                      <a:pt x="10" y="2"/>
                    </a:lnTo>
                    <a:close/>
                    <a:moveTo>
                      <a:pt x="70" y="85"/>
                    </a:moveTo>
                    <a:lnTo>
                      <a:pt x="73" y="89"/>
                    </a:lnTo>
                    <a:lnTo>
                      <a:pt x="70" y="92"/>
                    </a:lnTo>
                    <a:lnTo>
                      <a:pt x="68" y="89"/>
                    </a:lnTo>
                    <a:lnTo>
                      <a:pt x="70" y="85"/>
                    </a:lnTo>
                    <a:close/>
                    <a:moveTo>
                      <a:pt x="70" y="92"/>
                    </a:moveTo>
                    <a:lnTo>
                      <a:pt x="10" y="175"/>
                    </a:lnTo>
                    <a:lnTo>
                      <a:pt x="6" y="168"/>
                    </a:lnTo>
                    <a:lnTo>
                      <a:pt x="66" y="85"/>
                    </a:lnTo>
                    <a:lnTo>
                      <a:pt x="70" y="92"/>
                    </a:lnTo>
                    <a:close/>
                    <a:moveTo>
                      <a:pt x="5" y="171"/>
                    </a:moveTo>
                    <a:lnTo>
                      <a:pt x="5" y="169"/>
                    </a:lnTo>
                    <a:lnTo>
                      <a:pt x="6" y="168"/>
                    </a:lnTo>
                    <a:lnTo>
                      <a:pt x="8" y="171"/>
                    </a:lnTo>
                    <a:lnTo>
                      <a:pt x="5" y="171"/>
                    </a:lnTo>
                    <a:close/>
                    <a:moveTo>
                      <a:pt x="11" y="171"/>
                    </a:moveTo>
                    <a:lnTo>
                      <a:pt x="11" y="194"/>
                    </a:lnTo>
                    <a:lnTo>
                      <a:pt x="6" y="195"/>
                    </a:lnTo>
                    <a:lnTo>
                      <a:pt x="5" y="171"/>
                    </a:lnTo>
                    <a:lnTo>
                      <a:pt x="11" y="171"/>
                    </a:lnTo>
                    <a:close/>
                    <a:moveTo>
                      <a:pt x="7" y="198"/>
                    </a:moveTo>
                    <a:lnTo>
                      <a:pt x="6" y="197"/>
                    </a:lnTo>
                    <a:lnTo>
                      <a:pt x="6" y="195"/>
                    </a:lnTo>
                    <a:lnTo>
                      <a:pt x="9" y="195"/>
                    </a:lnTo>
                    <a:lnTo>
                      <a:pt x="7" y="198"/>
                    </a:lnTo>
                    <a:close/>
                    <a:moveTo>
                      <a:pt x="11" y="191"/>
                    </a:moveTo>
                    <a:lnTo>
                      <a:pt x="73" y="286"/>
                    </a:lnTo>
                    <a:lnTo>
                      <a:pt x="69" y="293"/>
                    </a:lnTo>
                    <a:lnTo>
                      <a:pt x="7" y="198"/>
                    </a:lnTo>
                    <a:lnTo>
                      <a:pt x="11" y="191"/>
                    </a:lnTo>
                    <a:close/>
                    <a:moveTo>
                      <a:pt x="73" y="286"/>
                    </a:moveTo>
                    <a:lnTo>
                      <a:pt x="75" y="289"/>
                    </a:lnTo>
                    <a:lnTo>
                      <a:pt x="73" y="293"/>
                    </a:lnTo>
                    <a:lnTo>
                      <a:pt x="71" y="290"/>
                    </a:lnTo>
                    <a:lnTo>
                      <a:pt x="73" y="286"/>
                    </a:lnTo>
                    <a:close/>
                    <a:moveTo>
                      <a:pt x="73" y="293"/>
                    </a:moveTo>
                    <a:lnTo>
                      <a:pt x="11" y="405"/>
                    </a:lnTo>
                    <a:lnTo>
                      <a:pt x="7" y="399"/>
                    </a:lnTo>
                    <a:lnTo>
                      <a:pt x="69" y="287"/>
                    </a:lnTo>
                    <a:lnTo>
                      <a:pt x="73" y="293"/>
                    </a:lnTo>
                    <a:close/>
                    <a:moveTo>
                      <a:pt x="6" y="402"/>
                    </a:moveTo>
                    <a:lnTo>
                      <a:pt x="6" y="400"/>
                    </a:lnTo>
                    <a:lnTo>
                      <a:pt x="7" y="399"/>
                    </a:lnTo>
                    <a:lnTo>
                      <a:pt x="9" y="402"/>
                    </a:lnTo>
                    <a:lnTo>
                      <a:pt x="6" y="402"/>
                    </a:lnTo>
                    <a:close/>
                    <a:moveTo>
                      <a:pt x="12" y="402"/>
                    </a:moveTo>
                    <a:lnTo>
                      <a:pt x="12" y="418"/>
                    </a:lnTo>
                    <a:lnTo>
                      <a:pt x="6" y="418"/>
                    </a:lnTo>
                    <a:lnTo>
                      <a:pt x="6" y="402"/>
                    </a:lnTo>
                    <a:lnTo>
                      <a:pt x="12" y="402"/>
                    </a:lnTo>
                    <a:close/>
                    <a:moveTo>
                      <a:pt x="7" y="421"/>
                    </a:moveTo>
                    <a:lnTo>
                      <a:pt x="6" y="420"/>
                    </a:lnTo>
                    <a:lnTo>
                      <a:pt x="6" y="418"/>
                    </a:lnTo>
                    <a:lnTo>
                      <a:pt x="9" y="418"/>
                    </a:lnTo>
                    <a:lnTo>
                      <a:pt x="7" y="421"/>
                    </a:lnTo>
                    <a:close/>
                  </a:path>
                </a:pathLst>
              </a:custGeom>
              <a:solidFill>
                <a:srgbClr val="003D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5" name="Freeform 35">
                <a:extLst>
                  <a:ext uri="{FF2B5EF4-FFF2-40B4-BE49-F238E27FC236}">
                    <a16:creationId xmlns:a16="http://schemas.microsoft.com/office/drawing/2014/main" id="{54A4177A-A0A7-4026-B83B-CF05C10D12E5}"/>
                  </a:ext>
                </a:extLst>
              </p:cNvPr>
              <p:cNvSpPr>
                <a:spLocks/>
              </p:cNvSpPr>
              <p:nvPr/>
            </p:nvSpPr>
            <p:spPr bwMode="auto">
              <a:xfrm>
                <a:off x="1361" y="18"/>
                <a:ext cx="220" cy="2122"/>
              </a:xfrm>
              <a:custGeom>
                <a:avLst/>
                <a:gdLst>
                  <a:gd name="T0" fmla="*/ 2147483647 w 72"/>
                  <a:gd name="T1" fmla="*/ 2147483647 h 824"/>
                  <a:gd name="T2" fmla="*/ 2147483647 w 72"/>
                  <a:gd name="T3" fmla="*/ 2147483647 h 824"/>
                  <a:gd name="T4" fmla="*/ 2147483647 w 72"/>
                  <a:gd name="T5" fmla="*/ 2147483647 h 824"/>
                  <a:gd name="T6" fmla="*/ 2147483647 w 72"/>
                  <a:gd name="T7" fmla="*/ 2147483647 h 824"/>
                  <a:gd name="T8" fmla="*/ 2147483647 w 72"/>
                  <a:gd name="T9" fmla="*/ 2147483647 h 824"/>
                  <a:gd name="T10" fmla="*/ 2147483647 w 72"/>
                  <a:gd name="T11" fmla="*/ 2147483647 h 824"/>
                  <a:gd name="T12" fmla="*/ 2147483647 w 72"/>
                  <a:gd name="T13" fmla="*/ 2147483647 h 824"/>
                  <a:gd name="T14" fmla="*/ 2147483647 w 72"/>
                  <a:gd name="T15" fmla="*/ 2147483647 h 824"/>
                  <a:gd name="T16" fmla="*/ 0 w 72"/>
                  <a:gd name="T17" fmla="*/ 2147483647 h 824"/>
                  <a:gd name="T18" fmla="*/ 0 w 72"/>
                  <a:gd name="T19" fmla="*/ 2147483647 h 824"/>
                  <a:gd name="T20" fmla="*/ 2147483647 w 72"/>
                  <a:gd name="T21" fmla="*/ 2147483647 h 824"/>
                  <a:gd name="T22" fmla="*/ 0 w 72"/>
                  <a:gd name="T23" fmla="*/ 2147483647 h 824"/>
                  <a:gd name="T24" fmla="*/ 0 w 72"/>
                  <a:gd name="T25" fmla="*/ 2147483647 h 824"/>
                  <a:gd name="T26" fmla="*/ 2147483647 w 72"/>
                  <a:gd name="T27" fmla="*/ 2147483647 h 824"/>
                  <a:gd name="T28" fmla="*/ 0 w 72"/>
                  <a:gd name="T29" fmla="*/ 2147483647 h 824"/>
                  <a:gd name="T30" fmla="*/ 0 w 72"/>
                  <a:gd name="T31" fmla="*/ 2147483647 h 824"/>
                  <a:gd name="T32" fmla="*/ 2147483647 w 72"/>
                  <a:gd name="T33" fmla="*/ 2147483647 h 824"/>
                  <a:gd name="T34" fmla="*/ 0 w 72"/>
                  <a:gd name="T35" fmla="*/ 2147483647 h 824"/>
                  <a:gd name="T36" fmla="*/ 0 w 72"/>
                  <a:gd name="T37" fmla="*/ 2147483647 h 824"/>
                  <a:gd name="T38" fmla="*/ 2147483647 w 72"/>
                  <a:gd name="T39" fmla="*/ 2147483647 h 824"/>
                  <a:gd name="T40" fmla="*/ 2147483647 w 72"/>
                  <a:gd name="T41" fmla="*/ 0 h 824"/>
                  <a:gd name="T42" fmla="*/ 2147483647 w 72"/>
                  <a:gd name="T43" fmla="*/ 2147483647 h 824"/>
                  <a:gd name="T44" fmla="*/ 2147483647 w 72"/>
                  <a:gd name="T45" fmla="*/ 2147483647 h 824"/>
                  <a:gd name="T46" fmla="*/ 2147483647 w 72"/>
                  <a:gd name="T47" fmla="*/ 2147483647 h 824"/>
                  <a:gd name="T48" fmla="*/ 2147483647 w 72"/>
                  <a:gd name="T49" fmla="*/ 2147483647 h 824"/>
                  <a:gd name="T50" fmla="*/ 2147483647 w 72"/>
                  <a:gd name="T51" fmla="*/ 2147483647 h 8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2"/>
                  <a:gd name="T79" fmla="*/ 0 h 824"/>
                  <a:gd name="T80" fmla="*/ 72 w 72"/>
                  <a:gd name="T81" fmla="*/ 824 h 82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2" h="824">
                    <a:moveTo>
                      <a:pt x="71" y="404"/>
                    </a:moveTo>
                    <a:lnTo>
                      <a:pt x="72" y="417"/>
                    </a:lnTo>
                    <a:lnTo>
                      <a:pt x="5" y="507"/>
                    </a:lnTo>
                    <a:lnTo>
                      <a:pt x="72" y="583"/>
                    </a:lnTo>
                    <a:lnTo>
                      <a:pt x="72" y="606"/>
                    </a:lnTo>
                    <a:lnTo>
                      <a:pt x="7" y="701"/>
                    </a:lnTo>
                    <a:lnTo>
                      <a:pt x="71" y="824"/>
                    </a:lnTo>
                    <a:lnTo>
                      <a:pt x="61" y="824"/>
                    </a:lnTo>
                    <a:lnTo>
                      <a:pt x="0" y="712"/>
                    </a:lnTo>
                    <a:lnTo>
                      <a:pt x="0" y="687"/>
                    </a:lnTo>
                    <a:lnTo>
                      <a:pt x="64" y="597"/>
                    </a:lnTo>
                    <a:lnTo>
                      <a:pt x="0" y="517"/>
                    </a:lnTo>
                    <a:lnTo>
                      <a:pt x="0" y="500"/>
                    </a:lnTo>
                    <a:lnTo>
                      <a:pt x="61" y="411"/>
                    </a:lnTo>
                    <a:lnTo>
                      <a:pt x="0" y="299"/>
                    </a:lnTo>
                    <a:lnTo>
                      <a:pt x="0" y="273"/>
                    </a:lnTo>
                    <a:lnTo>
                      <a:pt x="64" y="183"/>
                    </a:lnTo>
                    <a:lnTo>
                      <a:pt x="0" y="104"/>
                    </a:lnTo>
                    <a:lnTo>
                      <a:pt x="0" y="86"/>
                    </a:lnTo>
                    <a:lnTo>
                      <a:pt x="54" y="1"/>
                    </a:lnTo>
                    <a:lnTo>
                      <a:pt x="72" y="0"/>
                    </a:lnTo>
                    <a:lnTo>
                      <a:pt x="5" y="94"/>
                    </a:lnTo>
                    <a:lnTo>
                      <a:pt x="72" y="170"/>
                    </a:lnTo>
                    <a:lnTo>
                      <a:pt x="72" y="193"/>
                    </a:lnTo>
                    <a:lnTo>
                      <a:pt x="7" y="288"/>
                    </a:lnTo>
                    <a:lnTo>
                      <a:pt x="71" y="404"/>
                    </a:lnTo>
                    <a:close/>
                  </a:path>
                </a:pathLst>
              </a:custGeom>
              <a:solidFill>
                <a:srgbClr val="EA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6" name="Freeform 36">
                <a:extLst>
                  <a:ext uri="{FF2B5EF4-FFF2-40B4-BE49-F238E27FC236}">
                    <a16:creationId xmlns:a16="http://schemas.microsoft.com/office/drawing/2014/main" id="{1D597123-67C6-4C35-BAAC-4C58095CE434}"/>
                  </a:ext>
                </a:extLst>
              </p:cNvPr>
              <p:cNvSpPr>
                <a:spLocks noEditPoints="1"/>
              </p:cNvSpPr>
              <p:nvPr/>
            </p:nvSpPr>
            <p:spPr bwMode="auto">
              <a:xfrm>
                <a:off x="1352" y="5"/>
                <a:ext cx="253" cy="2147"/>
              </a:xfrm>
              <a:custGeom>
                <a:avLst/>
                <a:gdLst>
                  <a:gd name="T0" fmla="*/ 2147483647 w 83"/>
                  <a:gd name="T1" fmla="*/ 2147483647 h 834"/>
                  <a:gd name="T2" fmla="*/ 2147483647 w 83"/>
                  <a:gd name="T3" fmla="*/ 2147483647 h 834"/>
                  <a:gd name="T4" fmla="*/ 2147483647 w 83"/>
                  <a:gd name="T5" fmla="*/ 2147483647 h 834"/>
                  <a:gd name="T6" fmla="*/ 2147483647 w 83"/>
                  <a:gd name="T7" fmla="*/ 2147483647 h 834"/>
                  <a:gd name="T8" fmla="*/ 2147483647 w 83"/>
                  <a:gd name="T9" fmla="*/ 2147483647 h 834"/>
                  <a:gd name="T10" fmla="*/ 2147483647 w 83"/>
                  <a:gd name="T11" fmla="*/ 2147483647 h 834"/>
                  <a:gd name="T12" fmla="*/ 2147483647 w 83"/>
                  <a:gd name="T13" fmla="*/ 2147483647 h 834"/>
                  <a:gd name="T14" fmla="*/ 2147483647 w 83"/>
                  <a:gd name="T15" fmla="*/ 2147483647 h 834"/>
                  <a:gd name="T16" fmla="*/ 2147483647 w 83"/>
                  <a:gd name="T17" fmla="*/ 2147483647 h 834"/>
                  <a:gd name="T18" fmla="*/ 2147483647 w 83"/>
                  <a:gd name="T19" fmla="*/ 2147483647 h 834"/>
                  <a:gd name="T20" fmla="*/ 2147483647 w 83"/>
                  <a:gd name="T21" fmla="*/ 2147483647 h 834"/>
                  <a:gd name="T22" fmla="*/ 2147483647 w 83"/>
                  <a:gd name="T23" fmla="*/ 2147483647 h 834"/>
                  <a:gd name="T24" fmla="*/ 2147483647 w 83"/>
                  <a:gd name="T25" fmla="*/ 2147483647 h 834"/>
                  <a:gd name="T26" fmla="*/ 2147483647 w 83"/>
                  <a:gd name="T27" fmla="*/ 2147483647 h 834"/>
                  <a:gd name="T28" fmla="*/ 2147483647 w 83"/>
                  <a:gd name="T29" fmla="*/ 2147483647 h 834"/>
                  <a:gd name="T30" fmla="*/ 2147483647 w 83"/>
                  <a:gd name="T31" fmla="*/ 2147483647 h 834"/>
                  <a:gd name="T32" fmla="*/ 2147483647 w 83"/>
                  <a:gd name="T33" fmla="*/ 2147483647 h 834"/>
                  <a:gd name="T34" fmla="*/ 0 w 83"/>
                  <a:gd name="T35" fmla="*/ 2147483647 h 834"/>
                  <a:gd name="T36" fmla="*/ 0 w 83"/>
                  <a:gd name="T37" fmla="*/ 2147483647 h 834"/>
                  <a:gd name="T38" fmla="*/ 0 w 83"/>
                  <a:gd name="T39" fmla="*/ 2147483647 h 834"/>
                  <a:gd name="T40" fmla="*/ 2147483647 w 83"/>
                  <a:gd name="T41" fmla="*/ 2147483647 h 834"/>
                  <a:gd name="T42" fmla="*/ 2147483647 w 83"/>
                  <a:gd name="T43" fmla="*/ 2147483647 h 834"/>
                  <a:gd name="T44" fmla="*/ 2147483647 w 83"/>
                  <a:gd name="T45" fmla="*/ 2147483647 h 834"/>
                  <a:gd name="T46" fmla="*/ 2147483647 w 83"/>
                  <a:gd name="T47" fmla="*/ 2147483647 h 834"/>
                  <a:gd name="T48" fmla="*/ 2147483647 w 83"/>
                  <a:gd name="T49" fmla="*/ 2147483647 h 834"/>
                  <a:gd name="T50" fmla="*/ 2147483647 w 83"/>
                  <a:gd name="T51" fmla="*/ 2147483647 h 834"/>
                  <a:gd name="T52" fmla="*/ 0 w 83"/>
                  <a:gd name="T53" fmla="*/ 2147483647 h 834"/>
                  <a:gd name="T54" fmla="*/ 0 w 83"/>
                  <a:gd name="T55" fmla="*/ 2147483647 h 834"/>
                  <a:gd name="T56" fmla="*/ 0 w 83"/>
                  <a:gd name="T57" fmla="*/ 2147483647 h 834"/>
                  <a:gd name="T58" fmla="*/ 0 w 83"/>
                  <a:gd name="T59" fmla="*/ 2147483647 h 834"/>
                  <a:gd name="T60" fmla="*/ 2147483647 w 83"/>
                  <a:gd name="T61" fmla="*/ 2147483647 h 834"/>
                  <a:gd name="T62" fmla="*/ 2147483647 w 83"/>
                  <a:gd name="T63" fmla="*/ 2147483647 h 834"/>
                  <a:gd name="T64" fmla="*/ 0 w 83"/>
                  <a:gd name="T65" fmla="*/ 2147483647 h 834"/>
                  <a:gd name="T66" fmla="*/ 0 w 83"/>
                  <a:gd name="T67" fmla="*/ 2147483647 h 834"/>
                  <a:gd name="T68" fmla="*/ 0 w 83"/>
                  <a:gd name="T69" fmla="*/ 2147483647 h 834"/>
                  <a:gd name="T70" fmla="*/ 2147483647 w 83"/>
                  <a:gd name="T71" fmla="*/ 2147483647 h 834"/>
                  <a:gd name="T72" fmla="*/ 2147483647 w 83"/>
                  <a:gd name="T73" fmla="*/ 2147483647 h 834"/>
                  <a:gd name="T74" fmla="*/ 2147483647 w 83"/>
                  <a:gd name="T75" fmla="*/ 2147483647 h 834"/>
                  <a:gd name="T76" fmla="*/ 2147483647 w 83"/>
                  <a:gd name="T77" fmla="*/ 2147483647 h 834"/>
                  <a:gd name="T78" fmla="*/ 2147483647 w 83"/>
                  <a:gd name="T79" fmla="*/ 2147483647 h 834"/>
                  <a:gd name="T80" fmla="*/ 2147483647 w 83"/>
                  <a:gd name="T81" fmla="*/ 2147483647 h 834"/>
                  <a:gd name="T82" fmla="*/ 0 w 83"/>
                  <a:gd name="T83" fmla="*/ 2147483647 h 834"/>
                  <a:gd name="T84" fmla="*/ 0 w 83"/>
                  <a:gd name="T85" fmla="*/ 2147483647 h 834"/>
                  <a:gd name="T86" fmla="*/ 0 w 83"/>
                  <a:gd name="T87" fmla="*/ 2147483647 h 834"/>
                  <a:gd name="T88" fmla="*/ 0 w 83"/>
                  <a:gd name="T89" fmla="*/ 2147483647 h 834"/>
                  <a:gd name="T90" fmla="*/ 2147483647 w 83"/>
                  <a:gd name="T91" fmla="*/ 2147483647 h 834"/>
                  <a:gd name="T92" fmla="*/ 2147483647 w 83"/>
                  <a:gd name="T93" fmla="*/ 2147483647 h 834"/>
                  <a:gd name="T94" fmla="*/ 2147483647 w 83"/>
                  <a:gd name="T95" fmla="*/ 0 h 834"/>
                  <a:gd name="T96" fmla="*/ 2147483647 w 83"/>
                  <a:gd name="T97" fmla="*/ 0 h 834"/>
                  <a:gd name="T98" fmla="*/ 2147483647 w 83"/>
                  <a:gd name="T99" fmla="*/ 0 h 834"/>
                  <a:gd name="T100" fmla="*/ 2147483647 w 83"/>
                  <a:gd name="T101" fmla="*/ 2147483647 h 834"/>
                  <a:gd name="T102" fmla="*/ 2147483647 w 83"/>
                  <a:gd name="T103" fmla="*/ 2147483647 h 834"/>
                  <a:gd name="T104" fmla="*/ 2147483647 w 83"/>
                  <a:gd name="T105" fmla="*/ 2147483647 h 834"/>
                  <a:gd name="T106" fmla="*/ 2147483647 w 83"/>
                  <a:gd name="T107" fmla="*/ 2147483647 h 834"/>
                  <a:gd name="T108" fmla="*/ 2147483647 w 83"/>
                  <a:gd name="T109" fmla="*/ 2147483647 h 834"/>
                  <a:gd name="T110" fmla="*/ 2147483647 w 83"/>
                  <a:gd name="T111" fmla="*/ 2147483647 h 834"/>
                  <a:gd name="T112" fmla="*/ 2147483647 w 83"/>
                  <a:gd name="T113" fmla="*/ 2147483647 h 834"/>
                  <a:gd name="T114" fmla="*/ 2147483647 w 83"/>
                  <a:gd name="T115" fmla="*/ 2147483647 h 834"/>
                  <a:gd name="T116" fmla="*/ 2147483647 w 83"/>
                  <a:gd name="T117" fmla="*/ 2147483647 h 834"/>
                  <a:gd name="T118" fmla="*/ 2147483647 w 83"/>
                  <a:gd name="T119" fmla="*/ 2147483647 h 834"/>
                  <a:gd name="T120" fmla="*/ 2147483647 w 83"/>
                  <a:gd name="T121" fmla="*/ 2147483647 h 834"/>
                  <a:gd name="T122" fmla="*/ 2147483647 w 83"/>
                  <a:gd name="T123" fmla="*/ 2147483647 h 8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3"/>
                  <a:gd name="T187" fmla="*/ 0 h 834"/>
                  <a:gd name="T188" fmla="*/ 83 w 83"/>
                  <a:gd name="T189" fmla="*/ 834 h 83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3" h="834">
                    <a:moveTo>
                      <a:pt x="77" y="408"/>
                    </a:moveTo>
                    <a:lnTo>
                      <a:pt x="78" y="421"/>
                    </a:lnTo>
                    <a:lnTo>
                      <a:pt x="72" y="422"/>
                    </a:lnTo>
                    <a:lnTo>
                      <a:pt x="71" y="409"/>
                    </a:lnTo>
                    <a:lnTo>
                      <a:pt x="77" y="408"/>
                    </a:lnTo>
                    <a:close/>
                    <a:moveTo>
                      <a:pt x="78" y="421"/>
                    </a:moveTo>
                    <a:lnTo>
                      <a:pt x="78" y="424"/>
                    </a:lnTo>
                    <a:lnTo>
                      <a:pt x="77" y="425"/>
                    </a:lnTo>
                    <a:lnTo>
                      <a:pt x="75" y="422"/>
                    </a:lnTo>
                    <a:lnTo>
                      <a:pt x="78" y="421"/>
                    </a:lnTo>
                    <a:close/>
                    <a:moveTo>
                      <a:pt x="77" y="425"/>
                    </a:moveTo>
                    <a:lnTo>
                      <a:pt x="10" y="516"/>
                    </a:lnTo>
                    <a:lnTo>
                      <a:pt x="7" y="509"/>
                    </a:lnTo>
                    <a:lnTo>
                      <a:pt x="73" y="418"/>
                    </a:lnTo>
                    <a:lnTo>
                      <a:pt x="77" y="425"/>
                    </a:lnTo>
                    <a:close/>
                    <a:moveTo>
                      <a:pt x="7" y="516"/>
                    </a:moveTo>
                    <a:lnTo>
                      <a:pt x="4" y="513"/>
                    </a:lnTo>
                    <a:lnTo>
                      <a:pt x="7" y="509"/>
                    </a:lnTo>
                    <a:lnTo>
                      <a:pt x="8" y="512"/>
                    </a:lnTo>
                    <a:lnTo>
                      <a:pt x="7" y="516"/>
                    </a:lnTo>
                    <a:close/>
                    <a:moveTo>
                      <a:pt x="10" y="508"/>
                    </a:moveTo>
                    <a:lnTo>
                      <a:pt x="77" y="584"/>
                    </a:lnTo>
                    <a:lnTo>
                      <a:pt x="73" y="592"/>
                    </a:lnTo>
                    <a:lnTo>
                      <a:pt x="7" y="516"/>
                    </a:lnTo>
                    <a:lnTo>
                      <a:pt x="10" y="508"/>
                    </a:lnTo>
                    <a:close/>
                    <a:moveTo>
                      <a:pt x="77" y="584"/>
                    </a:moveTo>
                    <a:lnTo>
                      <a:pt x="78" y="585"/>
                    </a:lnTo>
                    <a:lnTo>
                      <a:pt x="78" y="588"/>
                    </a:lnTo>
                    <a:lnTo>
                      <a:pt x="75" y="588"/>
                    </a:lnTo>
                    <a:lnTo>
                      <a:pt x="77" y="584"/>
                    </a:lnTo>
                    <a:close/>
                    <a:moveTo>
                      <a:pt x="78" y="588"/>
                    </a:moveTo>
                    <a:lnTo>
                      <a:pt x="78" y="611"/>
                    </a:lnTo>
                    <a:lnTo>
                      <a:pt x="72" y="611"/>
                    </a:lnTo>
                    <a:lnTo>
                      <a:pt x="72" y="588"/>
                    </a:lnTo>
                    <a:lnTo>
                      <a:pt x="78" y="588"/>
                    </a:lnTo>
                    <a:close/>
                    <a:moveTo>
                      <a:pt x="78" y="611"/>
                    </a:moveTo>
                    <a:lnTo>
                      <a:pt x="78" y="613"/>
                    </a:lnTo>
                    <a:lnTo>
                      <a:pt x="77" y="615"/>
                    </a:lnTo>
                    <a:lnTo>
                      <a:pt x="75" y="611"/>
                    </a:lnTo>
                    <a:lnTo>
                      <a:pt x="78" y="611"/>
                    </a:lnTo>
                    <a:close/>
                    <a:moveTo>
                      <a:pt x="77" y="615"/>
                    </a:moveTo>
                    <a:lnTo>
                      <a:pt x="12" y="710"/>
                    </a:lnTo>
                    <a:lnTo>
                      <a:pt x="8" y="703"/>
                    </a:lnTo>
                    <a:lnTo>
                      <a:pt x="73" y="607"/>
                    </a:lnTo>
                    <a:lnTo>
                      <a:pt x="77" y="615"/>
                    </a:lnTo>
                    <a:close/>
                    <a:moveTo>
                      <a:pt x="8" y="710"/>
                    </a:moveTo>
                    <a:lnTo>
                      <a:pt x="6" y="706"/>
                    </a:lnTo>
                    <a:lnTo>
                      <a:pt x="8" y="703"/>
                    </a:lnTo>
                    <a:lnTo>
                      <a:pt x="10" y="706"/>
                    </a:lnTo>
                    <a:lnTo>
                      <a:pt x="8" y="710"/>
                    </a:lnTo>
                    <a:close/>
                    <a:moveTo>
                      <a:pt x="12" y="703"/>
                    </a:moveTo>
                    <a:lnTo>
                      <a:pt x="76" y="826"/>
                    </a:lnTo>
                    <a:lnTo>
                      <a:pt x="71" y="832"/>
                    </a:lnTo>
                    <a:lnTo>
                      <a:pt x="8" y="710"/>
                    </a:lnTo>
                    <a:lnTo>
                      <a:pt x="12" y="703"/>
                    </a:lnTo>
                    <a:close/>
                    <a:moveTo>
                      <a:pt x="76" y="826"/>
                    </a:moveTo>
                    <a:lnTo>
                      <a:pt x="80" y="834"/>
                    </a:lnTo>
                    <a:lnTo>
                      <a:pt x="73" y="834"/>
                    </a:lnTo>
                    <a:lnTo>
                      <a:pt x="74" y="829"/>
                    </a:lnTo>
                    <a:lnTo>
                      <a:pt x="76" y="826"/>
                    </a:lnTo>
                    <a:close/>
                    <a:moveTo>
                      <a:pt x="73" y="834"/>
                    </a:moveTo>
                    <a:lnTo>
                      <a:pt x="64" y="833"/>
                    </a:lnTo>
                    <a:lnTo>
                      <a:pt x="64" y="824"/>
                    </a:lnTo>
                    <a:lnTo>
                      <a:pt x="74" y="825"/>
                    </a:lnTo>
                    <a:lnTo>
                      <a:pt x="73" y="834"/>
                    </a:lnTo>
                    <a:close/>
                    <a:moveTo>
                      <a:pt x="64" y="833"/>
                    </a:moveTo>
                    <a:lnTo>
                      <a:pt x="62" y="833"/>
                    </a:lnTo>
                    <a:lnTo>
                      <a:pt x="61" y="832"/>
                    </a:lnTo>
                    <a:lnTo>
                      <a:pt x="64" y="829"/>
                    </a:lnTo>
                    <a:lnTo>
                      <a:pt x="64" y="833"/>
                    </a:lnTo>
                    <a:close/>
                    <a:moveTo>
                      <a:pt x="61" y="832"/>
                    </a:moveTo>
                    <a:lnTo>
                      <a:pt x="0" y="721"/>
                    </a:lnTo>
                    <a:lnTo>
                      <a:pt x="5" y="714"/>
                    </a:lnTo>
                    <a:lnTo>
                      <a:pt x="66" y="826"/>
                    </a:lnTo>
                    <a:lnTo>
                      <a:pt x="61" y="832"/>
                    </a:lnTo>
                    <a:close/>
                    <a:moveTo>
                      <a:pt x="0" y="721"/>
                    </a:moveTo>
                    <a:lnTo>
                      <a:pt x="0" y="719"/>
                    </a:lnTo>
                    <a:lnTo>
                      <a:pt x="0" y="717"/>
                    </a:lnTo>
                    <a:lnTo>
                      <a:pt x="3" y="717"/>
                    </a:lnTo>
                    <a:lnTo>
                      <a:pt x="0" y="721"/>
                    </a:lnTo>
                    <a:close/>
                    <a:moveTo>
                      <a:pt x="0" y="717"/>
                    </a:moveTo>
                    <a:lnTo>
                      <a:pt x="0" y="692"/>
                    </a:lnTo>
                    <a:lnTo>
                      <a:pt x="5" y="692"/>
                    </a:lnTo>
                    <a:lnTo>
                      <a:pt x="5" y="717"/>
                    </a:lnTo>
                    <a:lnTo>
                      <a:pt x="0" y="717"/>
                    </a:lnTo>
                    <a:close/>
                    <a:moveTo>
                      <a:pt x="0" y="692"/>
                    </a:moveTo>
                    <a:lnTo>
                      <a:pt x="0" y="689"/>
                    </a:lnTo>
                    <a:lnTo>
                      <a:pt x="1" y="688"/>
                    </a:lnTo>
                    <a:lnTo>
                      <a:pt x="3" y="692"/>
                    </a:lnTo>
                    <a:lnTo>
                      <a:pt x="0" y="692"/>
                    </a:lnTo>
                    <a:close/>
                    <a:moveTo>
                      <a:pt x="1" y="688"/>
                    </a:moveTo>
                    <a:lnTo>
                      <a:pt x="66" y="598"/>
                    </a:lnTo>
                    <a:lnTo>
                      <a:pt x="69" y="605"/>
                    </a:lnTo>
                    <a:lnTo>
                      <a:pt x="4" y="695"/>
                    </a:lnTo>
                    <a:lnTo>
                      <a:pt x="1" y="688"/>
                    </a:lnTo>
                    <a:close/>
                    <a:moveTo>
                      <a:pt x="69" y="598"/>
                    </a:moveTo>
                    <a:lnTo>
                      <a:pt x="72" y="602"/>
                    </a:lnTo>
                    <a:lnTo>
                      <a:pt x="69" y="605"/>
                    </a:lnTo>
                    <a:lnTo>
                      <a:pt x="67" y="602"/>
                    </a:lnTo>
                    <a:lnTo>
                      <a:pt x="69" y="598"/>
                    </a:lnTo>
                    <a:close/>
                    <a:moveTo>
                      <a:pt x="66" y="606"/>
                    </a:moveTo>
                    <a:lnTo>
                      <a:pt x="1" y="526"/>
                    </a:lnTo>
                    <a:lnTo>
                      <a:pt x="4" y="518"/>
                    </a:lnTo>
                    <a:lnTo>
                      <a:pt x="69" y="598"/>
                    </a:lnTo>
                    <a:lnTo>
                      <a:pt x="66" y="606"/>
                    </a:lnTo>
                    <a:close/>
                    <a:moveTo>
                      <a:pt x="1" y="526"/>
                    </a:moveTo>
                    <a:lnTo>
                      <a:pt x="0" y="524"/>
                    </a:lnTo>
                    <a:lnTo>
                      <a:pt x="0" y="522"/>
                    </a:lnTo>
                    <a:lnTo>
                      <a:pt x="3" y="522"/>
                    </a:lnTo>
                    <a:lnTo>
                      <a:pt x="1" y="526"/>
                    </a:lnTo>
                    <a:close/>
                    <a:moveTo>
                      <a:pt x="0" y="522"/>
                    </a:moveTo>
                    <a:lnTo>
                      <a:pt x="0" y="505"/>
                    </a:lnTo>
                    <a:lnTo>
                      <a:pt x="5" y="505"/>
                    </a:lnTo>
                    <a:lnTo>
                      <a:pt x="5" y="522"/>
                    </a:lnTo>
                    <a:lnTo>
                      <a:pt x="0" y="522"/>
                    </a:lnTo>
                    <a:close/>
                    <a:moveTo>
                      <a:pt x="0" y="505"/>
                    </a:moveTo>
                    <a:lnTo>
                      <a:pt x="0" y="503"/>
                    </a:lnTo>
                    <a:lnTo>
                      <a:pt x="1" y="501"/>
                    </a:lnTo>
                    <a:lnTo>
                      <a:pt x="3" y="505"/>
                    </a:lnTo>
                    <a:lnTo>
                      <a:pt x="0" y="505"/>
                    </a:lnTo>
                    <a:close/>
                    <a:moveTo>
                      <a:pt x="1" y="501"/>
                    </a:moveTo>
                    <a:lnTo>
                      <a:pt x="62" y="413"/>
                    </a:lnTo>
                    <a:lnTo>
                      <a:pt x="66" y="420"/>
                    </a:lnTo>
                    <a:lnTo>
                      <a:pt x="5" y="508"/>
                    </a:lnTo>
                    <a:lnTo>
                      <a:pt x="1" y="501"/>
                    </a:lnTo>
                    <a:close/>
                    <a:moveTo>
                      <a:pt x="66" y="413"/>
                    </a:moveTo>
                    <a:lnTo>
                      <a:pt x="68" y="417"/>
                    </a:lnTo>
                    <a:lnTo>
                      <a:pt x="66" y="420"/>
                    </a:lnTo>
                    <a:lnTo>
                      <a:pt x="64" y="416"/>
                    </a:lnTo>
                    <a:lnTo>
                      <a:pt x="66" y="413"/>
                    </a:lnTo>
                    <a:close/>
                    <a:moveTo>
                      <a:pt x="62" y="419"/>
                    </a:moveTo>
                    <a:lnTo>
                      <a:pt x="0" y="307"/>
                    </a:lnTo>
                    <a:lnTo>
                      <a:pt x="5" y="301"/>
                    </a:lnTo>
                    <a:lnTo>
                      <a:pt x="66" y="413"/>
                    </a:lnTo>
                    <a:lnTo>
                      <a:pt x="62" y="419"/>
                    </a:lnTo>
                    <a:close/>
                    <a:moveTo>
                      <a:pt x="0" y="307"/>
                    </a:moveTo>
                    <a:lnTo>
                      <a:pt x="0" y="306"/>
                    </a:lnTo>
                    <a:lnTo>
                      <a:pt x="0" y="304"/>
                    </a:lnTo>
                    <a:lnTo>
                      <a:pt x="3" y="304"/>
                    </a:lnTo>
                    <a:lnTo>
                      <a:pt x="0" y="307"/>
                    </a:lnTo>
                    <a:close/>
                    <a:moveTo>
                      <a:pt x="0" y="304"/>
                    </a:moveTo>
                    <a:lnTo>
                      <a:pt x="0" y="278"/>
                    </a:lnTo>
                    <a:lnTo>
                      <a:pt x="5" y="278"/>
                    </a:lnTo>
                    <a:lnTo>
                      <a:pt x="5" y="304"/>
                    </a:lnTo>
                    <a:lnTo>
                      <a:pt x="0" y="304"/>
                    </a:lnTo>
                    <a:close/>
                    <a:moveTo>
                      <a:pt x="0" y="278"/>
                    </a:moveTo>
                    <a:lnTo>
                      <a:pt x="0" y="276"/>
                    </a:lnTo>
                    <a:lnTo>
                      <a:pt x="1" y="275"/>
                    </a:lnTo>
                    <a:lnTo>
                      <a:pt x="3" y="278"/>
                    </a:lnTo>
                    <a:lnTo>
                      <a:pt x="0" y="278"/>
                    </a:lnTo>
                    <a:close/>
                    <a:moveTo>
                      <a:pt x="1" y="275"/>
                    </a:moveTo>
                    <a:lnTo>
                      <a:pt x="66" y="185"/>
                    </a:lnTo>
                    <a:lnTo>
                      <a:pt x="69" y="192"/>
                    </a:lnTo>
                    <a:lnTo>
                      <a:pt x="4" y="282"/>
                    </a:lnTo>
                    <a:lnTo>
                      <a:pt x="1" y="275"/>
                    </a:lnTo>
                    <a:close/>
                    <a:moveTo>
                      <a:pt x="69" y="185"/>
                    </a:moveTo>
                    <a:lnTo>
                      <a:pt x="72" y="188"/>
                    </a:lnTo>
                    <a:lnTo>
                      <a:pt x="69" y="192"/>
                    </a:lnTo>
                    <a:lnTo>
                      <a:pt x="67" y="188"/>
                    </a:lnTo>
                    <a:lnTo>
                      <a:pt x="69" y="185"/>
                    </a:lnTo>
                    <a:close/>
                    <a:moveTo>
                      <a:pt x="66" y="192"/>
                    </a:moveTo>
                    <a:lnTo>
                      <a:pt x="1" y="113"/>
                    </a:lnTo>
                    <a:lnTo>
                      <a:pt x="4" y="105"/>
                    </a:lnTo>
                    <a:lnTo>
                      <a:pt x="69" y="185"/>
                    </a:lnTo>
                    <a:lnTo>
                      <a:pt x="66" y="192"/>
                    </a:lnTo>
                    <a:close/>
                    <a:moveTo>
                      <a:pt x="1" y="113"/>
                    </a:moveTo>
                    <a:lnTo>
                      <a:pt x="0" y="111"/>
                    </a:lnTo>
                    <a:lnTo>
                      <a:pt x="0" y="109"/>
                    </a:lnTo>
                    <a:lnTo>
                      <a:pt x="3" y="109"/>
                    </a:lnTo>
                    <a:lnTo>
                      <a:pt x="1" y="113"/>
                    </a:lnTo>
                    <a:close/>
                    <a:moveTo>
                      <a:pt x="0" y="109"/>
                    </a:moveTo>
                    <a:lnTo>
                      <a:pt x="0" y="91"/>
                    </a:lnTo>
                    <a:lnTo>
                      <a:pt x="5" y="91"/>
                    </a:lnTo>
                    <a:lnTo>
                      <a:pt x="5" y="109"/>
                    </a:lnTo>
                    <a:lnTo>
                      <a:pt x="0" y="109"/>
                    </a:lnTo>
                    <a:close/>
                    <a:moveTo>
                      <a:pt x="0" y="91"/>
                    </a:moveTo>
                    <a:lnTo>
                      <a:pt x="0" y="89"/>
                    </a:lnTo>
                    <a:lnTo>
                      <a:pt x="0" y="88"/>
                    </a:lnTo>
                    <a:lnTo>
                      <a:pt x="3" y="91"/>
                    </a:lnTo>
                    <a:lnTo>
                      <a:pt x="0" y="91"/>
                    </a:lnTo>
                    <a:close/>
                    <a:moveTo>
                      <a:pt x="0" y="88"/>
                    </a:moveTo>
                    <a:lnTo>
                      <a:pt x="55" y="2"/>
                    </a:lnTo>
                    <a:lnTo>
                      <a:pt x="59" y="9"/>
                    </a:lnTo>
                    <a:lnTo>
                      <a:pt x="5" y="95"/>
                    </a:lnTo>
                    <a:lnTo>
                      <a:pt x="0" y="88"/>
                    </a:lnTo>
                    <a:close/>
                    <a:moveTo>
                      <a:pt x="55" y="2"/>
                    </a:moveTo>
                    <a:lnTo>
                      <a:pt x="55" y="1"/>
                    </a:lnTo>
                    <a:lnTo>
                      <a:pt x="57" y="1"/>
                    </a:lnTo>
                    <a:lnTo>
                      <a:pt x="57" y="6"/>
                    </a:lnTo>
                    <a:lnTo>
                      <a:pt x="55" y="2"/>
                    </a:lnTo>
                    <a:close/>
                    <a:moveTo>
                      <a:pt x="57" y="1"/>
                    </a:moveTo>
                    <a:lnTo>
                      <a:pt x="75" y="0"/>
                    </a:lnTo>
                    <a:lnTo>
                      <a:pt x="75" y="10"/>
                    </a:lnTo>
                    <a:lnTo>
                      <a:pt x="57" y="10"/>
                    </a:lnTo>
                    <a:lnTo>
                      <a:pt x="57" y="1"/>
                    </a:lnTo>
                    <a:close/>
                    <a:moveTo>
                      <a:pt x="75" y="0"/>
                    </a:moveTo>
                    <a:lnTo>
                      <a:pt x="83" y="0"/>
                    </a:lnTo>
                    <a:lnTo>
                      <a:pt x="77" y="8"/>
                    </a:lnTo>
                    <a:lnTo>
                      <a:pt x="75" y="5"/>
                    </a:lnTo>
                    <a:lnTo>
                      <a:pt x="75" y="0"/>
                    </a:lnTo>
                    <a:close/>
                    <a:moveTo>
                      <a:pt x="77" y="8"/>
                    </a:moveTo>
                    <a:lnTo>
                      <a:pt x="10" y="102"/>
                    </a:lnTo>
                    <a:lnTo>
                      <a:pt x="6" y="95"/>
                    </a:lnTo>
                    <a:lnTo>
                      <a:pt x="73" y="1"/>
                    </a:lnTo>
                    <a:lnTo>
                      <a:pt x="77" y="8"/>
                    </a:lnTo>
                    <a:close/>
                    <a:moveTo>
                      <a:pt x="7" y="103"/>
                    </a:moveTo>
                    <a:lnTo>
                      <a:pt x="4" y="99"/>
                    </a:lnTo>
                    <a:lnTo>
                      <a:pt x="6" y="95"/>
                    </a:lnTo>
                    <a:lnTo>
                      <a:pt x="8" y="99"/>
                    </a:lnTo>
                    <a:lnTo>
                      <a:pt x="7" y="103"/>
                    </a:lnTo>
                    <a:close/>
                    <a:moveTo>
                      <a:pt x="10" y="95"/>
                    </a:moveTo>
                    <a:lnTo>
                      <a:pt x="77" y="171"/>
                    </a:lnTo>
                    <a:lnTo>
                      <a:pt x="73" y="178"/>
                    </a:lnTo>
                    <a:lnTo>
                      <a:pt x="7" y="103"/>
                    </a:lnTo>
                    <a:lnTo>
                      <a:pt x="10" y="95"/>
                    </a:lnTo>
                    <a:close/>
                    <a:moveTo>
                      <a:pt x="77" y="171"/>
                    </a:moveTo>
                    <a:lnTo>
                      <a:pt x="78" y="172"/>
                    </a:lnTo>
                    <a:lnTo>
                      <a:pt x="78" y="175"/>
                    </a:lnTo>
                    <a:lnTo>
                      <a:pt x="75" y="175"/>
                    </a:lnTo>
                    <a:lnTo>
                      <a:pt x="77" y="171"/>
                    </a:lnTo>
                    <a:close/>
                    <a:moveTo>
                      <a:pt x="78" y="175"/>
                    </a:moveTo>
                    <a:lnTo>
                      <a:pt x="78" y="198"/>
                    </a:lnTo>
                    <a:lnTo>
                      <a:pt x="72" y="198"/>
                    </a:lnTo>
                    <a:lnTo>
                      <a:pt x="72" y="174"/>
                    </a:lnTo>
                    <a:lnTo>
                      <a:pt x="78" y="175"/>
                    </a:lnTo>
                    <a:close/>
                    <a:moveTo>
                      <a:pt x="78" y="198"/>
                    </a:moveTo>
                    <a:lnTo>
                      <a:pt x="78" y="200"/>
                    </a:lnTo>
                    <a:lnTo>
                      <a:pt x="77" y="201"/>
                    </a:lnTo>
                    <a:lnTo>
                      <a:pt x="75" y="198"/>
                    </a:lnTo>
                    <a:lnTo>
                      <a:pt x="78" y="198"/>
                    </a:lnTo>
                    <a:close/>
                    <a:moveTo>
                      <a:pt x="77" y="201"/>
                    </a:moveTo>
                    <a:lnTo>
                      <a:pt x="12" y="297"/>
                    </a:lnTo>
                    <a:lnTo>
                      <a:pt x="8" y="290"/>
                    </a:lnTo>
                    <a:lnTo>
                      <a:pt x="73" y="194"/>
                    </a:lnTo>
                    <a:lnTo>
                      <a:pt x="77" y="201"/>
                    </a:lnTo>
                    <a:close/>
                    <a:moveTo>
                      <a:pt x="8" y="296"/>
                    </a:moveTo>
                    <a:lnTo>
                      <a:pt x="6" y="293"/>
                    </a:lnTo>
                    <a:lnTo>
                      <a:pt x="8" y="290"/>
                    </a:lnTo>
                    <a:lnTo>
                      <a:pt x="10" y="293"/>
                    </a:lnTo>
                    <a:lnTo>
                      <a:pt x="8" y="296"/>
                    </a:lnTo>
                    <a:close/>
                    <a:moveTo>
                      <a:pt x="12" y="290"/>
                    </a:moveTo>
                    <a:lnTo>
                      <a:pt x="76" y="406"/>
                    </a:lnTo>
                    <a:lnTo>
                      <a:pt x="72" y="412"/>
                    </a:lnTo>
                    <a:lnTo>
                      <a:pt x="8" y="296"/>
                    </a:lnTo>
                    <a:lnTo>
                      <a:pt x="12" y="290"/>
                    </a:lnTo>
                    <a:close/>
                    <a:moveTo>
                      <a:pt x="76" y="406"/>
                    </a:moveTo>
                    <a:lnTo>
                      <a:pt x="77" y="407"/>
                    </a:lnTo>
                    <a:lnTo>
                      <a:pt x="77" y="408"/>
                    </a:lnTo>
                    <a:lnTo>
                      <a:pt x="74" y="409"/>
                    </a:lnTo>
                    <a:lnTo>
                      <a:pt x="76" y="406"/>
                    </a:lnTo>
                    <a:close/>
                  </a:path>
                </a:pathLst>
              </a:custGeom>
              <a:solidFill>
                <a:srgbClr val="003D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7" name="AutoShape 37">
                <a:extLst>
                  <a:ext uri="{FF2B5EF4-FFF2-40B4-BE49-F238E27FC236}">
                    <a16:creationId xmlns:a16="http://schemas.microsoft.com/office/drawing/2014/main" id="{8295B13E-8E46-469B-8B3D-16867DF9BDC1}"/>
                  </a:ext>
                </a:extLst>
              </p:cNvPr>
              <p:cNvSpPr>
                <a:spLocks noChangeAspect="1" noChangeArrowheads="1" noTextEdit="1"/>
              </p:cNvSpPr>
              <p:nvPr/>
            </p:nvSpPr>
            <p:spPr bwMode="auto">
              <a:xfrm>
                <a:off x="1331" y="2152"/>
                <a:ext cx="279" cy="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8" name="Rectangle 38">
                <a:extLst>
                  <a:ext uri="{FF2B5EF4-FFF2-40B4-BE49-F238E27FC236}">
                    <a16:creationId xmlns:a16="http://schemas.microsoft.com/office/drawing/2014/main" id="{3ED8A2FD-99D0-40BB-ACA5-3B1362E0F9CB}"/>
                  </a:ext>
                </a:extLst>
              </p:cNvPr>
              <p:cNvSpPr>
                <a:spLocks noChangeArrowheads="1"/>
              </p:cNvSpPr>
              <p:nvPr/>
            </p:nvSpPr>
            <p:spPr bwMode="auto">
              <a:xfrm>
                <a:off x="1349" y="2157"/>
                <a:ext cx="244" cy="2157"/>
              </a:xfrm>
              <a:prstGeom prst="rect">
                <a:avLst/>
              </a:prstGeom>
              <a:solidFill>
                <a:srgbClr val="25221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9" name="Freeform 39">
                <a:extLst>
                  <a:ext uri="{FF2B5EF4-FFF2-40B4-BE49-F238E27FC236}">
                    <a16:creationId xmlns:a16="http://schemas.microsoft.com/office/drawing/2014/main" id="{67A2478E-8099-4C67-9C63-EAFE36CDFD93}"/>
                  </a:ext>
                </a:extLst>
              </p:cNvPr>
              <p:cNvSpPr>
                <a:spLocks noEditPoints="1"/>
              </p:cNvSpPr>
              <p:nvPr/>
            </p:nvSpPr>
            <p:spPr bwMode="auto">
              <a:xfrm>
                <a:off x="1346" y="2154"/>
                <a:ext cx="250" cy="2163"/>
              </a:xfrm>
              <a:custGeom>
                <a:avLst/>
                <a:gdLst>
                  <a:gd name="T0" fmla="*/ 0 w 82"/>
                  <a:gd name="T1" fmla="*/ 2147483647 h 840"/>
                  <a:gd name="T2" fmla="*/ 0 w 82"/>
                  <a:gd name="T3" fmla="*/ 2147483647 h 840"/>
                  <a:gd name="T4" fmla="*/ 2147483647 w 82"/>
                  <a:gd name="T5" fmla="*/ 2147483647 h 840"/>
                  <a:gd name="T6" fmla="*/ 2147483647 w 82"/>
                  <a:gd name="T7" fmla="*/ 2147483647 h 840"/>
                  <a:gd name="T8" fmla="*/ 0 w 82"/>
                  <a:gd name="T9" fmla="*/ 2147483647 h 840"/>
                  <a:gd name="T10" fmla="*/ 0 w 82"/>
                  <a:gd name="T11" fmla="*/ 2147483647 h 840"/>
                  <a:gd name="T12" fmla="*/ 2147483647 w 82"/>
                  <a:gd name="T13" fmla="*/ 0 h 840"/>
                  <a:gd name="T14" fmla="*/ 2147483647 w 82"/>
                  <a:gd name="T15" fmla="*/ 2147483647 h 840"/>
                  <a:gd name="T16" fmla="*/ 0 w 82"/>
                  <a:gd name="T17" fmla="*/ 2147483647 h 840"/>
                  <a:gd name="T18" fmla="*/ 2147483647 w 82"/>
                  <a:gd name="T19" fmla="*/ 0 h 840"/>
                  <a:gd name="T20" fmla="*/ 2147483647 w 82"/>
                  <a:gd name="T21" fmla="*/ 0 h 840"/>
                  <a:gd name="T22" fmla="*/ 2147483647 w 82"/>
                  <a:gd name="T23" fmla="*/ 2147483647 h 840"/>
                  <a:gd name="T24" fmla="*/ 2147483647 w 82"/>
                  <a:gd name="T25" fmla="*/ 2147483647 h 840"/>
                  <a:gd name="T26" fmla="*/ 2147483647 w 82"/>
                  <a:gd name="T27" fmla="*/ 0 h 840"/>
                  <a:gd name="T28" fmla="*/ 2147483647 w 82"/>
                  <a:gd name="T29" fmla="*/ 0 h 840"/>
                  <a:gd name="T30" fmla="*/ 2147483647 w 82"/>
                  <a:gd name="T31" fmla="*/ 2147483647 h 840"/>
                  <a:gd name="T32" fmla="*/ 2147483647 w 82"/>
                  <a:gd name="T33" fmla="*/ 2147483647 h 840"/>
                  <a:gd name="T34" fmla="*/ 2147483647 w 82"/>
                  <a:gd name="T35" fmla="*/ 0 h 840"/>
                  <a:gd name="T36" fmla="*/ 2147483647 w 82"/>
                  <a:gd name="T37" fmla="*/ 2147483647 h 840"/>
                  <a:gd name="T38" fmla="*/ 2147483647 w 82"/>
                  <a:gd name="T39" fmla="*/ 2147483647 h 840"/>
                  <a:gd name="T40" fmla="*/ 2147483647 w 82"/>
                  <a:gd name="T41" fmla="*/ 2147483647 h 840"/>
                  <a:gd name="T42" fmla="*/ 2147483647 w 82"/>
                  <a:gd name="T43" fmla="*/ 2147483647 h 840"/>
                  <a:gd name="T44" fmla="*/ 2147483647 w 82"/>
                  <a:gd name="T45" fmla="*/ 2147483647 h 840"/>
                  <a:gd name="T46" fmla="*/ 2147483647 w 82"/>
                  <a:gd name="T47" fmla="*/ 2147483647 h 840"/>
                  <a:gd name="T48" fmla="*/ 2147483647 w 82"/>
                  <a:gd name="T49" fmla="*/ 2147483647 h 840"/>
                  <a:gd name="T50" fmla="*/ 2147483647 w 82"/>
                  <a:gd name="T51" fmla="*/ 2147483647 h 840"/>
                  <a:gd name="T52" fmla="*/ 2147483647 w 82"/>
                  <a:gd name="T53" fmla="*/ 2147483647 h 840"/>
                  <a:gd name="T54" fmla="*/ 2147483647 w 82"/>
                  <a:gd name="T55" fmla="*/ 2147483647 h 840"/>
                  <a:gd name="T56" fmla="*/ 2147483647 w 82"/>
                  <a:gd name="T57" fmla="*/ 2147483647 h 840"/>
                  <a:gd name="T58" fmla="*/ 2147483647 w 82"/>
                  <a:gd name="T59" fmla="*/ 2147483647 h 840"/>
                  <a:gd name="T60" fmla="*/ 2147483647 w 82"/>
                  <a:gd name="T61" fmla="*/ 2147483647 h 840"/>
                  <a:gd name="T62" fmla="*/ 2147483647 w 82"/>
                  <a:gd name="T63" fmla="*/ 2147483647 h 840"/>
                  <a:gd name="T64" fmla="*/ 2147483647 w 82"/>
                  <a:gd name="T65" fmla="*/ 2147483647 h 840"/>
                  <a:gd name="T66" fmla="*/ 0 w 82"/>
                  <a:gd name="T67" fmla="*/ 2147483647 h 840"/>
                  <a:gd name="T68" fmla="*/ 2147483647 w 82"/>
                  <a:gd name="T69" fmla="*/ 2147483647 h 840"/>
                  <a:gd name="T70" fmla="*/ 2147483647 w 82"/>
                  <a:gd name="T71" fmla="*/ 2147483647 h 8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840"/>
                  <a:gd name="T110" fmla="*/ 82 w 82"/>
                  <a:gd name="T111" fmla="*/ 840 h 8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840">
                    <a:moveTo>
                      <a:pt x="0" y="839"/>
                    </a:moveTo>
                    <a:lnTo>
                      <a:pt x="0" y="1"/>
                    </a:lnTo>
                    <a:lnTo>
                      <a:pt x="1" y="1"/>
                    </a:lnTo>
                    <a:lnTo>
                      <a:pt x="1" y="839"/>
                    </a:lnTo>
                    <a:lnTo>
                      <a:pt x="0" y="839"/>
                    </a:lnTo>
                    <a:close/>
                    <a:moveTo>
                      <a:pt x="0" y="1"/>
                    </a:moveTo>
                    <a:cubicBezTo>
                      <a:pt x="0" y="1"/>
                      <a:pt x="0" y="0"/>
                      <a:pt x="1" y="0"/>
                    </a:cubicBezTo>
                    <a:lnTo>
                      <a:pt x="1" y="1"/>
                    </a:lnTo>
                    <a:lnTo>
                      <a:pt x="0" y="1"/>
                    </a:lnTo>
                    <a:close/>
                    <a:moveTo>
                      <a:pt x="1" y="0"/>
                    </a:moveTo>
                    <a:lnTo>
                      <a:pt x="81" y="0"/>
                    </a:lnTo>
                    <a:lnTo>
                      <a:pt x="81" y="2"/>
                    </a:lnTo>
                    <a:lnTo>
                      <a:pt x="1" y="2"/>
                    </a:lnTo>
                    <a:lnTo>
                      <a:pt x="1" y="0"/>
                    </a:lnTo>
                    <a:close/>
                    <a:moveTo>
                      <a:pt x="81" y="0"/>
                    </a:moveTo>
                    <a:cubicBezTo>
                      <a:pt x="81" y="0"/>
                      <a:pt x="82" y="1"/>
                      <a:pt x="82" y="1"/>
                    </a:cubicBezTo>
                    <a:lnTo>
                      <a:pt x="81" y="1"/>
                    </a:lnTo>
                    <a:lnTo>
                      <a:pt x="81" y="0"/>
                    </a:lnTo>
                    <a:close/>
                    <a:moveTo>
                      <a:pt x="82" y="1"/>
                    </a:moveTo>
                    <a:lnTo>
                      <a:pt x="82" y="839"/>
                    </a:lnTo>
                    <a:lnTo>
                      <a:pt x="80" y="839"/>
                    </a:lnTo>
                    <a:lnTo>
                      <a:pt x="80" y="1"/>
                    </a:lnTo>
                    <a:lnTo>
                      <a:pt x="82" y="1"/>
                    </a:lnTo>
                    <a:close/>
                    <a:moveTo>
                      <a:pt x="82" y="839"/>
                    </a:moveTo>
                    <a:cubicBezTo>
                      <a:pt x="82" y="839"/>
                      <a:pt x="81" y="840"/>
                      <a:pt x="81" y="840"/>
                    </a:cubicBezTo>
                    <a:lnTo>
                      <a:pt x="81" y="839"/>
                    </a:lnTo>
                    <a:lnTo>
                      <a:pt x="82" y="839"/>
                    </a:lnTo>
                    <a:close/>
                    <a:moveTo>
                      <a:pt x="81" y="840"/>
                    </a:moveTo>
                    <a:lnTo>
                      <a:pt x="1" y="840"/>
                    </a:lnTo>
                    <a:lnTo>
                      <a:pt x="1" y="838"/>
                    </a:lnTo>
                    <a:lnTo>
                      <a:pt x="81" y="838"/>
                    </a:lnTo>
                    <a:lnTo>
                      <a:pt x="81" y="840"/>
                    </a:lnTo>
                    <a:close/>
                    <a:moveTo>
                      <a:pt x="1" y="840"/>
                    </a:moveTo>
                    <a:cubicBezTo>
                      <a:pt x="0" y="840"/>
                      <a:pt x="0" y="839"/>
                      <a:pt x="0" y="839"/>
                    </a:cubicBezTo>
                    <a:lnTo>
                      <a:pt x="1" y="839"/>
                    </a:lnTo>
                    <a:lnTo>
                      <a:pt x="1" y="840"/>
                    </a:lnTo>
                    <a:close/>
                  </a:path>
                </a:pathLst>
              </a:custGeom>
              <a:solidFill>
                <a:srgbClr val="25221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0" name="Freeform 40">
                <a:extLst>
                  <a:ext uri="{FF2B5EF4-FFF2-40B4-BE49-F238E27FC236}">
                    <a16:creationId xmlns:a16="http://schemas.microsoft.com/office/drawing/2014/main" id="{5DF1A233-B4AD-43AC-823F-849354FFA3B6}"/>
                  </a:ext>
                </a:extLst>
              </p:cNvPr>
              <p:cNvSpPr>
                <a:spLocks/>
              </p:cNvSpPr>
              <p:nvPr/>
            </p:nvSpPr>
            <p:spPr bwMode="auto">
              <a:xfrm>
                <a:off x="1368" y="3348"/>
                <a:ext cx="188" cy="233"/>
              </a:xfrm>
              <a:custGeom>
                <a:avLst/>
                <a:gdLst>
                  <a:gd name="T0" fmla="*/ 2147483647 w 62"/>
                  <a:gd name="T1" fmla="*/ 2147483647 h 90"/>
                  <a:gd name="T2" fmla="*/ 2147483647 w 62"/>
                  <a:gd name="T3" fmla="*/ 2147483647 h 90"/>
                  <a:gd name="T4" fmla="*/ 0 w 62"/>
                  <a:gd name="T5" fmla="*/ 2147483647 h 90"/>
                  <a:gd name="T6" fmla="*/ 2147483647 w 62"/>
                  <a:gd name="T7" fmla="*/ 0 h 90"/>
                  <a:gd name="T8" fmla="*/ 2147483647 w 62"/>
                  <a:gd name="T9" fmla="*/ 2147483647 h 90"/>
                  <a:gd name="T10" fmla="*/ 0 60000 65536"/>
                  <a:gd name="T11" fmla="*/ 0 60000 65536"/>
                  <a:gd name="T12" fmla="*/ 0 60000 65536"/>
                  <a:gd name="T13" fmla="*/ 0 60000 65536"/>
                  <a:gd name="T14" fmla="*/ 0 60000 65536"/>
                  <a:gd name="T15" fmla="*/ 0 w 62"/>
                  <a:gd name="T16" fmla="*/ 0 h 90"/>
                  <a:gd name="T17" fmla="*/ 62 w 62"/>
                  <a:gd name="T18" fmla="*/ 90 h 90"/>
                </a:gdLst>
                <a:ahLst/>
                <a:cxnLst>
                  <a:cxn ang="T10">
                    <a:pos x="T0" y="T1"/>
                  </a:cxn>
                  <a:cxn ang="T11">
                    <a:pos x="T2" y="T3"/>
                  </a:cxn>
                  <a:cxn ang="T12">
                    <a:pos x="T4" y="T5"/>
                  </a:cxn>
                  <a:cxn ang="T13">
                    <a:pos x="T6" y="T7"/>
                  </a:cxn>
                  <a:cxn ang="T14">
                    <a:pos x="T8" y="T9"/>
                  </a:cxn>
                </a:cxnLst>
                <a:rect l="T15" t="T16" r="T17" b="T18"/>
                <a:pathLst>
                  <a:path w="62" h="90">
                    <a:moveTo>
                      <a:pt x="62" y="44"/>
                    </a:moveTo>
                    <a:lnTo>
                      <a:pt x="31" y="90"/>
                    </a:lnTo>
                    <a:lnTo>
                      <a:pt x="0" y="50"/>
                    </a:lnTo>
                    <a:lnTo>
                      <a:pt x="33" y="0"/>
                    </a:lnTo>
                    <a:lnTo>
                      <a:pt x="62" y="4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1" name="Freeform 41">
                <a:extLst>
                  <a:ext uri="{FF2B5EF4-FFF2-40B4-BE49-F238E27FC236}">
                    <a16:creationId xmlns:a16="http://schemas.microsoft.com/office/drawing/2014/main" id="{683B22C2-B025-4C32-9A0D-2DDD2B3870C1}"/>
                  </a:ext>
                </a:extLst>
              </p:cNvPr>
              <p:cNvSpPr>
                <a:spLocks/>
              </p:cNvSpPr>
              <p:nvPr/>
            </p:nvSpPr>
            <p:spPr bwMode="auto">
              <a:xfrm>
                <a:off x="1368" y="2285"/>
                <a:ext cx="188" cy="232"/>
              </a:xfrm>
              <a:custGeom>
                <a:avLst/>
                <a:gdLst>
                  <a:gd name="T0" fmla="*/ 2147483647 w 62"/>
                  <a:gd name="T1" fmla="*/ 2147483647 h 90"/>
                  <a:gd name="T2" fmla="*/ 2147483647 w 62"/>
                  <a:gd name="T3" fmla="*/ 2147483647 h 90"/>
                  <a:gd name="T4" fmla="*/ 0 w 62"/>
                  <a:gd name="T5" fmla="*/ 2147483647 h 90"/>
                  <a:gd name="T6" fmla="*/ 2147483647 w 62"/>
                  <a:gd name="T7" fmla="*/ 0 h 90"/>
                  <a:gd name="T8" fmla="*/ 2147483647 w 62"/>
                  <a:gd name="T9" fmla="*/ 2147483647 h 90"/>
                  <a:gd name="T10" fmla="*/ 0 60000 65536"/>
                  <a:gd name="T11" fmla="*/ 0 60000 65536"/>
                  <a:gd name="T12" fmla="*/ 0 60000 65536"/>
                  <a:gd name="T13" fmla="*/ 0 60000 65536"/>
                  <a:gd name="T14" fmla="*/ 0 60000 65536"/>
                  <a:gd name="T15" fmla="*/ 0 w 62"/>
                  <a:gd name="T16" fmla="*/ 0 h 90"/>
                  <a:gd name="T17" fmla="*/ 62 w 62"/>
                  <a:gd name="T18" fmla="*/ 90 h 90"/>
                </a:gdLst>
                <a:ahLst/>
                <a:cxnLst>
                  <a:cxn ang="T10">
                    <a:pos x="T0" y="T1"/>
                  </a:cxn>
                  <a:cxn ang="T11">
                    <a:pos x="T2" y="T3"/>
                  </a:cxn>
                  <a:cxn ang="T12">
                    <a:pos x="T4" y="T5"/>
                  </a:cxn>
                  <a:cxn ang="T13">
                    <a:pos x="T6" y="T7"/>
                  </a:cxn>
                  <a:cxn ang="T14">
                    <a:pos x="T8" y="T9"/>
                  </a:cxn>
                </a:cxnLst>
                <a:rect l="T15" t="T16" r="T17" b="T18"/>
                <a:pathLst>
                  <a:path w="62" h="90">
                    <a:moveTo>
                      <a:pt x="62" y="44"/>
                    </a:moveTo>
                    <a:lnTo>
                      <a:pt x="31" y="90"/>
                    </a:lnTo>
                    <a:lnTo>
                      <a:pt x="0" y="50"/>
                    </a:lnTo>
                    <a:lnTo>
                      <a:pt x="33" y="0"/>
                    </a:lnTo>
                    <a:lnTo>
                      <a:pt x="62" y="4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2" name="Freeform 42">
                <a:extLst>
                  <a:ext uri="{FF2B5EF4-FFF2-40B4-BE49-F238E27FC236}">
                    <a16:creationId xmlns:a16="http://schemas.microsoft.com/office/drawing/2014/main" id="{87CEDCCE-32A8-4ED4-AA0C-353FB9068385}"/>
                  </a:ext>
                </a:extLst>
              </p:cNvPr>
              <p:cNvSpPr>
                <a:spLocks/>
              </p:cNvSpPr>
              <p:nvPr/>
            </p:nvSpPr>
            <p:spPr bwMode="auto">
              <a:xfrm>
                <a:off x="1361" y="3591"/>
                <a:ext cx="204" cy="239"/>
              </a:xfrm>
              <a:custGeom>
                <a:avLst/>
                <a:gdLst>
                  <a:gd name="T0" fmla="*/ 2147483647 w 67"/>
                  <a:gd name="T1" fmla="*/ 2147483647 h 93"/>
                  <a:gd name="T2" fmla="*/ 2147483647 w 67"/>
                  <a:gd name="T3" fmla="*/ 2147483647 h 93"/>
                  <a:gd name="T4" fmla="*/ 0 w 67"/>
                  <a:gd name="T5" fmla="*/ 2147483647 h 93"/>
                  <a:gd name="T6" fmla="*/ 2147483647 w 67"/>
                  <a:gd name="T7" fmla="*/ 0 h 93"/>
                  <a:gd name="T8" fmla="*/ 2147483647 w 67"/>
                  <a:gd name="T9" fmla="*/ 2147483647 h 93"/>
                  <a:gd name="T10" fmla="*/ 0 60000 65536"/>
                  <a:gd name="T11" fmla="*/ 0 60000 65536"/>
                  <a:gd name="T12" fmla="*/ 0 60000 65536"/>
                  <a:gd name="T13" fmla="*/ 0 60000 65536"/>
                  <a:gd name="T14" fmla="*/ 0 60000 65536"/>
                  <a:gd name="T15" fmla="*/ 0 w 67"/>
                  <a:gd name="T16" fmla="*/ 0 h 93"/>
                  <a:gd name="T17" fmla="*/ 67 w 67"/>
                  <a:gd name="T18" fmla="*/ 93 h 93"/>
                </a:gdLst>
                <a:ahLst/>
                <a:cxnLst>
                  <a:cxn ang="T10">
                    <a:pos x="T0" y="T1"/>
                  </a:cxn>
                  <a:cxn ang="T11">
                    <a:pos x="T2" y="T3"/>
                  </a:cxn>
                  <a:cxn ang="T12">
                    <a:pos x="T4" y="T5"/>
                  </a:cxn>
                  <a:cxn ang="T13">
                    <a:pos x="T6" y="T7"/>
                  </a:cxn>
                  <a:cxn ang="T14">
                    <a:pos x="T8" y="T9"/>
                  </a:cxn>
                </a:cxnLst>
                <a:rect l="T15" t="T16" r="T17" b="T18"/>
                <a:pathLst>
                  <a:path w="67" h="93">
                    <a:moveTo>
                      <a:pt x="67" y="44"/>
                    </a:moveTo>
                    <a:lnTo>
                      <a:pt x="35" y="93"/>
                    </a:lnTo>
                    <a:lnTo>
                      <a:pt x="0" y="49"/>
                    </a:lnTo>
                    <a:lnTo>
                      <a:pt x="31" y="0"/>
                    </a:lnTo>
                    <a:lnTo>
                      <a:pt x="67" y="44"/>
                    </a:lnTo>
                    <a:close/>
                  </a:path>
                </a:pathLst>
              </a:custGeom>
              <a:solidFill>
                <a:srgbClr val="9CA0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3" name="Freeform 43">
                <a:extLst>
                  <a:ext uri="{FF2B5EF4-FFF2-40B4-BE49-F238E27FC236}">
                    <a16:creationId xmlns:a16="http://schemas.microsoft.com/office/drawing/2014/main" id="{0178CD69-6610-4D30-A293-B193267BAD61}"/>
                  </a:ext>
                </a:extLst>
              </p:cNvPr>
              <p:cNvSpPr>
                <a:spLocks/>
              </p:cNvSpPr>
              <p:nvPr/>
            </p:nvSpPr>
            <p:spPr bwMode="auto">
              <a:xfrm>
                <a:off x="1361" y="2528"/>
                <a:ext cx="204" cy="238"/>
              </a:xfrm>
              <a:custGeom>
                <a:avLst/>
                <a:gdLst>
                  <a:gd name="T0" fmla="*/ 2147483647 w 67"/>
                  <a:gd name="T1" fmla="*/ 2147483647 h 93"/>
                  <a:gd name="T2" fmla="*/ 2147483647 w 67"/>
                  <a:gd name="T3" fmla="*/ 2147483647 h 93"/>
                  <a:gd name="T4" fmla="*/ 0 w 67"/>
                  <a:gd name="T5" fmla="*/ 2147483647 h 93"/>
                  <a:gd name="T6" fmla="*/ 2147483647 w 67"/>
                  <a:gd name="T7" fmla="*/ 0 h 93"/>
                  <a:gd name="T8" fmla="*/ 2147483647 w 67"/>
                  <a:gd name="T9" fmla="*/ 2147483647 h 93"/>
                  <a:gd name="T10" fmla="*/ 0 60000 65536"/>
                  <a:gd name="T11" fmla="*/ 0 60000 65536"/>
                  <a:gd name="T12" fmla="*/ 0 60000 65536"/>
                  <a:gd name="T13" fmla="*/ 0 60000 65536"/>
                  <a:gd name="T14" fmla="*/ 0 60000 65536"/>
                  <a:gd name="T15" fmla="*/ 0 w 67"/>
                  <a:gd name="T16" fmla="*/ 0 h 93"/>
                  <a:gd name="T17" fmla="*/ 67 w 67"/>
                  <a:gd name="T18" fmla="*/ 93 h 93"/>
                </a:gdLst>
                <a:ahLst/>
                <a:cxnLst>
                  <a:cxn ang="T10">
                    <a:pos x="T0" y="T1"/>
                  </a:cxn>
                  <a:cxn ang="T11">
                    <a:pos x="T2" y="T3"/>
                  </a:cxn>
                  <a:cxn ang="T12">
                    <a:pos x="T4" y="T5"/>
                  </a:cxn>
                  <a:cxn ang="T13">
                    <a:pos x="T6" y="T7"/>
                  </a:cxn>
                  <a:cxn ang="T14">
                    <a:pos x="T8" y="T9"/>
                  </a:cxn>
                </a:cxnLst>
                <a:rect l="T15" t="T16" r="T17" b="T18"/>
                <a:pathLst>
                  <a:path w="67" h="93">
                    <a:moveTo>
                      <a:pt x="67" y="44"/>
                    </a:moveTo>
                    <a:lnTo>
                      <a:pt x="35" y="93"/>
                    </a:lnTo>
                    <a:lnTo>
                      <a:pt x="0" y="48"/>
                    </a:lnTo>
                    <a:lnTo>
                      <a:pt x="31" y="0"/>
                    </a:lnTo>
                    <a:lnTo>
                      <a:pt x="67" y="44"/>
                    </a:lnTo>
                    <a:close/>
                  </a:path>
                </a:pathLst>
              </a:custGeom>
              <a:solidFill>
                <a:srgbClr val="9CA0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4" name="Freeform 44">
                <a:extLst>
                  <a:ext uri="{FF2B5EF4-FFF2-40B4-BE49-F238E27FC236}">
                    <a16:creationId xmlns:a16="http://schemas.microsoft.com/office/drawing/2014/main" id="{39F96827-4319-4F5E-9DD5-360CA646DF10}"/>
                  </a:ext>
                </a:extLst>
              </p:cNvPr>
              <p:cNvSpPr>
                <a:spLocks/>
              </p:cNvSpPr>
              <p:nvPr/>
            </p:nvSpPr>
            <p:spPr bwMode="auto">
              <a:xfrm>
                <a:off x="1361" y="3843"/>
                <a:ext cx="204" cy="275"/>
              </a:xfrm>
              <a:custGeom>
                <a:avLst/>
                <a:gdLst>
                  <a:gd name="T0" fmla="*/ 2147483647 w 67"/>
                  <a:gd name="T1" fmla="*/ 2147483647 h 107"/>
                  <a:gd name="T2" fmla="*/ 2147483647 w 67"/>
                  <a:gd name="T3" fmla="*/ 2147483647 h 107"/>
                  <a:gd name="T4" fmla="*/ 0 w 67"/>
                  <a:gd name="T5" fmla="*/ 2147483647 h 107"/>
                  <a:gd name="T6" fmla="*/ 2147483647 w 67"/>
                  <a:gd name="T7" fmla="*/ 0 h 107"/>
                  <a:gd name="T8" fmla="*/ 2147483647 w 67"/>
                  <a:gd name="T9" fmla="*/ 2147483647 h 107"/>
                  <a:gd name="T10" fmla="*/ 0 60000 65536"/>
                  <a:gd name="T11" fmla="*/ 0 60000 65536"/>
                  <a:gd name="T12" fmla="*/ 0 60000 65536"/>
                  <a:gd name="T13" fmla="*/ 0 60000 65536"/>
                  <a:gd name="T14" fmla="*/ 0 60000 65536"/>
                  <a:gd name="T15" fmla="*/ 0 w 67"/>
                  <a:gd name="T16" fmla="*/ 0 h 107"/>
                  <a:gd name="T17" fmla="*/ 67 w 67"/>
                  <a:gd name="T18" fmla="*/ 107 h 107"/>
                </a:gdLst>
                <a:ahLst/>
                <a:cxnLst>
                  <a:cxn ang="T10">
                    <a:pos x="T0" y="T1"/>
                  </a:cxn>
                  <a:cxn ang="T11">
                    <a:pos x="T2" y="T3"/>
                  </a:cxn>
                  <a:cxn ang="T12">
                    <a:pos x="T4" y="T5"/>
                  </a:cxn>
                  <a:cxn ang="T13">
                    <a:pos x="T6" y="T7"/>
                  </a:cxn>
                  <a:cxn ang="T14">
                    <a:pos x="T8" y="T9"/>
                  </a:cxn>
                </a:cxnLst>
                <a:rect l="T15" t="T16" r="T17" b="T18"/>
                <a:pathLst>
                  <a:path w="67" h="107">
                    <a:moveTo>
                      <a:pt x="67" y="49"/>
                    </a:moveTo>
                    <a:lnTo>
                      <a:pt x="34" y="107"/>
                    </a:lnTo>
                    <a:lnTo>
                      <a:pt x="0" y="49"/>
                    </a:lnTo>
                    <a:lnTo>
                      <a:pt x="35" y="0"/>
                    </a:lnTo>
                    <a:lnTo>
                      <a:pt x="67" y="4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5" name="Freeform 45">
                <a:extLst>
                  <a:ext uri="{FF2B5EF4-FFF2-40B4-BE49-F238E27FC236}">
                    <a16:creationId xmlns:a16="http://schemas.microsoft.com/office/drawing/2014/main" id="{60625C18-AB15-4E41-97D3-C9FF6AE67FEF}"/>
                  </a:ext>
                </a:extLst>
              </p:cNvPr>
              <p:cNvSpPr>
                <a:spLocks/>
              </p:cNvSpPr>
              <p:nvPr/>
            </p:nvSpPr>
            <p:spPr bwMode="auto">
              <a:xfrm>
                <a:off x="1361" y="2778"/>
                <a:ext cx="204" cy="277"/>
              </a:xfrm>
              <a:custGeom>
                <a:avLst/>
                <a:gdLst>
                  <a:gd name="T0" fmla="*/ 2147483647 w 67"/>
                  <a:gd name="T1" fmla="*/ 2147483647 h 108"/>
                  <a:gd name="T2" fmla="*/ 2147483647 w 67"/>
                  <a:gd name="T3" fmla="*/ 2147483647 h 108"/>
                  <a:gd name="T4" fmla="*/ 0 w 67"/>
                  <a:gd name="T5" fmla="*/ 2147483647 h 108"/>
                  <a:gd name="T6" fmla="*/ 2147483647 w 67"/>
                  <a:gd name="T7" fmla="*/ 0 h 108"/>
                  <a:gd name="T8" fmla="*/ 2147483647 w 67"/>
                  <a:gd name="T9" fmla="*/ 2147483647 h 108"/>
                  <a:gd name="T10" fmla="*/ 0 60000 65536"/>
                  <a:gd name="T11" fmla="*/ 0 60000 65536"/>
                  <a:gd name="T12" fmla="*/ 0 60000 65536"/>
                  <a:gd name="T13" fmla="*/ 0 60000 65536"/>
                  <a:gd name="T14" fmla="*/ 0 60000 65536"/>
                  <a:gd name="T15" fmla="*/ 0 w 67"/>
                  <a:gd name="T16" fmla="*/ 0 h 108"/>
                  <a:gd name="T17" fmla="*/ 67 w 67"/>
                  <a:gd name="T18" fmla="*/ 108 h 108"/>
                </a:gdLst>
                <a:ahLst/>
                <a:cxnLst>
                  <a:cxn ang="T10">
                    <a:pos x="T0" y="T1"/>
                  </a:cxn>
                  <a:cxn ang="T11">
                    <a:pos x="T2" y="T3"/>
                  </a:cxn>
                  <a:cxn ang="T12">
                    <a:pos x="T4" y="T5"/>
                  </a:cxn>
                  <a:cxn ang="T13">
                    <a:pos x="T6" y="T7"/>
                  </a:cxn>
                  <a:cxn ang="T14">
                    <a:pos x="T8" y="T9"/>
                  </a:cxn>
                </a:cxnLst>
                <a:rect l="T15" t="T16" r="T17" b="T18"/>
                <a:pathLst>
                  <a:path w="67" h="108">
                    <a:moveTo>
                      <a:pt x="67" y="49"/>
                    </a:moveTo>
                    <a:lnTo>
                      <a:pt x="34" y="108"/>
                    </a:lnTo>
                    <a:lnTo>
                      <a:pt x="0" y="50"/>
                    </a:lnTo>
                    <a:lnTo>
                      <a:pt x="35" y="0"/>
                    </a:lnTo>
                    <a:lnTo>
                      <a:pt x="67" y="4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6" name="Freeform 46">
                <a:extLst>
                  <a:ext uri="{FF2B5EF4-FFF2-40B4-BE49-F238E27FC236}">
                    <a16:creationId xmlns:a16="http://schemas.microsoft.com/office/drawing/2014/main" id="{01E32566-E919-4A57-AC38-44A39308853E}"/>
                  </a:ext>
                </a:extLst>
              </p:cNvPr>
              <p:cNvSpPr>
                <a:spLocks/>
              </p:cNvSpPr>
              <p:nvPr/>
            </p:nvSpPr>
            <p:spPr bwMode="auto">
              <a:xfrm>
                <a:off x="1480" y="3233"/>
                <a:ext cx="101" cy="229"/>
              </a:xfrm>
              <a:custGeom>
                <a:avLst/>
                <a:gdLst>
                  <a:gd name="T0" fmla="*/ 2147483647 w 33"/>
                  <a:gd name="T1" fmla="*/ 2147483647 h 89"/>
                  <a:gd name="T2" fmla="*/ 0 w 33"/>
                  <a:gd name="T3" fmla="*/ 2147483647 h 89"/>
                  <a:gd name="T4" fmla="*/ 2147483647 w 33"/>
                  <a:gd name="T5" fmla="*/ 0 h 89"/>
                  <a:gd name="T6" fmla="*/ 2147483647 w 33"/>
                  <a:gd name="T7" fmla="*/ 2147483647 h 89"/>
                  <a:gd name="T8" fmla="*/ 0 60000 65536"/>
                  <a:gd name="T9" fmla="*/ 0 60000 65536"/>
                  <a:gd name="T10" fmla="*/ 0 60000 65536"/>
                  <a:gd name="T11" fmla="*/ 0 60000 65536"/>
                  <a:gd name="T12" fmla="*/ 0 w 33"/>
                  <a:gd name="T13" fmla="*/ 0 h 89"/>
                  <a:gd name="T14" fmla="*/ 33 w 33"/>
                  <a:gd name="T15" fmla="*/ 89 h 89"/>
                </a:gdLst>
                <a:ahLst/>
                <a:cxnLst>
                  <a:cxn ang="T8">
                    <a:pos x="T0" y="T1"/>
                  </a:cxn>
                  <a:cxn ang="T9">
                    <a:pos x="T2" y="T3"/>
                  </a:cxn>
                  <a:cxn ang="T10">
                    <a:pos x="T4" y="T5"/>
                  </a:cxn>
                  <a:cxn ang="T11">
                    <a:pos x="T6" y="T7"/>
                  </a:cxn>
                </a:cxnLst>
                <a:rect l="T12" t="T13" r="T14" b="T15"/>
                <a:pathLst>
                  <a:path w="33" h="89">
                    <a:moveTo>
                      <a:pt x="33" y="89"/>
                    </a:moveTo>
                    <a:lnTo>
                      <a:pt x="0" y="45"/>
                    </a:lnTo>
                    <a:lnTo>
                      <a:pt x="33" y="0"/>
                    </a:lnTo>
                    <a:lnTo>
                      <a:pt x="33" y="8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7" name="Freeform 47">
                <a:extLst>
                  <a:ext uri="{FF2B5EF4-FFF2-40B4-BE49-F238E27FC236}">
                    <a16:creationId xmlns:a16="http://schemas.microsoft.com/office/drawing/2014/main" id="{55C97E20-2A59-4181-A29E-F503E20DA995}"/>
                  </a:ext>
                </a:extLst>
              </p:cNvPr>
              <p:cNvSpPr>
                <a:spLocks/>
              </p:cNvSpPr>
              <p:nvPr/>
            </p:nvSpPr>
            <p:spPr bwMode="auto">
              <a:xfrm>
                <a:off x="1480" y="2167"/>
                <a:ext cx="101" cy="232"/>
              </a:xfrm>
              <a:custGeom>
                <a:avLst/>
                <a:gdLst>
                  <a:gd name="T0" fmla="*/ 2147483647 w 33"/>
                  <a:gd name="T1" fmla="*/ 2147483647 h 90"/>
                  <a:gd name="T2" fmla="*/ 0 w 33"/>
                  <a:gd name="T3" fmla="*/ 2147483647 h 90"/>
                  <a:gd name="T4" fmla="*/ 2147483647 w 33"/>
                  <a:gd name="T5" fmla="*/ 0 h 90"/>
                  <a:gd name="T6" fmla="*/ 2147483647 w 33"/>
                  <a:gd name="T7" fmla="*/ 2147483647 h 90"/>
                  <a:gd name="T8" fmla="*/ 0 60000 65536"/>
                  <a:gd name="T9" fmla="*/ 0 60000 65536"/>
                  <a:gd name="T10" fmla="*/ 0 60000 65536"/>
                  <a:gd name="T11" fmla="*/ 0 60000 65536"/>
                  <a:gd name="T12" fmla="*/ 0 w 33"/>
                  <a:gd name="T13" fmla="*/ 0 h 90"/>
                  <a:gd name="T14" fmla="*/ 33 w 33"/>
                  <a:gd name="T15" fmla="*/ 90 h 90"/>
                </a:gdLst>
                <a:ahLst/>
                <a:cxnLst>
                  <a:cxn ang="T8">
                    <a:pos x="T0" y="T1"/>
                  </a:cxn>
                  <a:cxn ang="T9">
                    <a:pos x="T2" y="T3"/>
                  </a:cxn>
                  <a:cxn ang="T10">
                    <a:pos x="T4" y="T5"/>
                  </a:cxn>
                  <a:cxn ang="T11">
                    <a:pos x="T6" y="T7"/>
                  </a:cxn>
                </a:cxnLst>
                <a:rect l="T12" t="T13" r="T14" b="T15"/>
                <a:pathLst>
                  <a:path w="33" h="90">
                    <a:moveTo>
                      <a:pt x="33" y="90"/>
                    </a:moveTo>
                    <a:lnTo>
                      <a:pt x="0" y="46"/>
                    </a:lnTo>
                    <a:lnTo>
                      <a:pt x="33" y="0"/>
                    </a:lnTo>
                    <a:lnTo>
                      <a:pt x="33" y="9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8" name="Freeform 48">
                <a:extLst>
                  <a:ext uri="{FF2B5EF4-FFF2-40B4-BE49-F238E27FC236}">
                    <a16:creationId xmlns:a16="http://schemas.microsoft.com/office/drawing/2014/main" id="{B4F2C159-4907-46CB-93A8-4B5BC1588DE8}"/>
                  </a:ext>
                </a:extLst>
              </p:cNvPr>
              <p:cNvSpPr>
                <a:spLocks/>
              </p:cNvSpPr>
              <p:nvPr/>
            </p:nvSpPr>
            <p:spPr bwMode="auto">
              <a:xfrm>
                <a:off x="1361" y="3233"/>
                <a:ext cx="92" cy="229"/>
              </a:xfrm>
              <a:custGeom>
                <a:avLst/>
                <a:gdLst>
                  <a:gd name="T0" fmla="*/ 0 w 30"/>
                  <a:gd name="T1" fmla="*/ 0 h 89"/>
                  <a:gd name="T2" fmla="*/ 2147483647 w 30"/>
                  <a:gd name="T3" fmla="*/ 2147483647 h 89"/>
                  <a:gd name="T4" fmla="*/ 0 w 30"/>
                  <a:gd name="T5" fmla="*/ 2147483647 h 89"/>
                  <a:gd name="T6" fmla="*/ 0 w 30"/>
                  <a:gd name="T7" fmla="*/ 0 h 89"/>
                  <a:gd name="T8" fmla="*/ 0 60000 65536"/>
                  <a:gd name="T9" fmla="*/ 0 60000 65536"/>
                  <a:gd name="T10" fmla="*/ 0 60000 65536"/>
                  <a:gd name="T11" fmla="*/ 0 60000 65536"/>
                  <a:gd name="T12" fmla="*/ 0 w 30"/>
                  <a:gd name="T13" fmla="*/ 0 h 89"/>
                  <a:gd name="T14" fmla="*/ 30 w 30"/>
                  <a:gd name="T15" fmla="*/ 89 h 89"/>
                </a:gdLst>
                <a:ahLst/>
                <a:cxnLst>
                  <a:cxn ang="T8">
                    <a:pos x="T0" y="T1"/>
                  </a:cxn>
                  <a:cxn ang="T9">
                    <a:pos x="T2" y="T3"/>
                  </a:cxn>
                  <a:cxn ang="T10">
                    <a:pos x="T4" y="T5"/>
                  </a:cxn>
                  <a:cxn ang="T11">
                    <a:pos x="T6" y="T7"/>
                  </a:cxn>
                </a:cxnLst>
                <a:rect l="T12" t="T13" r="T14" b="T15"/>
                <a:pathLst>
                  <a:path w="30" h="89">
                    <a:moveTo>
                      <a:pt x="0" y="0"/>
                    </a:moveTo>
                    <a:lnTo>
                      <a:pt x="30" y="44"/>
                    </a:lnTo>
                    <a:lnTo>
                      <a:pt x="0" y="89"/>
                    </a:lnTo>
                    <a:lnTo>
                      <a:pt x="0" y="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9" name="Freeform 49">
                <a:extLst>
                  <a:ext uri="{FF2B5EF4-FFF2-40B4-BE49-F238E27FC236}">
                    <a16:creationId xmlns:a16="http://schemas.microsoft.com/office/drawing/2014/main" id="{5AA9D795-7B7B-42F3-9BD2-52A611DD105B}"/>
                  </a:ext>
                </a:extLst>
              </p:cNvPr>
              <p:cNvSpPr>
                <a:spLocks/>
              </p:cNvSpPr>
              <p:nvPr/>
            </p:nvSpPr>
            <p:spPr bwMode="auto">
              <a:xfrm>
                <a:off x="1361" y="2167"/>
                <a:ext cx="92" cy="232"/>
              </a:xfrm>
              <a:custGeom>
                <a:avLst/>
                <a:gdLst>
                  <a:gd name="T0" fmla="*/ 0 w 30"/>
                  <a:gd name="T1" fmla="*/ 0 h 90"/>
                  <a:gd name="T2" fmla="*/ 2147483647 w 30"/>
                  <a:gd name="T3" fmla="*/ 2147483647 h 90"/>
                  <a:gd name="T4" fmla="*/ 0 w 30"/>
                  <a:gd name="T5" fmla="*/ 2147483647 h 90"/>
                  <a:gd name="T6" fmla="*/ 0 w 30"/>
                  <a:gd name="T7" fmla="*/ 0 h 90"/>
                  <a:gd name="T8" fmla="*/ 0 60000 65536"/>
                  <a:gd name="T9" fmla="*/ 0 60000 65536"/>
                  <a:gd name="T10" fmla="*/ 0 60000 65536"/>
                  <a:gd name="T11" fmla="*/ 0 60000 65536"/>
                  <a:gd name="T12" fmla="*/ 0 w 30"/>
                  <a:gd name="T13" fmla="*/ 0 h 90"/>
                  <a:gd name="T14" fmla="*/ 30 w 30"/>
                  <a:gd name="T15" fmla="*/ 90 h 90"/>
                </a:gdLst>
                <a:ahLst/>
                <a:cxnLst>
                  <a:cxn ang="T8">
                    <a:pos x="T0" y="T1"/>
                  </a:cxn>
                  <a:cxn ang="T9">
                    <a:pos x="T2" y="T3"/>
                  </a:cxn>
                  <a:cxn ang="T10">
                    <a:pos x="T4" y="T5"/>
                  </a:cxn>
                  <a:cxn ang="T11">
                    <a:pos x="T6" y="T7"/>
                  </a:cxn>
                </a:cxnLst>
                <a:rect l="T12" t="T13" r="T14" b="T15"/>
                <a:pathLst>
                  <a:path w="30" h="90">
                    <a:moveTo>
                      <a:pt x="0" y="0"/>
                    </a:moveTo>
                    <a:lnTo>
                      <a:pt x="30" y="45"/>
                    </a:lnTo>
                    <a:lnTo>
                      <a:pt x="0" y="90"/>
                    </a:lnTo>
                    <a:lnTo>
                      <a:pt x="0" y="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0" name="Freeform 50">
                <a:extLst>
                  <a:ext uri="{FF2B5EF4-FFF2-40B4-BE49-F238E27FC236}">
                    <a16:creationId xmlns:a16="http://schemas.microsoft.com/office/drawing/2014/main" id="{77EA994A-A46B-42AE-BCF1-87AA0A3E6F45}"/>
                  </a:ext>
                </a:extLst>
              </p:cNvPr>
              <p:cNvSpPr>
                <a:spLocks/>
              </p:cNvSpPr>
              <p:nvPr/>
            </p:nvSpPr>
            <p:spPr bwMode="auto">
              <a:xfrm>
                <a:off x="1361" y="3491"/>
                <a:ext cx="86" cy="193"/>
              </a:xfrm>
              <a:custGeom>
                <a:avLst/>
                <a:gdLst>
                  <a:gd name="T0" fmla="*/ 0 w 28"/>
                  <a:gd name="T1" fmla="*/ 2147483647 h 75"/>
                  <a:gd name="T2" fmla="*/ 2147483647 w 28"/>
                  <a:gd name="T3" fmla="*/ 2147483647 h 75"/>
                  <a:gd name="T4" fmla="*/ 0 w 28"/>
                  <a:gd name="T5" fmla="*/ 0 h 75"/>
                  <a:gd name="T6" fmla="*/ 0 w 28"/>
                  <a:gd name="T7" fmla="*/ 2147483647 h 75"/>
                  <a:gd name="T8" fmla="*/ 0 60000 65536"/>
                  <a:gd name="T9" fmla="*/ 0 60000 65536"/>
                  <a:gd name="T10" fmla="*/ 0 60000 65536"/>
                  <a:gd name="T11" fmla="*/ 0 60000 65536"/>
                  <a:gd name="T12" fmla="*/ 0 w 28"/>
                  <a:gd name="T13" fmla="*/ 0 h 75"/>
                  <a:gd name="T14" fmla="*/ 28 w 28"/>
                  <a:gd name="T15" fmla="*/ 75 h 75"/>
                </a:gdLst>
                <a:ahLst/>
                <a:cxnLst>
                  <a:cxn ang="T8">
                    <a:pos x="T0" y="T1"/>
                  </a:cxn>
                  <a:cxn ang="T9">
                    <a:pos x="T2" y="T3"/>
                  </a:cxn>
                  <a:cxn ang="T10">
                    <a:pos x="T4" y="T5"/>
                  </a:cxn>
                  <a:cxn ang="T11">
                    <a:pos x="T6" y="T7"/>
                  </a:cxn>
                </a:cxnLst>
                <a:rect l="T12" t="T13" r="T14" b="T15"/>
                <a:pathLst>
                  <a:path w="28" h="75">
                    <a:moveTo>
                      <a:pt x="0" y="75"/>
                    </a:moveTo>
                    <a:lnTo>
                      <a:pt x="28" y="37"/>
                    </a:lnTo>
                    <a:lnTo>
                      <a:pt x="0" y="0"/>
                    </a:lnTo>
                    <a:lnTo>
                      <a:pt x="0" y="7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1" name="Freeform 51">
                <a:extLst>
                  <a:ext uri="{FF2B5EF4-FFF2-40B4-BE49-F238E27FC236}">
                    <a16:creationId xmlns:a16="http://schemas.microsoft.com/office/drawing/2014/main" id="{02098DB8-C301-44A0-B516-7B64029B0C10}"/>
                  </a:ext>
                </a:extLst>
              </p:cNvPr>
              <p:cNvSpPr>
                <a:spLocks/>
              </p:cNvSpPr>
              <p:nvPr/>
            </p:nvSpPr>
            <p:spPr bwMode="auto">
              <a:xfrm>
                <a:off x="1361" y="2427"/>
                <a:ext cx="86" cy="193"/>
              </a:xfrm>
              <a:custGeom>
                <a:avLst/>
                <a:gdLst>
                  <a:gd name="T0" fmla="*/ 0 w 28"/>
                  <a:gd name="T1" fmla="*/ 2147483647 h 75"/>
                  <a:gd name="T2" fmla="*/ 2147483647 w 28"/>
                  <a:gd name="T3" fmla="*/ 2147483647 h 75"/>
                  <a:gd name="T4" fmla="*/ 0 w 28"/>
                  <a:gd name="T5" fmla="*/ 0 h 75"/>
                  <a:gd name="T6" fmla="*/ 0 w 28"/>
                  <a:gd name="T7" fmla="*/ 2147483647 h 75"/>
                  <a:gd name="T8" fmla="*/ 0 60000 65536"/>
                  <a:gd name="T9" fmla="*/ 0 60000 65536"/>
                  <a:gd name="T10" fmla="*/ 0 60000 65536"/>
                  <a:gd name="T11" fmla="*/ 0 60000 65536"/>
                  <a:gd name="T12" fmla="*/ 0 w 28"/>
                  <a:gd name="T13" fmla="*/ 0 h 75"/>
                  <a:gd name="T14" fmla="*/ 28 w 28"/>
                  <a:gd name="T15" fmla="*/ 75 h 75"/>
                </a:gdLst>
                <a:ahLst/>
                <a:cxnLst>
                  <a:cxn ang="T8">
                    <a:pos x="T0" y="T1"/>
                  </a:cxn>
                  <a:cxn ang="T9">
                    <a:pos x="T2" y="T3"/>
                  </a:cxn>
                  <a:cxn ang="T10">
                    <a:pos x="T4" y="T5"/>
                  </a:cxn>
                  <a:cxn ang="T11">
                    <a:pos x="T6" y="T7"/>
                  </a:cxn>
                </a:cxnLst>
                <a:rect l="T12" t="T13" r="T14" b="T15"/>
                <a:pathLst>
                  <a:path w="28" h="75">
                    <a:moveTo>
                      <a:pt x="0" y="75"/>
                    </a:moveTo>
                    <a:lnTo>
                      <a:pt x="28" y="36"/>
                    </a:lnTo>
                    <a:lnTo>
                      <a:pt x="0" y="0"/>
                    </a:lnTo>
                    <a:lnTo>
                      <a:pt x="0" y="7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2" name="Freeform 52">
                <a:extLst>
                  <a:ext uri="{FF2B5EF4-FFF2-40B4-BE49-F238E27FC236}">
                    <a16:creationId xmlns:a16="http://schemas.microsoft.com/office/drawing/2014/main" id="{5B12F157-3C65-4B2C-AEA1-18D4B9A7726D}"/>
                  </a:ext>
                </a:extLst>
              </p:cNvPr>
              <p:cNvSpPr>
                <a:spLocks/>
              </p:cNvSpPr>
              <p:nvPr/>
            </p:nvSpPr>
            <p:spPr bwMode="auto">
              <a:xfrm>
                <a:off x="1486" y="3472"/>
                <a:ext cx="95" cy="204"/>
              </a:xfrm>
              <a:custGeom>
                <a:avLst/>
                <a:gdLst>
                  <a:gd name="T0" fmla="*/ 2147483647 w 31"/>
                  <a:gd name="T1" fmla="*/ 2147483647 h 79"/>
                  <a:gd name="T2" fmla="*/ 0 w 31"/>
                  <a:gd name="T3" fmla="*/ 2147483647 h 79"/>
                  <a:gd name="T4" fmla="*/ 2147483647 w 31"/>
                  <a:gd name="T5" fmla="*/ 0 h 79"/>
                  <a:gd name="T6" fmla="*/ 2147483647 w 31"/>
                  <a:gd name="T7" fmla="*/ 2147483647 h 79"/>
                  <a:gd name="T8" fmla="*/ 0 60000 65536"/>
                  <a:gd name="T9" fmla="*/ 0 60000 65536"/>
                  <a:gd name="T10" fmla="*/ 0 60000 65536"/>
                  <a:gd name="T11" fmla="*/ 0 60000 65536"/>
                  <a:gd name="T12" fmla="*/ 0 w 31"/>
                  <a:gd name="T13" fmla="*/ 0 h 79"/>
                  <a:gd name="T14" fmla="*/ 31 w 31"/>
                  <a:gd name="T15" fmla="*/ 79 h 79"/>
                </a:gdLst>
                <a:ahLst/>
                <a:cxnLst>
                  <a:cxn ang="T8">
                    <a:pos x="T0" y="T1"/>
                  </a:cxn>
                  <a:cxn ang="T9">
                    <a:pos x="T2" y="T3"/>
                  </a:cxn>
                  <a:cxn ang="T10">
                    <a:pos x="T4" y="T5"/>
                  </a:cxn>
                  <a:cxn ang="T11">
                    <a:pos x="T6" y="T7"/>
                  </a:cxn>
                </a:cxnLst>
                <a:rect l="T12" t="T13" r="T14" b="T15"/>
                <a:pathLst>
                  <a:path w="31" h="79">
                    <a:moveTo>
                      <a:pt x="31" y="79"/>
                    </a:moveTo>
                    <a:lnTo>
                      <a:pt x="0" y="43"/>
                    </a:lnTo>
                    <a:lnTo>
                      <a:pt x="31" y="0"/>
                    </a:lnTo>
                    <a:lnTo>
                      <a:pt x="31" y="7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3" name="Freeform 53">
                <a:extLst>
                  <a:ext uri="{FF2B5EF4-FFF2-40B4-BE49-F238E27FC236}">
                    <a16:creationId xmlns:a16="http://schemas.microsoft.com/office/drawing/2014/main" id="{E40858B7-1E7F-432B-B555-90B18EAFE4C8}"/>
                  </a:ext>
                </a:extLst>
              </p:cNvPr>
              <p:cNvSpPr>
                <a:spLocks/>
              </p:cNvSpPr>
              <p:nvPr/>
            </p:nvSpPr>
            <p:spPr bwMode="auto">
              <a:xfrm>
                <a:off x="1486" y="2409"/>
                <a:ext cx="95" cy="201"/>
              </a:xfrm>
              <a:custGeom>
                <a:avLst/>
                <a:gdLst>
                  <a:gd name="T0" fmla="*/ 2147483647 w 31"/>
                  <a:gd name="T1" fmla="*/ 2147483647 h 78"/>
                  <a:gd name="T2" fmla="*/ 0 w 31"/>
                  <a:gd name="T3" fmla="*/ 2147483647 h 78"/>
                  <a:gd name="T4" fmla="*/ 2147483647 w 31"/>
                  <a:gd name="T5" fmla="*/ 0 h 78"/>
                  <a:gd name="T6" fmla="*/ 2147483647 w 31"/>
                  <a:gd name="T7" fmla="*/ 2147483647 h 78"/>
                  <a:gd name="T8" fmla="*/ 0 60000 65536"/>
                  <a:gd name="T9" fmla="*/ 0 60000 65536"/>
                  <a:gd name="T10" fmla="*/ 0 60000 65536"/>
                  <a:gd name="T11" fmla="*/ 0 60000 65536"/>
                  <a:gd name="T12" fmla="*/ 0 w 31"/>
                  <a:gd name="T13" fmla="*/ 0 h 78"/>
                  <a:gd name="T14" fmla="*/ 31 w 31"/>
                  <a:gd name="T15" fmla="*/ 78 h 78"/>
                </a:gdLst>
                <a:ahLst/>
                <a:cxnLst>
                  <a:cxn ang="T8">
                    <a:pos x="T0" y="T1"/>
                  </a:cxn>
                  <a:cxn ang="T9">
                    <a:pos x="T2" y="T3"/>
                  </a:cxn>
                  <a:cxn ang="T10">
                    <a:pos x="T4" y="T5"/>
                  </a:cxn>
                  <a:cxn ang="T11">
                    <a:pos x="T6" y="T7"/>
                  </a:cxn>
                </a:cxnLst>
                <a:rect l="T12" t="T13" r="T14" b="T15"/>
                <a:pathLst>
                  <a:path w="31" h="78">
                    <a:moveTo>
                      <a:pt x="31" y="78"/>
                    </a:moveTo>
                    <a:lnTo>
                      <a:pt x="0" y="43"/>
                    </a:lnTo>
                    <a:lnTo>
                      <a:pt x="31" y="0"/>
                    </a:lnTo>
                    <a:lnTo>
                      <a:pt x="31" y="78"/>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4" name="Freeform 54">
                <a:extLst>
                  <a:ext uri="{FF2B5EF4-FFF2-40B4-BE49-F238E27FC236}">
                    <a16:creationId xmlns:a16="http://schemas.microsoft.com/office/drawing/2014/main" id="{B095FC7A-321D-41A6-A5D1-26316677698F}"/>
                  </a:ext>
                </a:extLst>
              </p:cNvPr>
              <p:cNvSpPr>
                <a:spLocks/>
              </p:cNvSpPr>
              <p:nvPr/>
            </p:nvSpPr>
            <p:spPr bwMode="auto">
              <a:xfrm>
                <a:off x="1361" y="3748"/>
                <a:ext cx="89" cy="206"/>
              </a:xfrm>
              <a:custGeom>
                <a:avLst/>
                <a:gdLst>
                  <a:gd name="T0" fmla="*/ 0 w 29"/>
                  <a:gd name="T1" fmla="*/ 2147483647 h 80"/>
                  <a:gd name="T2" fmla="*/ 2147483647 w 29"/>
                  <a:gd name="T3" fmla="*/ 2147483647 h 80"/>
                  <a:gd name="T4" fmla="*/ 0 w 29"/>
                  <a:gd name="T5" fmla="*/ 0 h 80"/>
                  <a:gd name="T6" fmla="*/ 0 w 29"/>
                  <a:gd name="T7" fmla="*/ 2147483647 h 80"/>
                  <a:gd name="T8" fmla="*/ 0 60000 65536"/>
                  <a:gd name="T9" fmla="*/ 0 60000 65536"/>
                  <a:gd name="T10" fmla="*/ 0 60000 65536"/>
                  <a:gd name="T11" fmla="*/ 0 60000 65536"/>
                  <a:gd name="T12" fmla="*/ 0 w 29"/>
                  <a:gd name="T13" fmla="*/ 0 h 80"/>
                  <a:gd name="T14" fmla="*/ 29 w 29"/>
                  <a:gd name="T15" fmla="*/ 80 h 80"/>
                </a:gdLst>
                <a:ahLst/>
                <a:cxnLst>
                  <a:cxn ang="T8">
                    <a:pos x="T0" y="T1"/>
                  </a:cxn>
                  <a:cxn ang="T9">
                    <a:pos x="T2" y="T3"/>
                  </a:cxn>
                  <a:cxn ang="T10">
                    <a:pos x="T4" y="T5"/>
                  </a:cxn>
                  <a:cxn ang="T11">
                    <a:pos x="T6" y="T7"/>
                  </a:cxn>
                </a:cxnLst>
                <a:rect l="T12" t="T13" r="T14" b="T15"/>
                <a:pathLst>
                  <a:path w="29" h="80">
                    <a:moveTo>
                      <a:pt x="0" y="80"/>
                    </a:moveTo>
                    <a:lnTo>
                      <a:pt x="29" y="37"/>
                    </a:lnTo>
                    <a:lnTo>
                      <a:pt x="0" y="0"/>
                    </a:lnTo>
                    <a:lnTo>
                      <a:pt x="0" y="8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5" name="Freeform 55">
                <a:extLst>
                  <a:ext uri="{FF2B5EF4-FFF2-40B4-BE49-F238E27FC236}">
                    <a16:creationId xmlns:a16="http://schemas.microsoft.com/office/drawing/2014/main" id="{541A4E85-7C3C-4DD9-A605-21980BBB6D80}"/>
                  </a:ext>
                </a:extLst>
              </p:cNvPr>
              <p:cNvSpPr>
                <a:spLocks/>
              </p:cNvSpPr>
              <p:nvPr/>
            </p:nvSpPr>
            <p:spPr bwMode="auto">
              <a:xfrm>
                <a:off x="1361" y="2684"/>
                <a:ext cx="89" cy="206"/>
              </a:xfrm>
              <a:custGeom>
                <a:avLst/>
                <a:gdLst>
                  <a:gd name="T0" fmla="*/ 0 w 29"/>
                  <a:gd name="T1" fmla="*/ 2147483647 h 80"/>
                  <a:gd name="T2" fmla="*/ 2147483647 w 29"/>
                  <a:gd name="T3" fmla="*/ 2147483647 h 80"/>
                  <a:gd name="T4" fmla="*/ 0 w 29"/>
                  <a:gd name="T5" fmla="*/ 0 h 80"/>
                  <a:gd name="T6" fmla="*/ 0 w 29"/>
                  <a:gd name="T7" fmla="*/ 2147483647 h 80"/>
                  <a:gd name="T8" fmla="*/ 0 60000 65536"/>
                  <a:gd name="T9" fmla="*/ 0 60000 65536"/>
                  <a:gd name="T10" fmla="*/ 0 60000 65536"/>
                  <a:gd name="T11" fmla="*/ 0 60000 65536"/>
                  <a:gd name="T12" fmla="*/ 0 w 29"/>
                  <a:gd name="T13" fmla="*/ 0 h 80"/>
                  <a:gd name="T14" fmla="*/ 29 w 29"/>
                  <a:gd name="T15" fmla="*/ 80 h 80"/>
                </a:gdLst>
                <a:ahLst/>
                <a:cxnLst>
                  <a:cxn ang="T8">
                    <a:pos x="T0" y="T1"/>
                  </a:cxn>
                  <a:cxn ang="T9">
                    <a:pos x="T2" y="T3"/>
                  </a:cxn>
                  <a:cxn ang="T10">
                    <a:pos x="T4" y="T5"/>
                  </a:cxn>
                  <a:cxn ang="T11">
                    <a:pos x="T6" y="T7"/>
                  </a:cxn>
                </a:cxnLst>
                <a:rect l="T12" t="T13" r="T14" b="T15"/>
                <a:pathLst>
                  <a:path w="29" h="80">
                    <a:moveTo>
                      <a:pt x="0" y="80"/>
                    </a:moveTo>
                    <a:lnTo>
                      <a:pt x="29" y="37"/>
                    </a:lnTo>
                    <a:lnTo>
                      <a:pt x="0" y="0"/>
                    </a:lnTo>
                    <a:lnTo>
                      <a:pt x="0" y="8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6" name="Freeform 56">
                <a:extLst>
                  <a:ext uri="{FF2B5EF4-FFF2-40B4-BE49-F238E27FC236}">
                    <a16:creationId xmlns:a16="http://schemas.microsoft.com/office/drawing/2014/main" id="{66EA2777-EF87-46A7-BF05-0B01247A94AA}"/>
                  </a:ext>
                </a:extLst>
              </p:cNvPr>
              <p:cNvSpPr>
                <a:spLocks/>
              </p:cNvSpPr>
              <p:nvPr/>
            </p:nvSpPr>
            <p:spPr bwMode="auto">
              <a:xfrm>
                <a:off x="1480" y="3719"/>
                <a:ext cx="101" cy="217"/>
              </a:xfrm>
              <a:custGeom>
                <a:avLst/>
                <a:gdLst>
                  <a:gd name="T0" fmla="*/ 2147483647 w 33"/>
                  <a:gd name="T1" fmla="*/ 2147483647 h 84"/>
                  <a:gd name="T2" fmla="*/ 0 w 33"/>
                  <a:gd name="T3" fmla="*/ 2147483647 h 84"/>
                  <a:gd name="T4" fmla="*/ 2147483647 w 33"/>
                  <a:gd name="T5" fmla="*/ 0 h 84"/>
                  <a:gd name="T6" fmla="*/ 2147483647 w 33"/>
                  <a:gd name="T7" fmla="*/ 2147483647 h 84"/>
                  <a:gd name="T8" fmla="*/ 0 60000 65536"/>
                  <a:gd name="T9" fmla="*/ 0 60000 65536"/>
                  <a:gd name="T10" fmla="*/ 0 60000 65536"/>
                  <a:gd name="T11" fmla="*/ 0 60000 65536"/>
                  <a:gd name="T12" fmla="*/ 0 w 33"/>
                  <a:gd name="T13" fmla="*/ 0 h 84"/>
                  <a:gd name="T14" fmla="*/ 33 w 33"/>
                  <a:gd name="T15" fmla="*/ 84 h 84"/>
                </a:gdLst>
                <a:ahLst/>
                <a:cxnLst>
                  <a:cxn ang="T8">
                    <a:pos x="T0" y="T1"/>
                  </a:cxn>
                  <a:cxn ang="T9">
                    <a:pos x="T2" y="T3"/>
                  </a:cxn>
                  <a:cxn ang="T10">
                    <a:pos x="T4" y="T5"/>
                  </a:cxn>
                  <a:cxn ang="T11">
                    <a:pos x="T6" y="T7"/>
                  </a:cxn>
                </a:cxnLst>
                <a:rect l="T12" t="T13" r="T14" b="T15"/>
                <a:pathLst>
                  <a:path w="33" h="84">
                    <a:moveTo>
                      <a:pt x="33" y="84"/>
                    </a:moveTo>
                    <a:lnTo>
                      <a:pt x="0" y="46"/>
                    </a:lnTo>
                    <a:lnTo>
                      <a:pt x="33" y="0"/>
                    </a:lnTo>
                    <a:lnTo>
                      <a:pt x="33" y="8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7" name="Freeform 57">
                <a:extLst>
                  <a:ext uri="{FF2B5EF4-FFF2-40B4-BE49-F238E27FC236}">
                    <a16:creationId xmlns:a16="http://schemas.microsoft.com/office/drawing/2014/main" id="{25E248C9-2671-4606-8662-EA753E049BEA}"/>
                  </a:ext>
                </a:extLst>
              </p:cNvPr>
              <p:cNvSpPr>
                <a:spLocks/>
              </p:cNvSpPr>
              <p:nvPr/>
            </p:nvSpPr>
            <p:spPr bwMode="auto">
              <a:xfrm>
                <a:off x="1480" y="2654"/>
                <a:ext cx="101" cy="216"/>
              </a:xfrm>
              <a:custGeom>
                <a:avLst/>
                <a:gdLst>
                  <a:gd name="T0" fmla="*/ 2147483647 w 33"/>
                  <a:gd name="T1" fmla="*/ 2147483647 h 84"/>
                  <a:gd name="T2" fmla="*/ 0 w 33"/>
                  <a:gd name="T3" fmla="*/ 2147483647 h 84"/>
                  <a:gd name="T4" fmla="*/ 2147483647 w 33"/>
                  <a:gd name="T5" fmla="*/ 0 h 84"/>
                  <a:gd name="T6" fmla="*/ 2147483647 w 33"/>
                  <a:gd name="T7" fmla="*/ 2147483647 h 84"/>
                  <a:gd name="T8" fmla="*/ 0 60000 65536"/>
                  <a:gd name="T9" fmla="*/ 0 60000 65536"/>
                  <a:gd name="T10" fmla="*/ 0 60000 65536"/>
                  <a:gd name="T11" fmla="*/ 0 60000 65536"/>
                  <a:gd name="T12" fmla="*/ 0 w 33"/>
                  <a:gd name="T13" fmla="*/ 0 h 84"/>
                  <a:gd name="T14" fmla="*/ 33 w 33"/>
                  <a:gd name="T15" fmla="*/ 84 h 84"/>
                </a:gdLst>
                <a:ahLst/>
                <a:cxnLst>
                  <a:cxn ang="T8">
                    <a:pos x="T0" y="T1"/>
                  </a:cxn>
                  <a:cxn ang="T9">
                    <a:pos x="T2" y="T3"/>
                  </a:cxn>
                  <a:cxn ang="T10">
                    <a:pos x="T4" y="T5"/>
                  </a:cxn>
                  <a:cxn ang="T11">
                    <a:pos x="T6" y="T7"/>
                  </a:cxn>
                </a:cxnLst>
                <a:rect l="T12" t="T13" r="T14" b="T15"/>
                <a:pathLst>
                  <a:path w="33" h="84">
                    <a:moveTo>
                      <a:pt x="33" y="84"/>
                    </a:moveTo>
                    <a:lnTo>
                      <a:pt x="0" y="47"/>
                    </a:lnTo>
                    <a:lnTo>
                      <a:pt x="33" y="0"/>
                    </a:lnTo>
                    <a:lnTo>
                      <a:pt x="33" y="8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8" name="Freeform 58">
                <a:extLst>
                  <a:ext uri="{FF2B5EF4-FFF2-40B4-BE49-F238E27FC236}">
                    <a16:creationId xmlns:a16="http://schemas.microsoft.com/office/drawing/2014/main" id="{C7C6B34B-5AF2-42C9-BCA1-00F2E6866E8B}"/>
                  </a:ext>
                </a:extLst>
              </p:cNvPr>
              <p:cNvSpPr>
                <a:spLocks/>
              </p:cNvSpPr>
              <p:nvPr/>
            </p:nvSpPr>
            <p:spPr bwMode="auto">
              <a:xfrm>
                <a:off x="1474" y="3949"/>
                <a:ext cx="107" cy="335"/>
              </a:xfrm>
              <a:custGeom>
                <a:avLst/>
                <a:gdLst>
                  <a:gd name="T0" fmla="*/ 2147483647 w 35"/>
                  <a:gd name="T1" fmla="*/ 2147483647 h 130"/>
                  <a:gd name="T2" fmla="*/ 0 w 35"/>
                  <a:gd name="T3" fmla="*/ 2147483647 h 130"/>
                  <a:gd name="T4" fmla="*/ 2147483647 w 35"/>
                  <a:gd name="T5" fmla="*/ 0 h 130"/>
                  <a:gd name="T6" fmla="*/ 2147483647 w 35"/>
                  <a:gd name="T7" fmla="*/ 2147483647 h 130"/>
                  <a:gd name="T8" fmla="*/ 0 60000 65536"/>
                  <a:gd name="T9" fmla="*/ 0 60000 65536"/>
                  <a:gd name="T10" fmla="*/ 0 60000 65536"/>
                  <a:gd name="T11" fmla="*/ 0 60000 65536"/>
                  <a:gd name="T12" fmla="*/ 0 w 35"/>
                  <a:gd name="T13" fmla="*/ 0 h 130"/>
                  <a:gd name="T14" fmla="*/ 35 w 35"/>
                  <a:gd name="T15" fmla="*/ 130 h 130"/>
                </a:gdLst>
                <a:ahLst/>
                <a:cxnLst>
                  <a:cxn ang="T8">
                    <a:pos x="T0" y="T1"/>
                  </a:cxn>
                  <a:cxn ang="T9">
                    <a:pos x="T2" y="T3"/>
                  </a:cxn>
                  <a:cxn ang="T10">
                    <a:pos x="T4" y="T5"/>
                  </a:cxn>
                  <a:cxn ang="T11">
                    <a:pos x="T6" y="T7"/>
                  </a:cxn>
                </a:cxnLst>
                <a:rect l="T12" t="T13" r="T14" b="T15"/>
                <a:pathLst>
                  <a:path w="35" h="130">
                    <a:moveTo>
                      <a:pt x="35" y="130"/>
                    </a:moveTo>
                    <a:lnTo>
                      <a:pt x="0" y="63"/>
                    </a:lnTo>
                    <a:lnTo>
                      <a:pt x="35" y="0"/>
                    </a:lnTo>
                    <a:lnTo>
                      <a:pt x="35" y="13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9" name="Freeform 59">
                <a:extLst>
                  <a:ext uri="{FF2B5EF4-FFF2-40B4-BE49-F238E27FC236}">
                    <a16:creationId xmlns:a16="http://schemas.microsoft.com/office/drawing/2014/main" id="{6E7A55DE-A061-4B18-97B8-7A0FA4EF3957}"/>
                  </a:ext>
                </a:extLst>
              </p:cNvPr>
              <p:cNvSpPr>
                <a:spLocks/>
              </p:cNvSpPr>
              <p:nvPr/>
            </p:nvSpPr>
            <p:spPr bwMode="auto">
              <a:xfrm>
                <a:off x="1474" y="2885"/>
                <a:ext cx="107" cy="335"/>
              </a:xfrm>
              <a:custGeom>
                <a:avLst/>
                <a:gdLst>
                  <a:gd name="T0" fmla="*/ 2147483647 w 35"/>
                  <a:gd name="T1" fmla="*/ 2147483647 h 130"/>
                  <a:gd name="T2" fmla="*/ 0 w 35"/>
                  <a:gd name="T3" fmla="*/ 2147483647 h 130"/>
                  <a:gd name="T4" fmla="*/ 2147483647 w 35"/>
                  <a:gd name="T5" fmla="*/ 0 h 130"/>
                  <a:gd name="T6" fmla="*/ 2147483647 w 35"/>
                  <a:gd name="T7" fmla="*/ 2147483647 h 130"/>
                  <a:gd name="T8" fmla="*/ 0 60000 65536"/>
                  <a:gd name="T9" fmla="*/ 0 60000 65536"/>
                  <a:gd name="T10" fmla="*/ 0 60000 65536"/>
                  <a:gd name="T11" fmla="*/ 0 60000 65536"/>
                  <a:gd name="T12" fmla="*/ 0 w 35"/>
                  <a:gd name="T13" fmla="*/ 0 h 130"/>
                  <a:gd name="T14" fmla="*/ 35 w 35"/>
                  <a:gd name="T15" fmla="*/ 130 h 130"/>
                </a:gdLst>
                <a:ahLst/>
                <a:cxnLst>
                  <a:cxn ang="T8">
                    <a:pos x="T0" y="T1"/>
                  </a:cxn>
                  <a:cxn ang="T9">
                    <a:pos x="T2" y="T3"/>
                  </a:cxn>
                  <a:cxn ang="T10">
                    <a:pos x="T4" y="T5"/>
                  </a:cxn>
                  <a:cxn ang="T11">
                    <a:pos x="T6" y="T7"/>
                  </a:cxn>
                </a:cxnLst>
                <a:rect l="T12" t="T13" r="T14" b="T15"/>
                <a:pathLst>
                  <a:path w="35" h="130">
                    <a:moveTo>
                      <a:pt x="35" y="130"/>
                    </a:moveTo>
                    <a:lnTo>
                      <a:pt x="0" y="63"/>
                    </a:lnTo>
                    <a:lnTo>
                      <a:pt x="35" y="0"/>
                    </a:lnTo>
                    <a:lnTo>
                      <a:pt x="35" y="13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0" name="Freeform 60">
                <a:extLst>
                  <a:ext uri="{FF2B5EF4-FFF2-40B4-BE49-F238E27FC236}">
                    <a16:creationId xmlns:a16="http://schemas.microsoft.com/office/drawing/2014/main" id="{90EC7B5B-D77E-4AAB-8AB1-8CF2F036DE41}"/>
                  </a:ext>
                </a:extLst>
              </p:cNvPr>
              <p:cNvSpPr>
                <a:spLocks/>
              </p:cNvSpPr>
              <p:nvPr/>
            </p:nvSpPr>
            <p:spPr bwMode="auto">
              <a:xfrm>
                <a:off x="1361" y="3974"/>
                <a:ext cx="89" cy="307"/>
              </a:xfrm>
              <a:custGeom>
                <a:avLst/>
                <a:gdLst>
                  <a:gd name="T0" fmla="*/ 0 w 29"/>
                  <a:gd name="T1" fmla="*/ 2147483647 h 119"/>
                  <a:gd name="T2" fmla="*/ 2147483647 w 29"/>
                  <a:gd name="T3" fmla="*/ 2147483647 h 119"/>
                  <a:gd name="T4" fmla="*/ 0 w 29"/>
                  <a:gd name="T5" fmla="*/ 0 h 119"/>
                  <a:gd name="T6" fmla="*/ 0 w 29"/>
                  <a:gd name="T7" fmla="*/ 2147483647 h 119"/>
                  <a:gd name="T8" fmla="*/ 0 60000 65536"/>
                  <a:gd name="T9" fmla="*/ 0 60000 65536"/>
                  <a:gd name="T10" fmla="*/ 0 60000 65536"/>
                  <a:gd name="T11" fmla="*/ 0 60000 65536"/>
                  <a:gd name="T12" fmla="*/ 0 w 29"/>
                  <a:gd name="T13" fmla="*/ 0 h 119"/>
                  <a:gd name="T14" fmla="*/ 29 w 29"/>
                  <a:gd name="T15" fmla="*/ 119 h 119"/>
                </a:gdLst>
                <a:ahLst/>
                <a:cxnLst>
                  <a:cxn ang="T8">
                    <a:pos x="T0" y="T1"/>
                  </a:cxn>
                  <a:cxn ang="T9">
                    <a:pos x="T2" y="T3"/>
                  </a:cxn>
                  <a:cxn ang="T10">
                    <a:pos x="T4" y="T5"/>
                  </a:cxn>
                  <a:cxn ang="T11">
                    <a:pos x="T6" y="T7"/>
                  </a:cxn>
                </a:cxnLst>
                <a:rect l="T12" t="T13" r="T14" b="T15"/>
                <a:pathLst>
                  <a:path w="29" h="119">
                    <a:moveTo>
                      <a:pt x="0" y="119"/>
                    </a:moveTo>
                    <a:lnTo>
                      <a:pt x="29" y="54"/>
                    </a:lnTo>
                    <a:lnTo>
                      <a:pt x="0" y="0"/>
                    </a:lnTo>
                    <a:lnTo>
                      <a:pt x="0" y="11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1" name="Freeform 61">
                <a:extLst>
                  <a:ext uri="{FF2B5EF4-FFF2-40B4-BE49-F238E27FC236}">
                    <a16:creationId xmlns:a16="http://schemas.microsoft.com/office/drawing/2014/main" id="{ED062A1A-6FAF-4C18-9DEA-C5B5BC76D67C}"/>
                  </a:ext>
                </a:extLst>
              </p:cNvPr>
              <p:cNvSpPr>
                <a:spLocks/>
              </p:cNvSpPr>
              <p:nvPr/>
            </p:nvSpPr>
            <p:spPr bwMode="auto">
              <a:xfrm>
                <a:off x="1361" y="2911"/>
                <a:ext cx="98" cy="306"/>
              </a:xfrm>
              <a:custGeom>
                <a:avLst/>
                <a:gdLst>
                  <a:gd name="T0" fmla="*/ 0 w 32"/>
                  <a:gd name="T1" fmla="*/ 2147483647 h 119"/>
                  <a:gd name="T2" fmla="*/ 2147483647 w 32"/>
                  <a:gd name="T3" fmla="*/ 2147483647 h 119"/>
                  <a:gd name="T4" fmla="*/ 0 w 32"/>
                  <a:gd name="T5" fmla="*/ 0 h 119"/>
                  <a:gd name="T6" fmla="*/ 0 w 32"/>
                  <a:gd name="T7" fmla="*/ 2147483647 h 119"/>
                  <a:gd name="T8" fmla="*/ 0 60000 65536"/>
                  <a:gd name="T9" fmla="*/ 0 60000 65536"/>
                  <a:gd name="T10" fmla="*/ 0 60000 65536"/>
                  <a:gd name="T11" fmla="*/ 0 60000 65536"/>
                  <a:gd name="T12" fmla="*/ 0 w 32"/>
                  <a:gd name="T13" fmla="*/ 0 h 119"/>
                  <a:gd name="T14" fmla="*/ 32 w 32"/>
                  <a:gd name="T15" fmla="*/ 119 h 119"/>
                </a:gdLst>
                <a:ahLst/>
                <a:cxnLst>
                  <a:cxn ang="T8">
                    <a:pos x="T0" y="T1"/>
                  </a:cxn>
                  <a:cxn ang="T9">
                    <a:pos x="T2" y="T3"/>
                  </a:cxn>
                  <a:cxn ang="T10">
                    <a:pos x="T4" y="T5"/>
                  </a:cxn>
                  <a:cxn ang="T11">
                    <a:pos x="T6" y="T7"/>
                  </a:cxn>
                </a:cxnLst>
                <a:rect l="T12" t="T13" r="T14" b="T15"/>
                <a:pathLst>
                  <a:path w="32" h="119">
                    <a:moveTo>
                      <a:pt x="0" y="119"/>
                    </a:moveTo>
                    <a:lnTo>
                      <a:pt x="32" y="61"/>
                    </a:lnTo>
                    <a:lnTo>
                      <a:pt x="0" y="0"/>
                    </a:lnTo>
                    <a:lnTo>
                      <a:pt x="0" y="11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2" name="Freeform 62">
                <a:extLst>
                  <a:ext uri="{FF2B5EF4-FFF2-40B4-BE49-F238E27FC236}">
                    <a16:creationId xmlns:a16="http://schemas.microsoft.com/office/drawing/2014/main" id="{18B1976F-29D6-4D3F-9B04-85CB46763FD2}"/>
                  </a:ext>
                </a:extLst>
              </p:cNvPr>
              <p:cNvSpPr>
                <a:spLocks/>
              </p:cNvSpPr>
              <p:nvPr/>
            </p:nvSpPr>
            <p:spPr bwMode="auto">
              <a:xfrm>
                <a:off x="1361" y="4121"/>
                <a:ext cx="220" cy="170"/>
              </a:xfrm>
              <a:custGeom>
                <a:avLst/>
                <a:gdLst>
                  <a:gd name="T0" fmla="*/ 2147483647 w 72"/>
                  <a:gd name="T1" fmla="*/ 2147483647 h 66"/>
                  <a:gd name="T2" fmla="*/ 2147483647 w 72"/>
                  <a:gd name="T3" fmla="*/ 0 h 66"/>
                  <a:gd name="T4" fmla="*/ 0 w 72"/>
                  <a:gd name="T5" fmla="*/ 2147483647 h 66"/>
                  <a:gd name="T6" fmla="*/ 2147483647 w 72"/>
                  <a:gd name="T7" fmla="*/ 2147483647 h 66"/>
                  <a:gd name="T8" fmla="*/ 0 60000 65536"/>
                  <a:gd name="T9" fmla="*/ 0 60000 65536"/>
                  <a:gd name="T10" fmla="*/ 0 60000 65536"/>
                  <a:gd name="T11" fmla="*/ 0 60000 65536"/>
                  <a:gd name="T12" fmla="*/ 0 w 72"/>
                  <a:gd name="T13" fmla="*/ 0 h 66"/>
                  <a:gd name="T14" fmla="*/ 72 w 72"/>
                  <a:gd name="T15" fmla="*/ 66 h 66"/>
                </a:gdLst>
                <a:ahLst/>
                <a:cxnLst>
                  <a:cxn ang="T8">
                    <a:pos x="T0" y="T1"/>
                  </a:cxn>
                  <a:cxn ang="T9">
                    <a:pos x="T2" y="T3"/>
                  </a:cxn>
                  <a:cxn ang="T10">
                    <a:pos x="T4" y="T5"/>
                  </a:cxn>
                  <a:cxn ang="T11">
                    <a:pos x="T6" y="T7"/>
                  </a:cxn>
                </a:cxnLst>
                <a:rect l="T12" t="T13" r="T14" b="T15"/>
                <a:pathLst>
                  <a:path w="72" h="66">
                    <a:moveTo>
                      <a:pt x="72" y="66"/>
                    </a:moveTo>
                    <a:lnTo>
                      <a:pt x="34" y="0"/>
                    </a:lnTo>
                    <a:lnTo>
                      <a:pt x="0" y="66"/>
                    </a:lnTo>
                    <a:lnTo>
                      <a:pt x="72" y="66"/>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3" name="Freeform 63">
                <a:extLst>
                  <a:ext uri="{FF2B5EF4-FFF2-40B4-BE49-F238E27FC236}">
                    <a16:creationId xmlns:a16="http://schemas.microsoft.com/office/drawing/2014/main" id="{FE486543-286B-465E-B590-014531576708}"/>
                  </a:ext>
                </a:extLst>
              </p:cNvPr>
              <p:cNvSpPr>
                <a:spLocks/>
              </p:cNvSpPr>
              <p:nvPr/>
            </p:nvSpPr>
            <p:spPr bwMode="auto">
              <a:xfrm>
                <a:off x="1368" y="3058"/>
                <a:ext cx="203" cy="288"/>
              </a:xfrm>
              <a:custGeom>
                <a:avLst/>
                <a:gdLst>
                  <a:gd name="T0" fmla="*/ 2147483647 w 67"/>
                  <a:gd name="T1" fmla="*/ 2147483647 h 112"/>
                  <a:gd name="T2" fmla="*/ 2147483647 w 67"/>
                  <a:gd name="T3" fmla="*/ 2147483647 h 112"/>
                  <a:gd name="T4" fmla="*/ 0 w 67"/>
                  <a:gd name="T5" fmla="*/ 2147483647 h 112"/>
                  <a:gd name="T6" fmla="*/ 2147483647 w 67"/>
                  <a:gd name="T7" fmla="*/ 0 h 112"/>
                  <a:gd name="T8" fmla="*/ 2147483647 w 67"/>
                  <a:gd name="T9" fmla="*/ 2147483647 h 112"/>
                  <a:gd name="T10" fmla="*/ 0 60000 65536"/>
                  <a:gd name="T11" fmla="*/ 0 60000 65536"/>
                  <a:gd name="T12" fmla="*/ 0 60000 65536"/>
                  <a:gd name="T13" fmla="*/ 0 60000 65536"/>
                  <a:gd name="T14" fmla="*/ 0 60000 65536"/>
                  <a:gd name="T15" fmla="*/ 0 w 67"/>
                  <a:gd name="T16" fmla="*/ 0 h 112"/>
                  <a:gd name="T17" fmla="*/ 67 w 67"/>
                  <a:gd name="T18" fmla="*/ 112 h 112"/>
                </a:gdLst>
                <a:ahLst/>
                <a:cxnLst>
                  <a:cxn ang="T10">
                    <a:pos x="T0" y="T1"/>
                  </a:cxn>
                  <a:cxn ang="T11">
                    <a:pos x="T2" y="T3"/>
                  </a:cxn>
                  <a:cxn ang="T12">
                    <a:pos x="T4" y="T5"/>
                  </a:cxn>
                  <a:cxn ang="T13">
                    <a:pos x="T6" y="T7"/>
                  </a:cxn>
                  <a:cxn ang="T14">
                    <a:pos x="T8" y="T9"/>
                  </a:cxn>
                </a:cxnLst>
                <a:rect l="T15" t="T16" r="T17" b="T18"/>
                <a:pathLst>
                  <a:path w="67" h="112">
                    <a:moveTo>
                      <a:pt x="67" y="65"/>
                    </a:moveTo>
                    <a:lnTo>
                      <a:pt x="32" y="112"/>
                    </a:lnTo>
                    <a:lnTo>
                      <a:pt x="0" y="68"/>
                    </a:lnTo>
                    <a:lnTo>
                      <a:pt x="32" y="0"/>
                    </a:lnTo>
                    <a:lnTo>
                      <a:pt x="67" y="6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4" name="Freeform 64">
                <a:extLst>
                  <a:ext uri="{FF2B5EF4-FFF2-40B4-BE49-F238E27FC236}">
                    <a16:creationId xmlns:a16="http://schemas.microsoft.com/office/drawing/2014/main" id="{A1B8B7FE-807D-4FC8-BB77-048B8EEFE8C0}"/>
                  </a:ext>
                </a:extLst>
              </p:cNvPr>
              <p:cNvSpPr>
                <a:spLocks/>
              </p:cNvSpPr>
              <p:nvPr/>
            </p:nvSpPr>
            <p:spPr bwMode="auto">
              <a:xfrm>
                <a:off x="1361" y="2142"/>
                <a:ext cx="220" cy="126"/>
              </a:xfrm>
              <a:custGeom>
                <a:avLst/>
                <a:gdLst>
                  <a:gd name="T0" fmla="*/ 220 w 220"/>
                  <a:gd name="T1" fmla="*/ 10 h 126"/>
                  <a:gd name="T2" fmla="*/ 104 w 220"/>
                  <a:gd name="T3" fmla="*/ 126 h 126"/>
                  <a:gd name="T4" fmla="*/ 0 w 220"/>
                  <a:gd name="T5" fmla="*/ 18 h 126"/>
                  <a:gd name="T6" fmla="*/ 57 w 220"/>
                  <a:gd name="T7" fmla="*/ 0 h 126"/>
                  <a:gd name="T8" fmla="*/ 220 w 220"/>
                  <a:gd name="T9" fmla="*/ 10 h 126"/>
                  <a:gd name="T10" fmla="*/ 0 60000 65536"/>
                  <a:gd name="T11" fmla="*/ 0 60000 65536"/>
                  <a:gd name="T12" fmla="*/ 0 60000 65536"/>
                  <a:gd name="T13" fmla="*/ 0 60000 65536"/>
                  <a:gd name="T14" fmla="*/ 0 60000 65536"/>
                  <a:gd name="T15" fmla="*/ 0 w 220"/>
                  <a:gd name="T16" fmla="*/ 0 h 126"/>
                  <a:gd name="T17" fmla="*/ 220 w 220"/>
                  <a:gd name="T18" fmla="*/ 126 h 126"/>
                </a:gdLst>
                <a:ahLst/>
                <a:cxnLst>
                  <a:cxn ang="T10">
                    <a:pos x="T0" y="T1"/>
                  </a:cxn>
                  <a:cxn ang="T11">
                    <a:pos x="T2" y="T3"/>
                  </a:cxn>
                  <a:cxn ang="T12">
                    <a:pos x="T4" y="T5"/>
                  </a:cxn>
                  <a:cxn ang="T13">
                    <a:pos x="T6" y="T7"/>
                  </a:cxn>
                  <a:cxn ang="T14">
                    <a:pos x="T8" y="T9"/>
                  </a:cxn>
                </a:cxnLst>
                <a:rect l="T15" t="T16" r="T17" b="T18"/>
                <a:pathLst>
                  <a:path w="220" h="126">
                    <a:moveTo>
                      <a:pt x="220" y="10"/>
                    </a:moveTo>
                    <a:lnTo>
                      <a:pt x="104" y="126"/>
                    </a:lnTo>
                    <a:lnTo>
                      <a:pt x="0" y="18"/>
                    </a:lnTo>
                    <a:lnTo>
                      <a:pt x="57" y="0"/>
                    </a:lnTo>
                    <a:lnTo>
                      <a:pt x="220" y="1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5" name="Freeform 65">
                <a:extLst>
                  <a:ext uri="{FF2B5EF4-FFF2-40B4-BE49-F238E27FC236}">
                    <a16:creationId xmlns:a16="http://schemas.microsoft.com/office/drawing/2014/main" id="{C6C9F497-2962-449E-988E-B4A8B6A23731}"/>
                  </a:ext>
                </a:extLst>
              </p:cNvPr>
              <p:cNvSpPr>
                <a:spLocks/>
              </p:cNvSpPr>
              <p:nvPr/>
            </p:nvSpPr>
            <p:spPr bwMode="auto">
              <a:xfrm>
                <a:off x="1352" y="2179"/>
                <a:ext cx="229" cy="2120"/>
              </a:xfrm>
              <a:custGeom>
                <a:avLst/>
                <a:gdLst>
                  <a:gd name="T0" fmla="*/ 2147483647 w 75"/>
                  <a:gd name="T1" fmla="*/ 2147483647 h 823"/>
                  <a:gd name="T2" fmla="*/ 2147483647 w 75"/>
                  <a:gd name="T3" fmla="*/ 2147483647 h 823"/>
                  <a:gd name="T4" fmla="*/ 2147483647 w 75"/>
                  <a:gd name="T5" fmla="*/ 2147483647 h 823"/>
                  <a:gd name="T6" fmla="*/ 2147483647 w 75"/>
                  <a:gd name="T7" fmla="*/ 2147483647 h 823"/>
                  <a:gd name="T8" fmla="*/ 2147483647 w 75"/>
                  <a:gd name="T9" fmla="*/ 2147483647 h 823"/>
                  <a:gd name="T10" fmla="*/ 0 w 75"/>
                  <a:gd name="T11" fmla="*/ 2147483647 h 823"/>
                  <a:gd name="T12" fmla="*/ 2147483647 w 75"/>
                  <a:gd name="T13" fmla="*/ 2147483647 h 823"/>
                  <a:gd name="T14" fmla="*/ 2147483647 w 75"/>
                  <a:gd name="T15" fmla="*/ 2147483647 h 823"/>
                  <a:gd name="T16" fmla="*/ 2147483647 w 75"/>
                  <a:gd name="T17" fmla="*/ 2147483647 h 823"/>
                  <a:gd name="T18" fmla="*/ 2147483647 w 75"/>
                  <a:gd name="T19" fmla="*/ 2147483647 h 823"/>
                  <a:gd name="T20" fmla="*/ 2147483647 w 75"/>
                  <a:gd name="T21" fmla="*/ 2147483647 h 823"/>
                  <a:gd name="T22" fmla="*/ 2147483647 w 75"/>
                  <a:gd name="T23" fmla="*/ 2147483647 h 823"/>
                  <a:gd name="T24" fmla="*/ 2147483647 w 75"/>
                  <a:gd name="T25" fmla="*/ 2147483647 h 823"/>
                  <a:gd name="T26" fmla="*/ 2147483647 w 75"/>
                  <a:gd name="T27" fmla="*/ 2147483647 h 823"/>
                  <a:gd name="T28" fmla="*/ 2147483647 w 75"/>
                  <a:gd name="T29" fmla="*/ 2147483647 h 823"/>
                  <a:gd name="T30" fmla="*/ 2147483647 w 75"/>
                  <a:gd name="T31" fmla="*/ 2147483647 h 823"/>
                  <a:gd name="T32" fmla="*/ 2147483647 w 75"/>
                  <a:gd name="T33" fmla="*/ 2147483647 h 823"/>
                  <a:gd name="T34" fmla="*/ 2147483647 w 75"/>
                  <a:gd name="T35" fmla="*/ 2147483647 h 823"/>
                  <a:gd name="T36" fmla="*/ 2147483647 w 75"/>
                  <a:gd name="T37" fmla="*/ 0 h 823"/>
                  <a:gd name="T38" fmla="*/ 2147483647 w 75"/>
                  <a:gd name="T39" fmla="*/ 0 h 823"/>
                  <a:gd name="T40" fmla="*/ 2147483647 w 75"/>
                  <a:gd name="T41" fmla="*/ 2147483647 h 823"/>
                  <a:gd name="T42" fmla="*/ 2147483647 w 75"/>
                  <a:gd name="T43" fmla="*/ 2147483647 h 823"/>
                  <a:gd name="T44" fmla="*/ 2147483647 w 75"/>
                  <a:gd name="T45" fmla="*/ 2147483647 h 823"/>
                  <a:gd name="T46" fmla="*/ 2147483647 w 75"/>
                  <a:gd name="T47" fmla="*/ 2147483647 h 823"/>
                  <a:gd name="T48" fmla="*/ 2147483647 w 75"/>
                  <a:gd name="T49" fmla="*/ 2147483647 h 823"/>
                  <a:gd name="T50" fmla="*/ 2147483647 w 75"/>
                  <a:gd name="T51" fmla="*/ 2147483647 h 8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5"/>
                  <a:gd name="T79" fmla="*/ 0 h 823"/>
                  <a:gd name="T80" fmla="*/ 75 w 75"/>
                  <a:gd name="T81" fmla="*/ 823 h 8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5" h="823">
                    <a:moveTo>
                      <a:pt x="3" y="413"/>
                    </a:moveTo>
                    <a:lnTo>
                      <a:pt x="62" y="497"/>
                    </a:lnTo>
                    <a:lnTo>
                      <a:pt x="2" y="580"/>
                    </a:lnTo>
                    <a:lnTo>
                      <a:pt x="3" y="603"/>
                    </a:lnTo>
                    <a:lnTo>
                      <a:pt x="65" y="698"/>
                    </a:lnTo>
                    <a:lnTo>
                      <a:pt x="0" y="821"/>
                    </a:lnTo>
                    <a:lnTo>
                      <a:pt x="10" y="823"/>
                    </a:lnTo>
                    <a:lnTo>
                      <a:pt x="75" y="706"/>
                    </a:lnTo>
                    <a:lnTo>
                      <a:pt x="75" y="685"/>
                    </a:lnTo>
                    <a:lnTo>
                      <a:pt x="6" y="592"/>
                    </a:lnTo>
                    <a:lnTo>
                      <a:pt x="75" y="503"/>
                    </a:lnTo>
                    <a:lnTo>
                      <a:pt x="75" y="493"/>
                    </a:lnTo>
                    <a:lnTo>
                      <a:pt x="11" y="409"/>
                    </a:lnTo>
                    <a:lnTo>
                      <a:pt x="75" y="292"/>
                    </a:lnTo>
                    <a:lnTo>
                      <a:pt x="75" y="272"/>
                    </a:lnTo>
                    <a:lnTo>
                      <a:pt x="6" y="179"/>
                    </a:lnTo>
                    <a:lnTo>
                      <a:pt x="75" y="90"/>
                    </a:lnTo>
                    <a:lnTo>
                      <a:pt x="75" y="79"/>
                    </a:lnTo>
                    <a:lnTo>
                      <a:pt x="18" y="0"/>
                    </a:lnTo>
                    <a:lnTo>
                      <a:pt x="3" y="0"/>
                    </a:lnTo>
                    <a:lnTo>
                      <a:pt x="62" y="84"/>
                    </a:lnTo>
                    <a:lnTo>
                      <a:pt x="2" y="166"/>
                    </a:lnTo>
                    <a:lnTo>
                      <a:pt x="3" y="190"/>
                    </a:lnTo>
                    <a:lnTo>
                      <a:pt x="65" y="285"/>
                    </a:lnTo>
                    <a:lnTo>
                      <a:pt x="3" y="397"/>
                    </a:lnTo>
                    <a:lnTo>
                      <a:pt x="3" y="413"/>
                    </a:lnTo>
                    <a:close/>
                  </a:path>
                </a:pathLst>
              </a:custGeom>
              <a:solidFill>
                <a:srgbClr val="EA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6" name="Freeform 66">
                <a:extLst>
                  <a:ext uri="{FF2B5EF4-FFF2-40B4-BE49-F238E27FC236}">
                    <a16:creationId xmlns:a16="http://schemas.microsoft.com/office/drawing/2014/main" id="{F1492960-8A04-4E93-BB24-E2F98F2A0E14}"/>
                  </a:ext>
                </a:extLst>
              </p:cNvPr>
              <p:cNvSpPr>
                <a:spLocks noEditPoints="1"/>
              </p:cNvSpPr>
              <p:nvPr/>
            </p:nvSpPr>
            <p:spPr bwMode="auto">
              <a:xfrm>
                <a:off x="1334" y="2167"/>
                <a:ext cx="256" cy="2142"/>
              </a:xfrm>
              <a:custGeom>
                <a:avLst/>
                <a:gdLst>
                  <a:gd name="T0" fmla="*/ 2147483647 w 84"/>
                  <a:gd name="T1" fmla="*/ 2147483647 h 832"/>
                  <a:gd name="T2" fmla="*/ 2147483647 w 84"/>
                  <a:gd name="T3" fmla="*/ 2147483647 h 832"/>
                  <a:gd name="T4" fmla="*/ 2147483647 w 84"/>
                  <a:gd name="T5" fmla="*/ 2147483647 h 832"/>
                  <a:gd name="T6" fmla="*/ 2147483647 w 84"/>
                  <a:gd name="T7" fmla="*/ 2147483647 h 832"/>
                  <a:gd name="T8" fmla="*/ 2147483647 w 84"/>
                  <a:gd name="T9" fmla="*/ 2147483647 h 832"/>
                  <a:gd name="T10" fmla="*/ 2147483647 w 84"/>
                  <a:gd name="T11" fmla="*/ 2147483647 h 832"/>
                  <a:gd name="T12" fmla="*/ 2147483647 w 84"/>
                  <a:gd name="T13" fmla="*/ 2147483647 h 832"/>
                  <a:gd name="T14" fmla="*/ 2147483647 w 84"/>
                  <a:gd name="T15" fmla="*/ 2147483647 h 832"/>
                  <a:gd name="T16" fmla="*/ 2147483647 w 84"/>
                  <a:gd name="T17" fmla="*/ 2147483647 h 832"/>
                  <a:gd name="T18" fmla="*/ 2147483647 w 84"/>
                  <a:gd name="T19" fmla="*/ 2147483647 h 832"/>
                  <a:gd name="T20" fmla="*/ 2147483647 w 84"/>
                  <a:gd name="T21" fmla="*/ 2147483647 h 832"/>
                  <a:gd name="T22" fmla="*/ 2147483647 w 84"/>
                  <a:gd name="T23" fmla="*/ 2147483647 h 832"/>
                  <a:gd name="T24" fmla="*/ 2147483647 w 84"/>
                  <a:gd name="T25" fmla="*/ 2147483647 h 832"/>
                  <a:gd name="T26" fmla="*/ 2147483647 w 84"/>
                  <a:gd name="T27" fmla="*/ 2147483647 h 832"/>
                  <a:gd name="T28" fmla="*/ 2147483647 w 84"/>
                  <a:gd name="T29" fmla="*/ 2147483647 h 832"/>
                  <a:gd name="T30" fmla="*/ 2147483647 w 84"/>
                  <a:gd name="T31" fmla="*/ 2147483647 h 832"/>
                  <a:gd name="T32" fmla="*/ 2147483647 w 84"/>
                  <a:gd name="T33" fmla="*/ 2147483647 h 832"/>
                  <a:gd name="T34" fmla="*/ 2147483647 w 84"/>
                  <a:gd name="T35" fmla="*/ 2147483647 h 832"/>
                  <a:gd name="T36" fmla="*/ 2147483647 w 84"/>
                  <a:gd name="T37" fmla="*/ 2147483647 h 832"/>
                  <a:gd name="T38" fmla="*/ 2147483647 w 84"/>
                  <a:gd name="T39" fmla="*/ 2147483647 h 832"/>
                  <a:gd name="T40" fmla="*/ 2147483647 w 84"/>
                  <a:gd name="T41" fmla="*/ 2147483647 h 832"/>
                  <a:gd name="T42" fmla="*/ 2147483647 w 84"/>
                  <a:gd name="T43" fmla="*/ 2147483647 h 832"/>
                  <a:gd name="T44" fmla="*/ 2147483647 w 84"/>
                  <a:gd name="T45" fmla="*/ 2147483647 h 832"/>
                  <a:gd name="T46" fmla="*/ 2147483647 w 84"/>
                  <a:gd name="T47" fmla="*/ 2147483647 h 832"/>
                  <a:gd name="T48" fmla="*/ 2147483647 w 84"/>
                  <a:gd name="T49" fmla="*/ 2147483647 h 832"/>
                  <a:gd name="T50" fmla="*/ 2147483647 w 84"/>
                  <a:gd name="T51" fmla="*/ 2147483647 h 832"/>
                  <a:gd name="T52" fmla="*/ 2147483647 w 84"/>
                  <a:gd name="T53" fmla="*/ 2147483647 h 832"/>
                  <a:gd name="T54" fmla="*/ 2147483647 w 84"/>
                  <a:gd name="T55" fmla="*/ 2147483647 h 832"/>
                  <a:gd name="T56" fmla="*/ 2147483647 w 84"/>
                  <a:gd name="T57" fmla="*/ 2147483647 h 832"/>
                  <a:gd name="T58" fmla="*/ 2147483647 w 84"/>
                  <a:gd name="T59" fmla="*/ 2147483647 h 832"/>
                  <a:gd name="T60" fmla="*/ 2147483647 w 84"/>
                  <a:gd name="T61" fmla="*/ 2147483647 h 832"/>
                  <a:gd name="T62" fmla="*/ 2147483647 w 84"/>
                  <a:gd name="T63" fmla="*/ 2147483647 h 832"/>
                  <a:gd name="T64" fmla="*/ 2147483647 w 84"/>
                  <a:gd name="T65" fmla="*/ 2147483647 h 832"/>
                  <a:gd name="T66" fmla="*/ 2147483647 w 84"/>
                  <a:gd name="T67" fmla="*/ 2147483647 h 832"/>
                  <a:gd name="T68" fmla="*/ 2147483647 w 84"/>
                  <a:gd name="T69" fmla="*/ 2147483647 h 832"/>
                  <a:gd name="T70" fmla="*/ 2147483647 w 84"/>
                  <a:gd name="T71" fmla="*/ 2147483647 h 832"/>
                  <a:gd name="T72" fmla="*/ 2147483647 w 84"/>
                  <a:gd name="T73" fmla="*/ 2147483647 h 832"/>
                  <a:gd name="T74" fmla="*/ 2147483647 w 84"/>
                  <a:gd name="T75" fmla="*/ 2147483647 h 832"/>
                  <a:gd name="T76" fmla="*/ 2147483647 w 84"/>
                  <a:gd name="T77" fmla="*/ 2147483647 h 832"/>
                  <a:gd name="T78" fmla="*/ 2147483647 w 84"/>
                  <a:gd name="T79" fmla="*/ 2147483647 h 832"/>
                  <a:gd name="T80" fmla="*/ 2147483647 w 84"/>
                  <a:gd name="T81" fmla="*/ 2147483647 h 832"/>
                  <a:gd name="T82" fmla="*/ 2147483647 w 84"/>
                  <a:gd name="T83" fmla="*/ 2147483647 h 832"/>
                  <a:gd name="T84" fmla="*/ 2147483647 w 84"/>
                  <a:gd name="T85" fmla="*/ 2147483647 h 832"/>
                  <a:gd name="T86" fmla="*/ 2147483647 w 84"/>
                  <a:gd name="T87" fmla="*/ 0 h 832"/>
                  <a:gd name="T88" fmla="*/ 2147483647 w 84"/>
                  <a:gd name="T89" fmla="*/ 0 h 832"/>
                  <a:gd name="T90" fmla="*/ 2147483647 w 84"/>
                  <a:gd name="T91" fmla="*/ 0 h 832"/>
                  <a:gd name="T92" fmla="*/ 2147483647 w 84"/>
                  <a:gd name="T93" fmla="*/ 2147483647 h 832"/>
                  <a:gd name="T94" fmla="*/ 2147483647 w 84"/>
                  <a:gd name="T95" fmla="*/ 2147483647 h 832"/>
                  <a:gd name="T96" fmla="*/ 2147483647 w 84"/>
                  <a:gd name="T97" fmla="*/ 2147483647 h 832"/>
                  <a:gd name="T98" fmla="*/ 2147483647 w 84"/>
                  <a:gd name="T99" fmla="*/ 2147483647 h 832"/>
                  <a:gd name="T100" fmla="*/ 2147483647 w 84"/>
                  <a:gd name="T101" fmla="*/ 2147483647 h 832"/>
                  <a:gd name="T102" fmla="*/ 2147483647 w 84"/>
                  <a:gd name="T103" fmla="*/ 2147483647 h 832"/>
                  <a:gd name="T104" fmla="*/ 2147483647 w 84"/>
                  <a:gd name="T105" fmla="*/ 2147483647 h 832"/>
                  <a:gd name="T106" fmla="*/ 2147483647 w 84"/>
                  <a:gd name="T107" fmla="*/ 2147483647 h 832"/>
                  <a:gd name="T108" fmla="*/ 2147483647 w 84"/>
                  <a:gd name="T109" fmla="*/ 2147483647 h 832"/>
                  <a:gd name="T110" fmla="*/ 2147483647 w 84"/>
                  <a:gd name="T111" fmla="*/ 2147483647 h 832"/>
                  <a:gd name="T112" fmla="*/ 2147483647 w 84"/>
                  <a:gd name="T113" fmla="*/ 2147483647 h 832"/>
                  <a:gd name="T114" fmla="*/ 2147483647 w 84"/>
                  <a:gd name="T115" fmla="*/ 2147483647 h 832"/>
                  <a:gd name="T116" fmla="*/ 2147483647 w 84"/>
                  <a:gd name="T117" fmla="*/ 2147483647 h 832"/>
                  <a:gd name="T118" fmla="*/ 2147483647 w 84"/>
                  <a:gd name="T119" fmla="*/ 2147483647 h 832"/>
                  <a:gd name="T120" fmla="*/ 2147483647 w 84"/>
                  <a:gd name="T121" fmla="*/ 2147483647 h 832"/>
                  <a:gd name="T122" fmla="*/ 2147483647 w 84"/>
                  <a:gd name="T123" fmla="*/ 2147483647 h 8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32"/>
                  <a:gd name="T188" fmla="*/ 84 w 84"/>
                  <a:gd name="T189" fmla="*/ 832 h 83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32">
                    <a:moveTo>
                      <a:pt x="11" y="414"/>
                    </a:moveTo>
                    <a:lnTo>
                      <a:pt x="70" y="499"/>
                    </a:lnTo>
                    <a:lnTo>
                      <a:pt x="66" y="506"/>
                    </a:lnTo>
                    <a:lnTo>
                      <a:pt x="7" y="421"/>
                    </a:lnTo>
                    <a:lnTo>
                      <a:pt x="11" y="414"/>
                    </a:lnTo>
                    <a:close/>
                    <a:moveTo>
                      <a:pt x="70" y="499"/>
                    </a:moveTo>
                    <a:lnTo>
                      <a:pt x="73" y="502"/>
                    </a:lnTo>
                    <a:lnTo>
                      <a:pt x="70" y="506"/>
                    </a:lnTo>
                    <a:lnTo>
                      <a:pt x="68" y="502"/>
                    </a:lnTo>
                    <a:lnTo>
                      <a:pt x="70" y="499"/>
                    </a:lnTo>
                    <a:close/>
                    <a:moveTo>
                      <a:pt x="70" y="506"/>
                    </a:moveTo>
                    <a:lnTo>
                      <a:pt x="10" y="588"/>
                    </a:lnTo>
                    <a:lnTo>
                      <a:pt x="6" y="581"/>
                    </a:lnTo>
                    <a:lnTo>
                      <a:pt x="66" y="498"/>
                    </a:lnTo>
                    <a:lnTo>
                      <a:pt x="70" y="506"/>
                    </a:lnTo>
                    <a:close/>
                    <a:moveTo>
                      <a:pt x="5" y="585"/>
                    </a:moveTo>
                    <a:lnTo>
                      <a:pt x="5" y="583"/>
                    </a:lnTo>
                    <a:lnTo>
                      <a:pt x="6" y="581"/>
                    </a:lnTo>
                    <a:lnTo>
                      <a:pt x="8" y="585"/>
                    </a:lnTo>
                    <a:lnTo>
                      <a:pt x="5" y="585"/>
                    </a:lnTo>
                    <a:close/>
                    <a:moveTo>
                      <a:pt x="11" y="585"/>
                    </a:moveTo>
                    <a:lnTo>
                      <a:pt x="11" y="608"/>
                    </a:lnTo>
                    <a:lnTo>
                      <a:pt x="6" y="608"/>
                    </a:lnTo>
                    <a:lnTo>
                      <a:pt x="5" y="585"/>
                    </a:lnTo>
                    <a:lnTo>
                      <a:pt x="11" y="585"/>
                    </a:lnTo>
                    <a:close/>
                    <a:moveTo>
                      <a:pt x="7" y="611"/>
                    </a:moveTo>
                    <a:lnTo>
                      <a:pt x="6" y="610"/>
                    </a:lnTo>
                    <a:lnTo>
                      <a:pt x="6" y="608"/>
                    </a:lnTo>
                    <a:lnTo>
                      <a:pt x="9" y="608"/>
                    </a:lnTo>
                    <a:lnTo>
                      <a:pt x="7" y="611"/>
                    </a:lnTo>
                    <a:close/>
                    <a:moveTo>
                      <a:pt x="11" y="604"/>
                    </a:moveTo>
                    <a:lnTo>
                      <a:pt x="73" y="700"/>
                    </a:lnTo>
                    <a:lnTo>
                      <a:pt x="69" y="706"/>
                    </a:lnTo>
                    <a:lnTo>
                      <a:pt x="7" y="611"/>
                    </a:lnTo>
                    <a:lnTo>
                      <a:pt x="11" y="604"/>
                    </a:lnTo>
                    <a:close/>
                    <a:moveTo>
                      <a:pt x="73" y="700"/>
                    </a:moveTo>
                    <a:lnTo>
                      <a:pt x="75" y="703"/>
                    </a:lnTo>
                    <a:lnTo>
                      <a:pt x="73" y="706"/>
                    </a:lnTo>
                    <a:lnTo>
                      <a:pt x="71" y="703"/>
                    </a:lnTo>
                    <a:lnTo>
                      <a:pt x="73" y="700"/>
                    </a:lnTo>
                    <a:close/>
                    <a:moveTo>
                      <a:pt x="73" y="706"/>
                    </a:moveTo>
                    <a:lnTo>
                      <a:pt x="9" y="829"/>
                    </a:lnTo>
                    <a:lnTo>
                      <a:pt x="4" y="823"/>
                    </a:lnTo>
                    <a:lnTo>
                      <a:pt x="69" y="700"/>
                    </a:lnTo>
                    <a:lnTo>
                      <a:pt x="73" y="706"/>
                    </a:lnTo>
                    <a:close/>
                    <a:moveTo>
                      <a:pt x="6" y="831"/>
                    </a:moveTo>
                    <a:lnTo>
                      <a:pt x="0" y="830"/>
                    </a:lnTo>
                    <a:lnTo>
                      <a:pt x="4" y="823"/>
                    </a:lnTo>
                    <a:lnTo>
                      <a:pt x="6" y="826"/>
                    </a:lnTo>
                    <a:lnTo>
                      <a:pt x="6" y="831"/>
                    </a:lnTo>
                    <a:close/>
                    <a:moveTo>
                      <a:pt x="7" y="822"/>
                    </a:moveTo>
                    <a:lnTo>
                      <a:pt x="17" y="823"/>
                    </a:lnTo>
                    <a:lnTo>
                      <a:pt x="16" y="832"/>
                    </a:lnTo>
                    <a:lnTo>
                      <a:pt x="6" y="831"/>
                    </a:lnTo>
                    <a:lnTo>
                      <a:pt x="7" y="822"/>
                    </a:lnTo>
                    <a:close/>
                    <a:moveTo>
                      <a:pt x="19" y="831"/>
                    </a:moveTo>
                    <a:lnTo>
                      <a:pt x="18" y="832"/>
                    </a:lnTo>
                    <a:lnTo>
                      <a:pt x="16" y="832"/>
                    </a:lnTo>
                    <a:lnTo>
                      <a:pt x="16" y="828"/>
                    </a:lnTo>
                    <a:lnTo>
                      <a:pt x="19" y="831"/>
                    </a:lnTo>
                    <a:close/>
                    <a:moveTo>
                      <a:pt x="14" y="824"/>
                    </a:moveTo>
                    <a:lnTo>
                      <a:pt x="78" y="707"/>
                    </a:lnTo>
                    <a:lnTo>
                      <a:pt x="83" y="714"/>
                    </a:lnTo>
                    <a:lnTo>
                      <a:pt x="19" y="831"/>
                    </a:lnTo>
                    <a:lnTo>
                      <a:pt x="14" y="824"/>
                    </a:lnTo>
                    <a:close/>
                    <a:moveTo>
                      <a:pt x="83" y="711"/>
                    </a:moveTo>
                    <a:lnTo>
                      <a:pt x="83" y="712"/>
                    </a:lnTo>
                    <a:lnTo>
                      <a:pt x="83" y="714"/>
                    </a:lnTo>
                    <a:lnTo>
                      <a:pt x="81" y="711"/>
                    </a:lnTo>
                    <a:lnTo>
                      <a:pt x="83" y="711"/>
                    </a:lnTo>
                    <a:close/>
                    <a:moveTo>
                      <a:pt x="78" y="711"/>
                    </a:moveTo>
                    <a:lnTo>
                      <a:pt x="78" y="690"/>
                    </a:lnTo>
                    <a:lnTo>
                      <a:pt x="83" y="690"/>
                    </a:lnTo>
                    <a:lnTo>
                      <a:pt x="83" y="711"/>
                    </a:lnTo>
                    <a:lnTo>
                      <a:pt x="78" y="711"/>
                    </a:lnTo>
                    <a:close/>
                    <a:moveTo>
                      <a:pt x="82" y="686"/>
                    </a:moveTo>
                    <a:lnTo>
                      <a:pt x="83" y="688"/>
                    </a:lnTo>
                    <a:lnTo>
                      <a:pt x="83" y="690"/>
                    </a:lnTo>
                    <a:lnTo>
                      <a:pt x="81" y="690"/>
                    </a:lnTo>
                    <a:lnTo>
                      <a:pt x="82" y="686"/>
                    </a:lnTo>
                    <a:close/>
                    <a:moveTo>
                      <a:pt x="79" y="694"/>
                    </a:moveTo>
                    <a:lnTo>
                      <a:pt x="10" y="601"/>
                    </a:lnTo>
                    <a:lnTo>
                      <a:pt x="14" y="593"/>
                    </a:lnTo>
                    <a:lnTo>
                      <a:pt x="82" y="686"/>
                    </a:lnTo>
                    <a:lnTo>
                      <a:pt x="79" y="694"/>
                    </a:lnTo>
                    <a:close/>
                    <a:moveTo>
                      <a:pt x="10" y="601"/>
                    </a:moveTo>
                    <a:lnTo>
                      <a:pt x="7" y="597"/>
                    </a:lnTo>
                    <a:lnTo>
                      <a:pt x="10" y="593"/>
                    </a:lnTo>
                    <a:lnTo>
                      <a:pt x="12" y="597"/>
                    </a:lnTo>
                    <a:lnTo>
                      <a:pt x="10" y="601"/>
                    </a:lnTo>
                    <a:close/>
                    <a:moveTo>
                      <a:pt x="10" y="593"/>
                    </a:moveTo>
                    <a:lnTo>
                      <a:pt x="79" y="505"/>
                    </a:lnTo>
                    <a:lnTo>
                      <a:pt x="83" y="512"/>
                    </a:lnTo>
                    <a:lnTo>
                      <a:pt x="14" y="601"/>
                    </a:lnTo>
                    <a:lnTo>
                      <a:pt x="10" y="593"/>
                    </a:lnTo>
                    <a:close/>
                    <a:moveTo>
                      <a:pt x="84" y="508"/>
                    </a:moveTo>
                    <a:lnTo>
                      <a:pt x="84" y="511"/>
                    </a:lnTo>
                    <a:lnTo>
                      <a:pt x="83" y="512"/>
                    </a:lnTo>
                    <a:lnTo>
                      <a:pt x="81" y="508"/>
                    </a:lnTo>
                    <a:lnTo>
                      <a:pt x="84" y="508"/>
                    </a:lnTo>
                    <a:close/>
                    <a:moveTo>
                      <a:pt x="78" y="509"/>
                    </a:moveTo>
                    <a:lnTo>
                      <a:pt x="78" y="498"/>
                    </a:lnTo>
                    <a:lnTo>
                      <a:pt x="83" y="497"/>
                    </a:lnTo>
                    <a:lnTo>
                      <a:pt x="84" y="508"/>
                    </a:lnTo>
                    <a:lnTo>
                      <a:pt x="78" y="509"/>
                    </a:lnTo>
                    <a:close/>
                    <a:moveTo>
                      <a:pt x="82" y="494"/>
                    </a:moveTo>
                    <a:lnTo>
                      <a:pt x="83" y="495"/>
                    </a:lnTo>
                    <a:lnTo>
                      <a:pt x="83" y="497"/>
                    </a:lnTo>
                    <a:lnTo>
                      <a:pt x="81" y="498"/>
                    </a:lnTo>
                    <a:lnTo>
                      <a:pt x="82" y="494"/>
                    </a:lnTo>
                    <a:close/>
                    <a:moveTo>
                      <a:pt x="79" y="501"/>
                    </a:moveTo>
                    <a:lnTo>
                      <a:pt x="16" y="418"/>
                    </a:lnTo>
                    <a:lnTo>
                      <a:pt x="19" y="410"/>
                    </a:lnTo>
                    <a:lnTo>
                      <a:pt x="82" y="494"/>
                    </a:lnTo>
                    <a:lnTo>
                      <a:pt x="79" y="501"/>
                    </a:lnTo>
                    <a:close/>
                    <a:moveTo>
                      <a:pt x="16" y="418"/>
                    </a:moveTo>
                    <a:lnTo>
                      <a:pt x="13" y="414"/>
                    </a:lnTo>
                    <a:lnTo>
                      <a:pt x="15" y="411"/>
                    </a:lnTo>
                    <a:lnTo>
                      <a:pt x="17" y="414"/>
                    </a:lnTo>
                    <a:lnTo>
                      <a:pt x="16" y="418"/>
                    </a:lnTo>
                    <a:close/>
                    <a:moveTo>
                      <a:pt x="15" y="411"/>
                    </a:moveTo>
                    <a:lnTo>
                      <a:pt x="78" y="294"/>
                    </a:lnTo>
                    <a:lnTo>
                      <a:pt x="83" y="300"/>
                    </a:lnTo>
                    <a:lnTo>
                      <a:pt x="20" y="417"/>
                    </a:lnTo>
                    <a:lnTo>
                      <a:pt x="15" y="411"/>
                    </a:lnTo>
                    <a:close/>
                    <a:moveTo>
                      <a:pt x="83" y="297"/>
                    </a:moveTo>
                    <a:lnTo>
                      <a:pt x="83" y="299"/>
                    </a:lnTo>
                    <a:lnTo>
                      <a:pt x="83" y="300"/>
                    </a:lnTo>
                    <a:lnTo>
                      <a:pt x="81" y="297"/>
                    </a:lnTo>
                    <a:lnTo>
                      <a:pt x="83" y="297"/>
                    </a:lnTo>
                    <a:close/>
                    <a:moveTo>
                      <a:pt x="78" y="297"/>
                    </a:moveTo>
                    <a:lnTo>
                      <a:pt x="78" y="277"/>
                    </a:lnTo>
                    <a:lnTo>
                      <a:pt x="83" y="277"/>
                    </a:lnTo>
                    <a:lnTo>
                      <a:pt x="83" y="297"/>
                    </a:lnTo>
                    <a:lnTo>
                      <a:pt x="78" y="297"/>
                    </a:lnTo>
                    <a:close/>
                    <a:moveTo>
                      <a:pt x="82" y="273"/>
                    </a:moveTo>
                    <a:lnTo>
                      <a:pt x="83" y="274"/>
                    </a:lnTo>
                    <a:lnTo>
                      <a:pt x="83" y="277"/>
                    </a:lnTo>
                    <a:lnTo>
                      <a:pt x="81" y="277"/>
                    </a:lnTo>
                    <a:lnTo>
                      <a:pt x="82" y="273"/>
                    </a:lnTo>
                    <a:close/>
                    <a:moveTo>
                      <a:pt x="79" y="280"/>
                    </a:moveTo>
                    <a:lnTo>
                      <a:pt x="10" y="187"/>
                    </a:lnTo>
                    <a:lnTo>
                      <a:pt x="14" y="180"/>
                    </a:lnTo>
                    <a:lnTo>
                      <a:pt x="82" y="273"/>
                    </a:lnTo>
                    <a:lnTo>
                      <a:pt x="79" y="280"/>
                    </a:lnTo>
                    <a:close/>
                    <a:moveTo>
                      <a:pt x="10" y="187"/>
                    </a:moveTo>
                    <a:lnTo>
                      <a:pt x="7" y="184"/>
                    </a:lnTo>
                    <a:lnTo>
                      <a:pt x="10" y="180"/>
                    </a:lnTo>
                    <a:lnTo>
                      <a:pt x="12" y="184"/>
                    </a:lnTo>
                    <a:lnTo>
                      <a:pt x="10" y="187"/>
                    </a:lnTo>
                    <a:close/>
                    <a:moveTo>
                      <a:pt x="10" y="180"/>
                    </a:moveTo>
                    <a:lnTo>
                      <a:pt x="79" y="91"/>
                    </a:lnTo>
                    <a:lnTo>
                      <a:pt x="83" y="99"/>
                    </a:lnTo>
                    <a:lnTo>
                      <a:pt x="14" y="187"/>
                    </a:lnTo>
                    <a:lnTo>
                      <a:pt x="10" y="180"/>
                    </a:lnTo>
                    <a:close/>
                    <a:moveTo>
                      <a:pt x="84" y="95"/>
                    </a:moveTo>
                    <a:lnTo>
                      <a:pt x="84" y="97"/>
                    </a:lnTo>
                    <a:lnTo>
                      <a:pt x="83" y="99"/>
                    </a:lnTo>
                    <a:lnTo>
                      <a:pt x="81" y="95"/>
                    </a:lnTo>
                    <a:lnTo>
                      <a:pt x="84" y="95"/>
                    </a:lnTo>
                    <a:close/>
                    <a:moveTo>
                      <a:pt x="78" y="95"/>
                    </a:moveTo>
                    <a:lnTo>
                      <a:pt x="78" y="85"/>
                    </a:lnTo>
                    <a:lnTo>
                      <a:pt x="83" y="84"/>
                    </a:lnTo>
                    <a:lnTo>
                      <a:pt x="84" y="95"/>
                    </a:lnTo>
                    <a:lnTo>
                      <a:pt x="78" y="95"/>
                    </a:lnTo>
                    <a:close/>
                    <a:moveTo>
                      <a:pt x="83" y="81"/>
                    </a:moveTo>
                    <a:lnTo>
                      <a:pt x="83" y="82"/>
                    </a:lnTo>
                    <a:lnTo>
                      <a:pt x="83" y="84"/>
                    </a:lnTo>
                    <a:lnTo>
                      <a:pt x="81" y="84"/>
                    </a:lnTo>
                    <a:lnTo>
                      <a:pt x="83" y="81"/>
                    </a:lnTo>
                    <a:close/>
                    <a:moveTo>
                      <a:pt x="79" y="88"/>
                    </a:moveTo>
                    <a:lnTo>
                      <a:pt x="22" y="8"/>
                    </a:lnTo>
                    <a:lnTo>
                      <a:pt x="26" y="1"/>
                    </a:lnTo>
                    <a:lnTo>
                      <a:pt x="83" y="81"/>
                    </a:lnTo>
                    <a:lnTo>
                      <a:pt x="79" y="88"/>
                    </a:lnTo>
                    <a:close/>
                    <a:moveTo>
                      <a:pt x="24" y="0"/>
                    </a:moveTo>
                    <a:lnTo>
                      <a:pt x="25" y="0"/>
                    </a:lnTo>
                    <a:lnTo>
                      <a:pt x="26" y="1"/>
                    </a:lnTo>
                    <a:lnTo>
                      <a:pt x="24" y="5"/>
                    </a:lnTo>
                    <a:lnTo>
                      <a:pt x="24" y="0"/>
                    </a:lnTo>
                    <a:close/>
                    <a:moveTo>
                      <a:pt x="24" y="9"/>
                    </a:moveTo>
                    <a:lnTo>
                      <a:pt x="9" y="10"/>
                    </a:lnTo>
                    <a:lnTo>
                      <a:pt x="8" y="1"/>
                    </a:lnTo>
                    <a:lnTo>
                      <a:pt x="24" y="0"/>
                    </a:lnTo>
                    <a:lnTo>
                      <a:pt x="24" y="9"/>
                    </a:lnTo>
                    <a:close/>
                    <a:moveTo>
                      <a:pt x="7" y="9"/>
                    </a:moveTo>
                    <a:lnTo>
                      <a:pt x="1" y="1"/>
                    </a:lnTo>
                    <a:lnTo>
                      <a:pt x="8" y="1"/>
                    </a:lnTo>
                    <a:lnTo>
                      <a:pt x="9" y="5"/>
                    </a:lnTo>
                    <a:lnTo>
                      <a:pt x="7" y="9"/>
                    </a:lnTo>
                    <a:close/>
                    <a:moveTo>
                      <a:pt x="10" y="2"/>
                    </a:moveTo>
                    <a:lnTo>
                      <a:pt x="70" y="85"/>
                    </a:lnTo>
                    <a:lnTo>
                      <a:pt x="66" y="92"/>
                    </a:lnTo>
                    <a:lnTo>
                      <a:pt x="7" y="9"/>
                    </a:lnTo>
                    <a:lnTo>
                      <a:pt x="10" y="2"/>
                    </a:lnTo>
                    <a:close/>
                    <a:moveTo>
                      <a:pt x="70" y="85"/>
                    </a:moveTo>
                    <a:lnTo>
                      <a:pt x="73" y="89"/>
                    </a:lnTo>
                    <a:lnTo>
                      <a:pt x="70" y="92"/>
                    </a:lnTo>
                    <a:lnTo>
                      <a:pt x="68" y="89"/>
                    </a:lnTo>
                    <a:lnTo>
                      <a:pt x="70" y="85"/>
                    </a:lnTo>
                    <a:close/>
                    <a:moveTo>
                      <a:pt x="70" y="92"/>
                    </a:moveTo>
                    <a:lnTo>
                      <a:pt x="10" y="175"/>
                    </a:lnTo>
                    <a:lnTo>
                      <a:pt x="6" y="168"/>
                    </a:lnTo>
                    <a:lnTo>
                      <a:pt x="66" y="85"/>
                    </a:lnTo>
                    <a:lnTo>
                      <a:pt x="70" y="92"/>
                    </a:lnTo>
                    <a:close/>
                    <a:moveTo>
                      <a:pt x="5" y="171"/>
                    </a:moveTo>
                    <a:lnTo>
                      <a:pt x="5" y="169"/>
                    </a:lnTo>
                    <a:lnTo>
                      <a:pt x="6" y="168"/>
                    </a:lnTo>
                    <a:lnTo>
                      <a:pt x="8" y="171"/>
                    </a:lnTo>
                    <a:lnTo>
                      <a:pt x="5" y="171"/>
                    </a:lnTo>
                    <a:close/>
                    <a:moveTo>
                      <a:pt x="11" y="171"/>
                    </a:moveTo>
                    <a:lnTo>
                      <a:pt x="11" y="194"/>
                    </a:lnTo>
                    <a:lnTo>
                      <a:pt x="6" y="195"/>
                    </a:lnTo>
                    <a:lnTo>
                      <a:pt x="5" y="171"/>
                    </a:lnTo>
                    <a:lnTo>
                      <a:pt x="11" y="171"/>
                    </a:lnTo>
                    <a:close/>
                    <a:moveTo>
                      <a:pt x="7" y="198"/>
                    </a:moveTo>
                    <a:lnTo>
                      <a:pt x="6" y="197"/>
                    </a:lnTo>
                    <a:lnTo>
                      <a:pt x="6" y="195"/>
                    </a:lnTo>
                    <a:lnTo>
                      <a:pt x="9" y="195"/>
                    </a:lnTo>
                    <a:lnTo>
                      <a:pt x="7" y="198"/>
                    </a:lnTo>
                    <a:close/>
                    <a:moveTo>
                      <a:pt x="11" y="191"/>
                    </a:moveTo>
                    <a:lnTo>
                      <a:pt x="73" y="286"/>
                    </a:lnTo>
                    <a:lnTo>
                      <a:pt x="69" y="293"/>
                    </a:lnTo>
                    <a:lnTo>
                      <a:pt x="7" y="198"/>
                    </a:lnTo>
                    <a:lnTo>
                      <a:pt x="11" y="191"/>
                    </a:lnTo>
                    <a:close/>
                    <a:moveTo>
                      <a:pt x="73" y="286"/>
                    </a:moveTo>
                    <a:lnTo>
                      <a:pt x="75" y="289"/>
                    </a:lnTo>
                    <a:lnTo>
                      <a:pt x="73" y="293"/>
                    </a:lnTo>
                    <a:lnTo>
                      <a:pt x="71" y="290"/>
                    </a:lnTo>
                    <a:lnTo>
                      <a:pt x="73" y="286"/>
                    </a:lnTo>
                    <a:close/>
                    <a:moveTo>
                      <a:pt x="73" y="293"/>
                    </a:moveTo>
                    <a:lnTo>
                      <a:pt x="11" y="405"/>
                    </a:lnTo>
                    <a:lnTo>
                      <a:pt x="7" y="399"/>
                    </a:lnTo>
                    <a:lnTo>
                      <a:pt x="69" y="287"/>
                    </a:lnTo>
                    <a:lnTo>
                      <a:pt x="73" y="293"/>
                    </a:lnTo>
                    <a:close/>
                    <a:moveTo>
                      <a:pt x="6" y="402"/>
                    </a:moveTo>
                    <a:lnTo>
                      <a:pt x="6" y="400"/>
                    </a:lnTo>
                    <a:lnTo>
                      <a:pt x="7" y="399"/>
                    </a:lnTo>
                    <a:lnTo>
                      <a:pt x="9" y="402"/>
                    </a:lnTo>
                    <a:lnTo>
                      <a:pt x="6" y="402"/>
                    </a:lnTo>
                    <a:close/>
                    <a:moveTo>
                      <a:pt x="12" y="402"/>
                    </a:moveTo>
                    <a:lnTo>
                      <a:pt x="12" y="418"/>
                    </a:lnTo>
                    <a:lnTo>
                      <a:pt x="6" y="418"/>
                    </a:lnTo>
                    <a:lnTo>
                      <a:pt x="6" y="402"/>
                    </a:lnTo>
                    <a:lnTo>
                      <a:pt x="12" y="402"/>
                    </a:lnTo>
                    <a:close/>
                    <a:moveTo>
                      <a:pt x="7" y="421"/>
                    </a:moveTo>
                    <a:lnTo>
                      <a:pt x="6" y="420"/>
                    </a:lnTo>
                    <a:lnTo>
                      <a:pt x="6" y="418"/>
                    </a:lnTo>
                    <a:lnTo>
                      <a:pt x="9" y="418"/>
                    </a:lnTo>
                    <a:lnTo>
                      <a:pt x="7" y="421"/>
                    </a:lnTo>
                    <a:close/>
                  </a:path>
                </a:pathLst>
              </a:custGeom>
              <a:solidFill>
                <a:srgbClr val="003D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7" name="Freeform 67">
                <a:extLst>
                  <a:ext uri="{FF2B5EF4-FFF2-40B4-BE49-F238E27FC236}">
                    <a16:creationId xmlns:a16="http://schemas.microsoft.com/office/drawing/2014/main" id="{1D9576B9-6B50-4AA2-A6E1-6E95874BBF50}"/>
                  </a:ext>
                </a:extLst>
              </p:cNvPr>
              <p:cNvSpPr>
                <a:spLocks/>
              </p:cNvSpPr>
              <p:nvPr/>
            </p:nvSpPr>
            <p:spPr bwMode="auto">
              <a:xfrm>
                <a:off x="1361" y="2169"/>
                <a:ext cx="220" cy="2122"/>
              </a:xfrm>
              <a:custGeom>
                <a:avLst/>
                <a:gdLst>
                  <a:gd name="T0" fmla="*/ 2147483647 w 72"/>
                  <a:gd name="T1" fmla="*/ 2147483647 h 824"/>
                  <a:gd name="T2" fmla="*/ 2147483647 w 72"/>
                  <a:gd name="T3" fmla="*/ 2147483647 h 824"/>
                  <a:gd name="T4" fmla="*/ 2147483647 w 72"/>
                  <a:gd name="T5" fmla="*/ 2147483647 h 824"/>
                  <a:gd name="T6" fmla="*/ 2147483647 w 72"/>
                  <a:gd name="T7" fmla="*/ 2147483647 h 824"/>
                  <a:gd name="T8" fmla="*/ 2147483647 w 72"/>
                  <a:gd name="T9" fmla="*/ 2147483647 h 824"/>
                  <a:gd name="T10" fmla="*/ 2147483647 w 72"/>
                  <a:gd name="T11" fmla="*/ 2147483647 h 824"/>
                  <a:gd name="T12" fmla="*/ 2147483647 w 72"/>
                  <a:gd name="T13" fmla="*/ 2147483647 h 824"/>
                  <a:gd name="T14" fmla="*/ 2147483647 w 72"/>
                  <a:gd name="T15" fmla="*/ 2147483647 h 824"/>
                  <a:gd name="T16" fmla="*/ 0 w 72"/>
                  <a:gd name="T17" fmla="*/ 2147483647 h 824"/>
                  <a:gd name="T18" fmla="*/ 0 w 72"/>
                  <a:gd name="T19" fmla="*/ 2147483647 h 824"/>
                  <a:gd name="T20" fmla="*/ 2147483647 w 72"/>
                  <a:gd name="T21" fmla="*/ 2147483647 h 824"/>
                  <a:gd name="T22" fmla="*/ 0 w 72"/>
                  <a:gd name="T23" fmla="*/ 2147483647 h 824"/>
                  <a:gd name="T24" fmla="*/ 0 w 72"/>
                  <a:gd name="T25" fmla="*/ 2147483647 h 824"/>
                  <a:gd name="T26" fmla="*/ 2147483647 w 72"/>
                  <a:gd name="T27" fmla="*/ 2147483647 h 824"/>
                  <a:gd name="T28" fmla="*/ 0 w 72"/>
                  <a:gd name="T29" fmla="*/ 2147483647 h 824"/>
                  <a:gd name="T30" fmla="*/ 0 w 72"/>
                  <a:gd name="T31" fmla="*/ 2147483647 h 824"/>
                  <a:gd name="T32" fmla="*/ 2147483647 w 72"/>
                  <a:gd name="T33" fmla="*/ 2147483647 h 824"/>
                  <a:gd name="T34" fmla="*/ 0 w 72"/>
                  <a:gd name="T35" fmla="*/ 2147483647 h 824"/>
                  <a:gd name="T36" fmla="*/ 0 w 72"/>
                  <a:gd name="T37" fmla="*/ 2147483647 h 824"/>
                  <a:gd name="T38" fmla="*/ 2147483647 w 72"/>
                  <a:gd name="T39" fmla="*/ 2147483647 h 824"/>
                  <a:gd name="T40" fmla="*/ 2147483647 w 72"/>
                  <a:gd name="T41" fmla="*/ 0 h 824"/>
                  <a:gd name="T42" fmla="*/ 2147483647 w 72"/>
                  <a:gd name="T43" fmla="*/ 2147483647 h 824"/>
                  <a:gd name="T44" fmla="*/ 2147483647 w 72"/>
                  <a:gd name="T45" fmla="*/ 2147483647 h 824"/>
                  <a:gd name="T46" fmla="*/ 2147483647 w 72"/>
                  <a:gd name="T47" fmla="*/ 2147483647 h 824"/>
                  <a:gd name="T48" fmla="*/ 2147483647 w 72"/>
                  <a:gd name="T49" fmla="*/ 2147483647 h 824"/>
                  <a:gd name="T50" fmla="*/ 2147483647 w 72"/>
                  <a:gd name="T51" fmla="*/ 2147483647 h 8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2"/>
                  <a:gd name="T79" fmla="*/ 0 h 824"/>
                  <a:gd name="T80" fmla="*/ 72 w 72"/>
                  <a:gd name="T81" fmla="*/ 824 h 82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2" h="824">
                    <a:moveTo>
                      <a:pt x="71" y="404"/>
                    </a:moveTo>
                    <a:lnTo>
                      <a:pt x="72" y="417"/>
                    </a:lnTo>
                    <a:lnTo>
                      <a:pt x="5" y="507"/>
                    </a:lnTo>
                    <a:lnTo>
                      <a:pt x="72" y="583"/>
                    </a:lnTo>
                    <a:lnTo>
                      <a:pt x="72" y="606"/>
                    </a:lnTo>
                    <a:lnTo>
                      <a:pt x="7" y="701"/>
                    </a:lnTo>
                    <a:lnTo>
                      <a:pt x="71" y="824"/>
                    </a:lnTo>
                    <a:lnTo>
                      <a:pt x="61" y="824"/>
                    </a:lnTo>
                    <a:lnTo>
                      <a:pt x="0" y="712"/>
                    </a:lnTo>
                    <a:lnTo>
                      <a:pt x="0" y="687"/>
                    </a:lnTo>
                    <a:lnTo>
                      <a:pt x="64" y="597"/>
                    </a:lnTo>
                    <a:lnTo>
                      <a:pt x="0" y="517"/>
                    </a:lnTo>
                    <a:lnTo>
                      <a:pt x="0" y="500"/>
                    </a:lnTo>
                    <a:lnTo>
                      <a:pt x="61" y="411"/>
                    </a:lnTo>
                    <a:lnTo>
                      <a:pt x="0" y="299"/>
                    </a:lnTo>
                    <a:lnTo>
                      <a:pt x="0" y="273"/>
                    </a:lnTo>
                    <a:lnTo>
                      <a:pt x="64" y="183"/>
                    </a:lnTo>
                    <a:lnTo>
                      <a:pt x="0" y="104"/>
                    </a:lnTo>
                    <a:lnTo>
                      <a:pt x="0" y="86"/>
                    </a:lnTo>
                    <a:lnTo>
                      <a:pt x="54" y="1"/>
                    </a:lnTo>
                    <a:lnTo>
                      <a:pt x="72" y="0"/>
                    </a:lnTo>
                    <a:lnTo>
                      <a:pt x="5" y="94"/>
                    </a:lnTo>
                    <a:lnTo>
                      <a:pt x="72" y="170"/>
                    </a:lnTo>
                    <a:lnTo>
                      <a:pt x="72" y="193"/>
                    </a:lnTo>
                    <a:lnTo>
                      <a:pt x="7" y="288"/>
                    </a:lnTo>
                    <a:lnTo>
                      <a:pt x="71" y="404"/>
                    </a:lnTo>
                    <a:close/>
                  </a:path>
                </a:pathLst>
              </a:custGeom>
              <a:solidFill>
                <a:srgbClr val="EA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8" name="Freeform 68">
                <a:extLst>
                  <a:ext uri="{FF2B5EF4-FFF2-40B4-BE49-F238E27FC236}">
                    <a16:creationId xmlns:a16="http://schemas.microsoft.com/office/drawing/2014/main" id="{C4327771-19C0-41CF-A220-A0EE83699535}"/>
                  </a:ext>
                </a:extLst>
              </p:cNvPr>
              <p:cNvSpPr>
                <a:spLocks noEditPoints="1"/>
              </p:cNvSpPr>
              <p:nvPr/>
            </p:nvSpPr>
            <p:spPr bwMode="auto">
              <a:xfrm>
                <a:off x="1352" y="2157"/>
                <a:ext cx="253" cy="2147"/>
              </a:xfrm>
              <a:custGeom>
                <a:avLst/>
                <a:gdLst>
                  <a:gd name="T0" fmla="*/ 2147483647 w 83"/>
                  <a:gd name="T1" fmla="*/ 2147483647 h 834"/>
                  <a:gd name="T2" fmla="*/ 2147483647 w 83"/>
                  <a:gd name="T3" fmla="*/ 2147483647 h 834"/>
                  <a:gd name="T4" fmla="*/ 2147483647 w 83"/>
                  <a:gd name="T5" fmla="*/ 2147483647 h 834"/>
                  <a:gd name="T6" fmla="*/ 2147483647 w 83"/>
                  <a:gd name="T7" fmla="*/ 2147483647 h 834"/>
                  <a:gd name="T8" fmla="*/ 2147483647 w 83"/>
                  <a:gd name="T9" fmla="*/ 2147483647 h 834"/>
                  <a:gd name="T10" fmla="*/ 2147483647 w 83"/>
                  <a:gd name="T11" fmla="*/ 2147483647 h 834"/>
                  <a:gd name="T12" fmla="*/ 2147483647 w 83"/>
                  <a:gd name="T13" fmla="*/ 2147483647 h 834"/>
                  <a:gd name="T14" fmla="*/ 2147483647 w 83"/>
                  <a:gd name="T15" fmla="*/ 2147483647 h 834"/>
                  <a:gd name="T16" fmla="*/ 2147483647 w 83"/>
                  <a:gd name="T17" fmla="*/ 2147483647 h 834"/>
                  <a:gd name="T18" fmla="*/ 2147483647 w 83"/>
                  <a:gd name="T19" fmla="*/ 2147483647 h 834"/>
                  <a:gd name="T20" fmla="*/ 2147483647 w 83"/>
                  <a:gd name="T21" fmla="*/ 2147483647 h 834"/>
                  <a:gd name="T22" fmla="*/ 2147483647 w 83"/>
                  <a:gd name="T23" fmla="*/ 2147483647 h 834"/>
                  <a:gd name="T24" fmla="*/ 2147483647 w 83"/>
                  <a:gd name="T25" fmla="*/ 2147483647 h 834"/>
                  <a:gd name="T26" fmla="*/ 2147483647 w 83"/>
                  <a:gd name="T27" fmla="*/ 2147483647 h 834"/>
                  <a:gd name="T28" fmla="*/ 2147483647 w 83"/>
                  <a:gd name="T29" fmla="*/ 2147483647 h 834"/>
                  <a:gd name="T30" fmla="*/ 2147483647 w 83"/>
                  <a:gd name="T31" fmla="*/ 2147483647 h 834"/>
                  <a:gd name="T32" fmla="*/ 2147483647 w 83"/>
                  <a:gd name="T33" fmla="*/ 2147483647 h 834"/>
                  <a:gd name="T34" fmla="*/ 0 w 83"/>
                  <a:gd name="T35" fmla="*/ 2147483647 h 834"/>
                  <a:gd name="T36" fmla="*/ 0 w 83"/>
                  <a:gd name="T37" fmla="*/ 2147483647 h 834"/>
                  <a:gd name="T38" fmla="*/ 0 w 83"/>
                  <a:gd name="T39" fmla="*/ 2147483647 h 834"/>
                  <a:gd name="T40" fmla="*/ 2147483647 w 83"/>
                  <a:gd name="T41" fmla="*/ 2147483647 h 834"/>
                  <a:gd name="T42" fmla="*/ 2147483647 w 83"/>
                  <a:gd name="T43" fmla="*/ 2147483647 h 834"/>
                  <a:gd name="T44" fmla="*/ 2147483647 w 83"/>
                  <a:gd name="T45" fmla="*/ 2147483647 h 834"/>
                  <a:gd name="T46" fmla="*/ 2147483647 w 83"/>
                  <a:gd name="T47" fmla="*/ 2147483647 h 834"/>
                  <a:gd name="T48" fmla="*/ 2147483647 w 83"/>
                  <a:gd name="T49" fmla="*/ 2147483647 h 834"/>
                  <a:gd name="T50" fmla="*/ 2147483647 w 83"/>
                  <a:gd name="T51" fmla="*/ 2147483647 h 834"/>
                  <a:gd name="T52" fmla="*/ 0 w 83"/>
                  <a:gd name="T53" fmla="*/ 2147483647 h 834"/>
                  <a:gd name="T54" fmla="*/ 0 w 83"/>
                  <a:gd name="T55" fmla="*/ 2147483647 h 834"/>
                  <a:gd name="T56" fmla="*/ 0 w 83"/>
                  <a:gd name="T57" fmla="*/ 2147483647 h 834"/>
                  <a:gd name="T58" fmla="*/ 0 w 83"/>
                  <a:gd name="T59" fmla="*/ 2147483647 h 834"/>
                  <a:gd name="T60" fmla="*/ 2147483647 w 83"/>
                  <a:gd name="T61" fmla="*/ 2147483647 h 834"/>
                  <a:gd name="T62" fmla="*/ 2147483647 w 83"/>
                  <a:gd name="T63" fmla="*/ 2147483647 h 834"/>
                  <a:gd name="T64" fmla="*/ 0 w 83"/>
                  <a:gd name="T65" fmla="*/ 2147483647 h 834"/>
                  <a:gd name="T66" fmla="*/ 0 w 83"/>
                  <a:gd name="T67" fmla="*/ 2147483647 h 834"/>
                  <a:gd name="T68" fmla="*/ 0 w 83"/>
                  <a:gd name="T69" fmla="*/ 2147483647 h 834"/>
                  <a:gd name="T70" fmla="*/ 2147483647 w 83"/>
                  <a:gd name="T71" fmla="*/ 2147483647 h 834"/>
                  <a:gd name="T72" fmla="*/ 2147483647 w 83"/>
                  <a:gd name="T73" fmla="*/ 2147483647 h 834"/>
                  <a:gd name="T74" fmla="*/ 2147483647 w 83"/>
                  <a:gd name="T75" fmla="*/ 2147483647 h 834"/>
                  <a:gd name="T76" fmla="*/ 2147483647 w 83"/>
                  <a:gd name="T77" fmla="*/ 2147483647 h 834"/>
                  <a:gd name="T78" fmla="*/ 2147483647 w 83"/>
                  <a:gd name="T79" fmla="*/ 2147483647 h 834"/>
                  <a:gd name="T80" fmla="*/ 2147483647 w 83"/>
                  <a:gd name="T81" fmla="*/ 2147483647 h 834"/>
                  <a:gd name="T82" fmla="*/ 0 w 83"/>
                  <a:gd name="T83" fmla="*/ 2147483647 h 834"/>
                  <a:gd name="T84" fmla="*/ 0 w 83"/>
                  <a:gd name="T85" fmla="*/ 2147483647 h 834"/>
                  <a:gd name="T86" fmla="*/ 0 w 83"/>
                  <a:gd name="T87" fmla="*/ 2147483647 h 834"/>
                  <a:gd name="T88" fmla="*/ 0 w 83"/>
                  <a:gd name="T89" fmla="*/ 2147483647 h 834"/>
                  <a:gd name="T90" fmla="*/ 2147483647 w 83"/>
                  <a:gd name="T91" fmla="*/ 2147483647 h 834"/>
                  <a:gd name="T92" fmla="*/ 2147483647 w 83"/>
                  <a:gd name="T93" fmla="*/ 2147483647 h 834"/>
                  <a:gd name="T94" fmla="*/ 2147483647 w 83"/>
                  <a:gd name="T95" fmla="*/ 0 h 834"/>
                  <a:gd name="T96" fmla="*/ 2147483647 w 83"/>
                  <a:gd name="T97" fmla="*/ 0 h 834"/>
                  <a:gd name="T98" fmla="*/ 2147483647 w 83"/>
                  <a:gd name="T99" fmla="*/ 0 h 834"/>
                  <a:gd name="T100" fmla="*/ 2147483647 w 83"/>
                  <a:gd name="T101" fmla="*/ 2147483647 h 834"/>
                  <a:gd name="T102" fmla="*/ 2147483647 w 83"/>
                  <a:gd name="T103" fmla="*/ 2147483647 h 834"/>
                  <a:gd name="T104" fmla="*/ 2147483647 w 83"/>
                  <a:gd name="T105" fmla="*/ 2147483647 h 834"/>
                  <a:gd name="T106" fmla="*/ 2147483647 w 83"/>
                  <a:gd name="T107" fmla="*/ 2147483647 h 834"/>
                  <a:gd name="T108" fmla="*/ 2147483647 w 83"/>
                  <a:gd name="T109" fmla="*/ 2147483647 h 834"/>
                  <a:gd name="T110" fmla="*/ 2147483647 w 83"/>
                  <a:gd name="T111" fmla="*/ 2147483647 h 834"/>
                  <a:gd name="T112" fmla="*/ 2147483647 w 83"/>
                  <a:gd name="T113" fmla="*/ 2147483647 h 834"/>
                  <a:gd name="T114" fmla="*/ 2147483647 w 83"/>
                  <a:gd name="T115" fmla="*/ 2147483647 h 834"/>
                  <a:gd name="T116" fmla="*/ 2147483647 w 83"/>
                  <a:gd name="T117" fmla="*/ 2147483647 h 834"/>
                  <a:gd name="T118" fmla="*/ 2147483647 w 83"/>
                  <a:gd name="T119" fmla="*/ 2147483647 h 834"/>
                  <a:gd name="T120" fmla="*/ 2147483647 w 83"/>
                  <a:gd name="T121" fmla="*/ 2147483647 h 834"/>
                  <a:gd name="T122" fmla="*/ 2147483647 w 83"/>
                  <a:gd name="T123" fmla="*/ 2147483647 h 8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3"/>
                  <a:gd name="T187" fmla="*/ 0 h 834"/>
                  <a:gd name="T188" fmla="*/ 83 w 83"/>
                  <a:gd name="T189" fmla="*/ 834 h 83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3" h="834">
                    <a:moveTo>
                      <a:pt x="77" y="408"/>
                    </a:moveTo>
                    <a:lnTo>
                      <a:pt x="78" y="421"/>
                    </a:lnTo>
                    <a:lnTo>
                      <a:pt x="72" y="422"/>
                    </a:lnTo>
                    <a:lnTo>
                      <a:pt x="71" y="409"/>
                    </a:lnTo>
                    <a:lnTo>
                      <a:pt x="77" y="408"/>
                    </a:lnTo>
                    <a:close/>
                    <a:moveTo>
                      <a:pt x="78" y="421"/>
                    </a:moveTo>
                    <a:lnTo>
                      <a:pt x="78" y="424"/>
                    </a:lnTo>
                    <a:lnTo>
                      <a:pt x="77" y="425"/>
                    </a:lnTo>
                    <a:lnTo>
                      <a:pt x="75" y="422"/>
                    </a:lnTo>
                    <a:lnTo>
                      <a:pt x="78" y="421"/>
                    </a:lnTo>
                    <a:close/>
                    <a:moveTo>
                      <a:pt x="77" y="425"/>
                    </a:moveTo>
                    <a:lnTo>
                      <a:pt x="10" y="516"/>
                    </a:lnTo>
                    <a:lnTo>
                      <a:pt x="7" y="509"/>
                    </a:lnTo>
                    <a:lnTo>
                      <a:pt x="73" y="418"/>
                    </a:lnTo>
                    <a:lnTo>
                      <a:pt x="77" y="425"/>
                    </a:lnTo>
                    <a:close/>
                    <a:moveTo>
                      <a:pt x="7" y="516"/>
                    </a:moveTo>
                    <a:lnTo>
                      <a:pt x="4" y="513"/>
                    </a:lnTo>
                    <a:lnTo>
                      <a:pt x="7" y="509"/>
                    </a:lnTo>
                    <a:lnTo>
                      <a:pt x="8" y="512"/>
                    </a:lnTo>
                    <a:lnTo>
                      <a:pt x="7" y="516"/>
                    </a:lnTo>
                    <a:close/>
                    <a:moveTo>
                      <a:pt x="10" y="508"/>
                    </a:moveTo>
                    <a:lnTo>
                      <a:pt x="77" y="584"/>
                    </a:lnTo>
                    <a:lnTo>
                      <a:pt x="73" y="592"/>
                    </a:lnTo>
                    <a:lnTo>
                      <a:pt x="7" y="516"/>
                    </a:lnTo>
                    <a:lnTo>
                      <a:pt x="10" y="508"/>
                    </a:lnTo>
                    <a:close/>
                    <a:moveTo>
                      <a:pt x="77" y="584"/>
                    </a:moveTo>
                    <a:lnTo>
                      <a:pt x="78" y="585"/>
                    </a:lnTo>
                    <a:lnTo>
                      <a:pt x="78" y="588"/>
                    </a:lnTo>
                    <a:lnTo>
                      <a:pt x="75" y="588"/>
                    </a:lnTo>
                    <a:lnTo>
                      <a:pt x="77" y="584"/>
                    </a:lnTo>
                    <a:close/>
                    <a:moveTo>
                      <a:pt x="78" y="588"/>
                    </a:moveTo>
                    <a:lnTo>
                      <a:pt x="78" y="611"/>
                    </a:lnTo>
                    <a:lnTo>
                      <a:pt x="72" y="611"/>
                    </a:lnTo>
                    <a:lnTo>
                      <a:pt x="72" y="588"/>
                    </a:lnTo>
                    <a:lnTo>
                      <a:pt x="78" y="588"/>
                    </a:lnTo>
                    <a:close/>
                    <a:moveTo>
                      <a:pt x="78" y="611"/>
                    </a:moveTo>
                    <a:lnTo>
                      <a:pt x="78" y="613"/>
                    </a:lnTo>
                    <a:lnTo>
                      <a:pt x="77" y="615"/>
                    </a:lnTo>
                    <a:lnTo>
                      <a:pt x="75" y="611"/>
                    </a:lnTo>
                    <a:lnTo>
                      <a:pt x="78" y="611"/>
                    </a:lnTo>
                    <a:close/>
                    <a:moveTo>
                      <a:pt x="77" y="615"/>
                    </a:moveTo>
                    <a:lnTo>
                      <a:pt x="12" y="710"/>
                    </a:lnTo>
                    <a:lnTo>
                      <a:pt x="8" y="703"/>
                    </a:lnTo>
                    <a:lnTo>
                      <a:pt x="73" y="607"/>
                    </a:lnTo>
                    <a:lnTo>
                      <a:pt x="77" y="615"/>
                    </a:lnTo>
                    <a:close/>
                    <a:moveTo>
                      <a:pt x="8" y="710"/>
                    </a:moveTo>
                    <a:lnTo>
                      <a:pt x="6" y="706"/>
                    </a:lnTo>
                    <a:lnTo>
                      <a:pt x="8" y="703"/>
                    </a:lnTo>
                    <a:lnTo>
                      <a:pt x="10" y="706"/>
                    </a:lnTo>
                    <a:lnTo>
                      <a:pt x="8" y="710"/>
                    </a:lnTo>
                    <a:close/>
                    <a:moveTo>
                      <a:pt x="12" y="703"/>
                    </a:moveTo>
                    <a:lnTo>
                      <a:pt x="76" y="826"/>
                    </a:lnTo>
                    <a:lnTo>
                      <a:pt x="71" y="832"/>
                    </a:lnTo>
                    <a:lnTo>
                      <a:pt x="8" y="710"/>
                    </a:lnTo>
                    <a:lnTo>
                      <a:pt x="12" y="703"/>
                    </a:lnTo>
                    <a:close/>
                    <a:moveTo>
                      <a:pt x="76" y="826"/>
                    </a:moveTo>
                    <a:lnTo>
                      <a:pt x="80" y="834"/>
                    </a:lnTo>
                    <a:lnTo>
                      <a:pt x="73" y="834"/>
                    </a:lnTo>
                    <a:lnTo>
                      <a:pt x="74" y="829"/>
                    </a:lnTo>
                    <a:lnTo>
                      <a:pt x="76" y="826"/>
                    </a:lnTo>
                    <a:close/>
                    <a:moveTo>
                      <a:pt x="73" y="834"/>
                    </a:moveTo>
                    <a:lnTo>
                      <a:pt x="64" y="833"/>
                    </a:lnTo>
                    <a:lnTo>
                      <a:pt x="64" y="824"/>
                    </a:lnTo>
                    <a:lnTo>
                      <a:pt x="74" y="825"/>
                    </a:lnTo>
                    <a:lnTo>
                      <a:pt x="73" y="834"/>
                    </a:lnTo>
                    <a:close/>
                    <a:moveTo>
                      <a:pt x="64" y="833"/>
                    </a:moveTo>
                    <a:lnTo>
                      <a:pt x="62" y="833"/>
                    </a:lnTo>
                    <a:lnTo>
                      <a:pt x="61" y="832"/>
                    </a:lnTo>
                    <a:lnTo>
                      <a:pt x="64" y="829"/>
                    </a:lnTo>
                    <a:lnTo>
                      <a:pt x="64" y="833"/>
                    </a:lnTo>
                    <a:close/>
                    <a:moveTo>
                      <a:pt x="61" y="832"/>
                    </a:moveTo>
                    <a:lnTo>
                      <a:pt x="0" y="721"/>
                    </a:lnTo>
                    <a:lnTo>
                      <a:pt x="5" y="714"/>
                    </a:lnTo>
                    <a:lnTo>
                      <a:pt x="66" y="826"/>
                    </a:lnTo>
                    <a:lnTo>
                      <a:pt x="61" y="832"/>
                    </a:lnTo>
                    <a:close/>
                    <a:moveTo>
                      <a:pt x="0" y="721"/>
                    </a:moveTo>
                    <a:lnTo>
                      <a:pt x="0" y="719"/>
                    </a:lnTo>
                    <a:lnTo>
                      <a:pt x="0" y="717"/>
                    </a:lnTo>
                    <a:lnTo>
                      <a:pt x="3" y="717"/>
                    </a:lnTo>
                    <a:lnTo>
                      <a:pt x="0" y="721"/>
                    </a:lnTo>
                    <a:close/>
                    <a:moveTo>
                      <a:pt x="0" y="717"/>
                    </a:moveTo>
                    <a:lnTo>
                      <a:pt x="0" y="692"/>
                    </a:lnTo>
                    <a:lnTo>
                      <a:pt x="5" y="692"/>
                    </a:lnTo>
                    <a:lnTo>
                      <a:pt x="5" y="717"/>
                    </a:lnTo>
                    <a:lnTo>
                      <a:pt x="0" y="717"/>
                    </a:lnTo>
                    <a:close/>
                    <a:moveTo>
                      <a:pt x="0" y="692"/>
                    </a:moveTo>
                    <a:lnTo>
                      <a:pt x="0" y="689"/>
                    </a:lnTo>
                    <a:lnTo>
                      <a:pt x="1" y="688"/>
                    </a:lnTo>
                    <a:lnTo>
                      <a:pt x="3" y="692"/>
                    </a:lnTo>
                    <a:lnTo>
                      <a:pt x="0" y="692"/>
                    </a:lnTo>
                    <a:close/>
                    <a:moveTo>
                      <a:pt x="1" y="688"/>
                    </a:moveTo>
                    <a:lnTo>
                      <a:pt x="66" y="598"/>
                    </a:lnTo>
                    <a:lnTo>
                      <a:pt x="69" y="605"/>
                    </a:lnTo>
                    <a:lnTo>
                      <a:pt x="4" y="695"/>
                    </a:lnTo>
                    <a:lnTo>
                      <a:pt x="1" y="688"/>
                    </a:lnTo>
                    <a:close/>
                    <a:moveTo>
                      <a:pt x="69" y="598"/>
                    </a:moveTo>
                    <a:lnTo>
                      <a:pt x="72" y="602"/>
                    </a:lnTo>
                    <a:lnTo>
                      <a:pt x="69" y="605"/>
                    </a:lnTo>
                    <a:lnTo>
                      <a:pt x="67" y="602"/>
                    </a:lnTo>
                    <a:lnTo>
                      <a:pt x="69" y="598"/>
                    </a:lnTo>
                    <a:close/>
                    <a:moveTo>
                      <a:pt x="66" y="606"/>
                    </a:moveTo>
                    <a:lnTo>
                      <a:pt x="1" y="526"/>
                    </a:lnTo>
                    <a:lnTo>
                      <a:pt x="4" y="518"/>
                    </a:lnTo>
                    <a:lnTo>
                      <a:pt x="69" y="598"/>
                    </a:lnTo>
                    <a:lnTo>
                      <a:pt x="66" y="606"/>
                    </a:lnTo>
                    <a:close/>
                    <a:moveTo>
                      <a:pt x="1" y="526"/>
                    </a:moveTo>
                    <a:lnTo>
                      <a:pt x="0" y="524"/>
                    </a:lnTo>
                    <a:lnTo>
                      <a:pt x="0" y="522"/>
                    </a:lnTo>
                    <a:lnTo>
                      <a:pt x="3" y="522"/>
                    </a:lnTo>
                    <a:lnTo>
                      <a:pt x="1" y="526"/>
                    </a:lnTo>
                    <a:close/>
                    <a:moveTo>
                      <a:pt x="0" y="522"/>
                    </a:moveTo>
                    <a:lnTo>
                      <a:pt x="0" y="505"/>
                    </a:lnTo>
                    <a:lnTo>
                      <a:pt x="5" y="505"/>
                    </a:lnTo>
                    <a:lnTo>
                      <a:pt x="5" y="522"/>
                    </a:lnTo>
                    <a:lnTo>
                      <a:pt x="0" y="522"/>
                    </a:lnTo>
                    <a:close/>
                    <a:moveTo>
                      <a:pt x="0" y="505"/>
                    </a:moveTo>
                    <a:lnTo>
                      <a:pt x="0" y="503"/>
                    </a:lnTo>
                    <a:lnTo>
                      <a:pt x="1" y="501"/>
                    </a:lnTo>
                    <a:lnTo>
                      <a:pt x="3" y="505"/>
                    </a:lnTo>
                    <a:lnTo>
                      <a:pt x="0" y="505"/>
                    </a:lnTo>
                    <a:close/>
                    <a:moveTo>
                      <a:pt x="1" y="501"/>
                    </a:moveTo>
                    <a:lnTo>
                      <a:pt x="62" y="413"/>
                    </a:lnTo>
                    <a:lnTo>
                      <a:pt x="66" y="420"/>
                    </a:lnTo>
                    <a:lnTo>
                      <a:pt x="5" y="508"/>
                    </a:lnTo>
                    <a:lnTo>
                      <a:pt x="1" y="501"/>
                    </a:lnTo>
                    <a:close/>
                    <a:moveTo>
                      <a:pt x="66" y="413"/>
                    </a:moveTo>
                    <a:lnTo>
                      <a:pt x="68" y="417"/>
                    </a:lnTo>
                    <a:lnTo>
                      <a:pt x="66" y="420"/>
                    </a:lnTo>
                    <a:lnTo>
                      <a:pt x="64" y="416"/>
                    </a:lnTo>
                    <a:lnTo>
                      <a:pt x="66" y="413"/>
                    </a:lnTo>
                    <a:close/>
                    <a:moveTo>
                      <a:pt x="62" y="419"/>
                    </a:moveTo>
                    <a:lnTo>
                      <a:pt x="0" y="307"/>
                    </a:lnTo>
                    <a:lnTo>
                      <a:pt x="5" y="301"/>
                    </a:lnTo>
                    <a:lnTo>
                      <a:pt x="66" y="413"/>
                    </a:lnTo>
                    <a:lnTo>
                      <a:pt x="62" y="419"/>
                    </a:lnTo>
                    <a:close/>
                    <a:moveTo>
                      <a:pt x="0" y="307"/>
                    </a:moveTo>
                    <a:lnTo>
                      <a:pt x="0" y="306"/>
                    </a:lnTo>
                    <a:lnTo>
                      <a:pt x="0" y="304"/>
                    </a:lnTo>
                    <a:lnTo>
                      <a:pt x="3" y="304"/>
                    </a:lnTo>
                    <a:lnTo>
                      <a:pt x="0" y="307"/>
                    </a:lnTo>
                    <a:close/>
                    <a:moveTo>
                      <a:pt x="0" y="304"/>
                    </a:moveTo>
                    <a:lnTo>
                      <a:pt x="0" y="278"/>
                    </a:lnTo>
                    <a:lnTo>
                      <a:pt x="5" y="278"/>
                    </a:lnTo>
                    <a:lnTo>
                      <a:pt x="5" y="304"/>
                    </a:lnTo>
                    <a:lnTo>
                      <a:pt x="0" y="304"/>
                    </a:lnTo>
                    <a:close/>
                    <a:moveTo>
                      <a:pt x="0" y="278"/>
                    </a:moveTo>
                    <a:lnTo>
                      <a:pt x="0" y="276"/>
                    </a:lnTo>
                    <a:lnTo>
                      <a:pt x="1" y="275"/>
                    </a:lnTo>
                    <a:lnTo>
                      <a:pt x="3" y="278"/>
                    </a:lnTo>
                    <a:lnTo>
                      <a:pt x="0" y="278"/>
                    </a:lnTo>
                    <a:close/>
                    <a:moveTo>
                      <a:pt x="1" y="275"/>
                    </a:moveTo>
                    <a:lnTo>
                      <a:pt x="66" y="185"/>
                    </a:lnTo>
                    <a:lnTo>
                      <a:pt x="69" y="192"/>
                    </a:lnTo>
                    <a:lnTo>
                      <a:pt x="4" y="282"/>
                    </a:lnTo>
                    <a:lnTo>
                      <a:pt x="1" y="275"/>
                    </a:lnTo>
                    <a:close/>
                    <a:moveTo>
                      <a:pt x="69" y="185"/>
                    </a:moveTo>
                    <a:lnTo>
                      <a:pt x="72" y="188"/>
                    </a:lnTo>
                    <a:lnTo>
                      <a:pt x="69" y="192"/>
                    </a:lnTo>
                    <a:lnTo>
                      <a:pt x="67" y="188"/>
                    </a:lnTo>
                    <a:lnTo>
                      <a:pt x="69" y="185"/>
                    </a:lnTo>
                    <a:close/>
                    <a:moveTo>
                      <a:pt x="66" y="192"/>
                    </a:moveTo>
                    <a:lnTo>
                      <a:pt x="1" y="113"/>
                    </a:lnTo>
                    <a:lnTo>
                      <a:pt x="4" y="105"/>
                    </a:lnTo>
                    <a:lnTo>
                      <a:pt x="69" y="185"/>
                    </a:lnTo>
                    <a:lnTo>
                      <a:pt x="66" y="192"/>
                    </a:lnTo>
                    <a:close/>
                    <a:moveTo>
                      <a:pt x="1" y="113"/>
                    </a:moveTo>
                    <a:lnTo>
                      <a:pt x="0" y="111"/>
                    </a:lnTo>
                    <a:lnTo>
                      <a:pt x="0" y="109"/>
                    </a:lnTo>
                    <a:lnTo>
                      <a:pt x="3" y="109"/>
                    </a:lnTo>
                    <a:lnTo>
                      <a:pt x="1" y="113"/>
                    </a:lnTo>
                    <a:close/>
                    <a:moveTo>
                      <a:pt x="0" y="109"/>
                    </a:moveTo>
                    <a:lnTo>
                      <a:pt x="0" y="91"/>
                    </a:lnTo>
                    <a:lnTo>
                      <a:pt x="5" y="91"/>
                    </a:lnTo>
                    <a:lnTo>
                      <a:pt x="5" y="109"/>
                    </a:lnTo>
                    <a:lnTo>
                      <a:pt x="0" y="109"/>
                    </a:lnTo>
                    <a:close/>
                    <a:moveTo>
                      <a:pt x="0" y="91"/>
                    </a:moveTo>
                    <a:lnTo>
                      <a:pt x="0" y="89"/>
                    </a:lnTo>
                    <a:lnTo>
                      <a:pt x="0" y="88"/>
                    </a:lnTo>
                    <a:lnTo>
                      <a:pt x="3" y="91"/>
                    </a:lnTo>
                    <a:lnTo>
                      <a:pt x="0" y="91"/>
                    </a:lnTo>
                    <a:close/>
                    <a:moveTo>
                      <a:pt x="0" y="88"/>
                    </a:moveTo>
                    <a:lnTo>
                      <a:pt x="55" y="2"/>
                    </a:lnTo>
                    <a:lnTo>
                      <a:pt x="59" y="9"/>
                    </a:lnTo>
                    <a:lnTo>
                      <a:pt x="5" y="95"/>
                    </a:lnTo>
                    <a:lnTo>
                      <a:pt x="0" y="88"/>
                    </a:lnTo>
                    <a:close/>
                    <a:moveTo>
                      <a:pt x="55" y="2"/>
                    </a:moveTo>
                    <a:lnTo>
                      <a:pt x="55" y="1"/>
                    </a:lnTo>
                    <a:lnTo>
                      <a:pt x="57" y="1"/>
                    </a:lnTo>
                    <a:lnTo>
                      <a:pt x="57" y="6"/>
                    </a:lnTo>
                    <a:lnTo>
                      <a:pt x="55" y="2"/>
                    </a:lnTo>
                    <a:close/>
                    <a:moveTo>
                      <a:pt x="57" y="1"/>
                    </a:moveTo>
                    <a:lnTo>
                      <a:pt x="75" y="0"/>
                    </a:lnTo>
                    <a:lnTo>
                      <a:pt x="75" y="10"/>
                    </a:lnTo>
                    <a:lnTo>
                      <a:pt x="57" y="10"/>
                    </a:lnTo>
                    <a:lnTo>
                      <a:pt x="57" y="1"/>
                    </a:lnTo>
                    <a:close/>
                    <a:moveTo>
                      <a:pt x="75" y="0"/>
                    </a:moveTo>
                    <a:lnTo>
                      <a:pt x="83" y="0"/>
                    </a:lnTo>
                    <a:lnTo>
                      <a:pt x="77" y="8"/>
                    </a:lnTo>
                    <a:lnTo>
                      <a:pt x="75" y="5"/>
                    </a:lnTo>
                    <a:lnTo>
                      <a:pt x="75" y="0"/>
                    </a:lnTo>
                    <a:close/>
                    <a:moveTo>
                      <a:pt x="77" y="8"/>
                    </a:moveTo>
                    <a:lnTo>
                      <a:pt x="10" y="102"/>
                    </a:lnTo>
                    <a:lnTo>
                      <a:pt x="6" y="95"/>
                    </a:lnTo>
                    <a:lnTo>
                      <a:pt x="73" y="1"/>
                    </a:lnTo>
                    <a:lnTo>
                      <a:pt x="77" y="8"/>
                    </a:lnTo>
                    <a:close/>
                    <a:moveTo>
                      <a:pt x="7" y="103"/>
                    </a:moveTo>
                    <a:lnTo>
                      <a:pt x="4" y="99"/>
                    </a:lnTo>
                    <a:lnTo>
                      <a:pt x="6" y="95"/>
                    </a:lnTo>
                    <a:lnTo>
                      <a:pt x="8" y="99"/>
                    </a:lnTo>
                    <a:lnTo>
                      <a:pt x="7" y="103"/>
                    </a:lnTo>
                    <a:close/>
                    <a:moveTo>
                      <a:pt x="10" y="95"/>
                    </a:moveTo>
                    <a:lnTo>
                      <a:pt x="77" y="171"/>
                    </a:lnTo>
                    <a:lnTo>
                      <a:pt x="73" y="178"/>
                    </a:lnTo>
                    <a:lnTo>
                      <a:pt x="7" y="103"/>
                    </a:lnTo>
                    <a:lnTo>
                      <a:pt x="10" y="95"/>
                    </a:lnTo>
                    <a:close/>
                    <a:moveTo>
                      <a:pt x="77" y="171"/>
                    </a:moveTo>
                    <a:lnTo>
                      <a:pt x="78" y="172"/>
                    </a:lnTo>
                    <a:lnTo>
                      <a:pt x="78" y="175"/>
                    </a:lnTo>
                    <a:lnTo>
                      <a:pt x="75" y="175"/>
                    </a:lnTo>
                    <a:lnTo>
                      <a:pt x="77" y="171"/>
                    </a:lnTo>
                    <a:close/>
                    <a:moveTo>
                      <a:pt x="78" y="175"/>
                    </a:moveTo>
                    <a:lnTo>
                      <a:pt x="78" y="198"/>
                    </a:lnTo>
                    <a:lnTo>
                      <a:pt x="72" y="198"/>
                    </a:lnTo>
                    <a:lnTo>
                      <a:pt x="72" y="174"/>
                    </a:lnTo>
                    <a:lnTo>
                      <a:pt x="78" y="175"/>
                    </a:lnTo>
                    <a:close/>
                    <a:moveTo>
                      <a:pt x="78" y="198"/>
                    </a:moveTo>
                    <a:lnTo>
                      <a:pt x="78" y="200"/>
                    </a:lnTo>
                    <a:lnTo>
                      <a:pt x="77" y="201"/>
                    </a:lnTo>
                    <a:lnTo>
                      <a:pt x="75" y="198"/>
                    </a:lnTo>
                    <a:lnTo>
                      <a:pt x="78" y="198"/>
                    </a:lnTo>
                    <a:close/>
                    <a:moveTo>
                      <a:pt x="77" y="201"/>
                    </a:moveTo>
                    <a:lnTo>
                      <a:pt x="12" y="297"/>
                    </a:lnTo>
                    <a:lnTo>
                      <a:pt x="8" y="290"/>
                    </a:lnTo>
                    <a:lnTo>
                      <a:pt x="73" y="194"/>
                    </a:lnTo>
                    <a:lnTo>
                      <a:pt x="77" y="201"/>
                    </a:lnTo>
                    <a:close/>
                    <a:moveTo>
                      <a:pt x="8" y="296"/>
                    </a:moveTo>
                    <a:lnTo>
                      <a:pt x="6" y="293"/>
                    </a:lnTo>
                    <a:lnTo>
                      <a:pt x="8" y="290"/>
                    </a:lnTo>
                    <a:lnTo>
                      <a:pt x="10" y="293"/>
                    </a:lnTo>
                    <a:lnTo>
                      <a:pt x="8" y="296"/>
                    </a:lnTo>
                    <a:close/>
                    <a:moveTo>
                      <a:pt x="12" y="290"/>
                    </a:moveTo>
                    <a:lnTo>
                      <a:pt x="76" y="406"/>
                    </a:lnTo>
                    <a:lnTo>
                      <a:pt x="72" y="412"/>
                    </a:lnTo>
                    <a:lnTo>
                      <a:pt x="8" y="296"/>
                    </a:lnTo>
                    <a:lnTo>
                      <a:pt x="12" y="290"/>
                    </a:lnTo>
                    <a:close/>
                    <a:moveTo>
                      <a:pt x="76" y="406"/>
                    </a:moveTo>
                    <a:lnTo>
                      <a:pt x="77" y="407"/>
                    </a:lnTo>
                    <a:lnTo>
                      <a:pt x="77" y="408"/>
                    </a:lnTo>
                    <a:lnTo>
                      <a:pt x="74" y="409"/>
                    </a:lnTo>
                    <a:lnTo>
                      <a:pt x="76" y="406"/>
                    </a:lnTo>
                    <a:close/>
                  </a:path>
                </a:pathLst>
              </a:custGeom>
              <a:solidFill>
                <a:srgbClr val="003D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pic>
          <p:nvPicPr>
            <p:cNvPr id="9" name="Picture 70" descr="big5">
              <a:extLst>
                <a:ext uri="{FF2B5EF4-FFF2-40B4-BE49-F238E27FC236}">
                  <a16:creationId xmlns:a16="http://schemas.microsoft.com/office/drawing/2014/main" id="{1C8D386C-D395-4C64-981D-F9E1F8091D3E}"/>
                </a:ext>
              </a:extLst>
            </p:cNvPr>
            <p:cNvPicPr>
              <a:picLocks noChangeAspect="1" noChangeArrowheads="1"/>
            </p:cNvPicPr>
            <p:nvPr/>
          </p:nvPicPr>
          <p:blipFill>
            <a:blip r:embed="rId3" cstate="print"/>
            <a:srcRect/>
            <a:stretch>
              <a:fillRect/>
            </a:stretch>
          </p:blipFill>
          <p:spPr bwMode="auto">
            <a:xfrm>
              <a:off x="-6920" y="1209300"/>
              <a:ext cx="1547051" cy="1182275"/>
            </a:xfrm>
            <a:prstGeom prst="rect">
              <a:avLst/>
            </a:prstGeom>
            <a:noFill/>
          </p:spPr>
        </p:pic>
        <p:pic>
          <p:nvPicPr>
            <p:cNvPr id="11" name="Picture 10" descr="http://t3.gstatic.com/images?q=tbn:ANd9GcTjPF-E82--kNc3GIH7GwW4wcVBL9R425wEkmU0QPeoxt2C5Se96w">
              <a:hlinkClick r:id="rId4"/>
              <a:extLst>
                <a:ext uri="{FF2B5EF4-FFF2-40B4-BE49-F238E27FC236}">
                  <a16:creationId xmlns:a16="http://schemas.microsoft.com/office/drawing/2014/main" id="{9AE07B35-F373-4186-97B8-16CDAE0A942B}"/>
                </a:ext>
              </a:extLst>
            </p:cNvPr>
            <p:cNvPicPr/>
            <p:nvPr/>
          </p:nvPicPr>
          <p:blipFill>
            <a:blip r:embed="rId5"/>
            <a:srcRect/>
            <a:stretch>
              <a:fillRect/>
            </a:stretch>
          </p:blipFill>
          <p:spPr bwMode="auto">
            <a:xfrm>
              <a:off x="0" y="5684838"/>
              <a:ext cx="1541369" cy="1173162"/>
            </a:xfrm>
            <a:prstGeom prst="rect">
              <a:avLst/>
            </a:prstGeom>
            <a:noFill/>
          </p:spPr>
        </p:pic>
        <p:pic>
          <p:nvPicPr>
            <p:cNvPr id="12" name="Picture 11" descr="024">
              <a:extLst>
                <a:ext uri="{FF2B5EF4-FFF2-40B4-BE49-F238E27FC236}">
                  <a16:creationId xmlns:a16="http://schemas.microsoft.com/office/drawing/2014/main" id="{A550B666-422D-4009-893D-FA82C983D017}"/>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3586239"/>
              <a:ext cx="1539586" cy="949249"/>
            </a:xfrm>
            <a:prstGeom prst="rect">
              <a:avLst/>
            </a:prstGeom>
            <a:noFill/>
            <a:ln>
              <a:noFill/>
            </a:ln>
          </p:spPr>
        </p:pic>
        <p:sp>
          <p:nvSpPr>
            <p:cNvPr id="14" name="TextBox 13">
              <a:extLst>
                <a:ext uri="{FF2B5EF4-FFF2-40B4-BE49-F238E27FC236}">
                  <a16:creationId xmlns:a16="http://schemas.microsoft.com/office/drawing/2014/main" id="{CB5C7B0B-C1BE-4DAC-A297-E866C970E5F9}"/>
                </a:ext>
              </a:extLst>
            </p:cNvPr>
            <p:cNvSpPr txBox="1"/>
            <p:nvPr/>
          </p:nvSpPr>
          <p:spPr>
            <a:xfrm>
              <a:off x="606414" y="5383669"/>
              <a:ext cx="1056526"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800" b="0" i="0" u="none" strike="noStrike" kern="1200" cap="none" spc="0" normalizeH="0" baseline="0" noProof="0" dirty="0">
                  <a:ln>
                    <a:noFill/>
                  </a:ln>
                  <a:solidFill>
                    <a:prstClr val="black"/>
                  </a:solidFill>
                  <a:effectLst/>
                  <a:uLnTx/>
                  <a:uFillTx/>
                  <a:latin typeface="Century Gothic" panose="020B0502020202020204"/>
                  <a:ea typeface="+mn-ea"/>
                  <a:cs typeface="+mn-cs"/>
                </a:rPr>
                <a:t>uKhahlamba WHS</a:t>
              </a:r>
            </a:p>
          </p:txBody>
        </p:sp>
      </p:grpSp>
      <p:pic>
        <p:nvPicPr>
          <p:cNvPr id="84" name="Picture 3" descr="ZAR_0768a.jpg">
            <a:extLst>
              <a:ext uri="{FF2B5EF4-FFF2-40B4-BE49-F238E27FC236}">
                <a16:creationId xmlns:a16="http://schemas.microsoft.com/office/drawing/2014/main" id="{84B52235-74BE-4EC9-A093-A2B7124CD1E8}"/>
              </a:ext>
            </a:extLst>
          </p:cNvPr>
          <p:cNvPicPr>
            <a:picLocks noChangeAspect="1"/>
          </p:cNvPicPr>
          <p:nvPr/>
        </p:nvPicPr>
        <p:blipFill>
          <a:blip r:embed="rId7" cstate="screen"/>
          <a:srcRect/>
          <a:stretch>
            <a:fillRect/>
          </a:stretch>
        </p:blipFill>
        <p:spPr bwMode="auto">
          <a:xfrm>
            <a:off x="0" y="24112"/>
            <a:ext cx="1547050" cy="1225249"/>
          </a:xfrm>
          <a:prstGeom prst="rect">
            <a:avLst/>
          </a:prstGeom>
          <a:noFill/>
          <a:ln w="9525">
            <a:noFill/>
            <a:miter lim="800000"/>
            <a:headEnd/>
            <a:tailEnd/>
          </a:ln>
        </p:spPr>
      </p:pic>
      <p:pic>
        <p:nvPicPr>
          <p:cNvPr id="85" name="Picture 84">
            <a:extLst>
              <a:ext uri="{FF2B5EF4-FFF2-40B4-BE49-F238E27FC236}">
                <a16:creationId xmlns:a16="http://schemas.microsoft.com/office/drawing/2014/main" id="{AD01248D-9E4C-4BC0-B779-34ADC8802D6A}"/>
              </a:ext>
            </a:extLst>
          </p:cNvPr>
          <p:cNvPicPr>
            <a:picLocks noChangeAspect="1"/>
          </p:cNvPicPr>
          <p:nvPr/>
        </p:nvPicPr>
        <p:blipFill>
          <a:blip r:embed="rId8"/>
          <a:stretch>
            <a:fillRect/>
          </a:stretch>
        </p:blipFill>
        <p:spPr>
          <a:xfrm>
            <a:off x="-26075" y="2412213"/>
            <a:ext cx="1546448" cy="1144212"/>
          </a:xfrm>
          <a:prstGeom prst="rect">
            <a:avLst/>
          </a:prstGeom>
        </p:spPr>
      </p:pic>
      <p:pic>
        <p:nvPicPr>
          <p:cNvPr id="86" name="Picture 85">
            <a:extLst>
              <a:ext uri="{FF2B5EF4-FFF2-40B4-BE49-F238E27FC236}">
                <a16:creationId xmlns:a16="http://schemas.microsoft.com/office/drawing/2014/main" id="{5196EF81-B93E-41FA-B1AB-97B4E51D6B10}"/>
              </a:ext>
            </a:extLst>
          </p:cNvPr>
          <p:cNvPicPr>
            <a:picLocks noChangeAspect="1"/>
          </p:cNvPicPr>
          <p:nvPr/>
        </p:nvPicPr>
        <p:blipFill>
          <a:blip r:embed="rId9"/>
          <a:stretch>
            <a:fillRect/>
          </a:stretch>
        </p:blipFill>
        <p:spPr>
          <a:xfrm>
            <a:off x="-3215" y="4444642"/>
            <a:ext cx="1533239" cy="1214797"/>
          </a:xfrm>
          <a:prstGeom prst="rect">
            <a:avLst/>
          </a:prstGeom>
        </p:spPr>
      </p:pic>
      <p:sp>
        <p:nvSpPr>
          <p:cNvPr id="4" name="TextBox 3">
            <a:extLst>
              <a:ext uri="{FF2B5EF4-FFF2-40B4-BE49-F238E27FC236}">
                <a16:creationId xmlns:a16="http://schemas.microsoft.com/office/drawing/2014/main" id="{1959F684-4C47-384C-BFE0-D0C97FF1C8BC}"/>
              </a:ext>
            </a:extLst>
          </p:cNvPr>
          <p:cNvSpPr txBox="1"/>
          <p:nvPr/>
        </p:nvSpPr>
        <p:spPr>
          <a:xfrm>
            <a:off x="1797778" y="3118644"/>
            <a:ext cx="9597293" cy="707886"/>
          </a:xfrm>
          <a:prstGeom prst="rect">
            <a:avLst/>
          </a:prstGeom>
          <a:noFill/>
        </p:spPr>
        <p:txBody>
          <a:bodyPr wrap="square">
            <a:spAutoFit/>
          </a:bodyPr>
          <a:lstStyle/>
          <a:p>
            <a:pPr algn="ctr"/>
            <a:r>
              <a:rPr lang="en-US" sz="4000" b="1" i="1" dirty="0">
                <a:solidFill>
                  <a:schemeClr val="accent2">
                    <a:lumMod val="60000"/>
                    <a:lumOff val="40000"/>
                  </a:schemeClr>
                </a:solidFill>
              </a:rPr>
              <a:t>Overview</a:t>
            </a:r>
          </a:p>
        </p:txBody>
      </p:sp>
    </p:spTree>
    <p:extLst>
      <p:ext uri="{BB962C8B-B14F-4D97-AF65-F5344CB8AC3E}">
        <p14:creationId xmlns:p14="http://schemas.microsoft.com/office/powerpoint/2010/main" val="2384297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05E1191-7999-40D4-B189-A6B43C0EA522}"/>
              </a:ext>
            </a:extLst>
          </p:cNvPr>
          <p:cNvSpPr>
            <a:spLocks noGrp="1"/>
          </p:cNvSpPr>
          <p:nvPr>
            <p:ph type="title"/>
          </p:nvPr>
        </p:nvSpPr>
        <p:spPr>
          <a:xfrm>
            <a:off x="179109" y="147461"/>
            <a:ext cx="10249161" cy="808304"/>
          </a:xfrm>
          <a:solidFill>
            <a:schemeClr val="tx2">
              <a:lumMod val="50000"/>
            </a:schemeClr>
          </a:solidFill>
          <a:ln>
            <a:solidFill>
              <a:schemeClr val="accent1"/>
            </a:solidFill>
          </a:ln>
        </p:spPr>
        <p:txBody>
          <a:bodyPr/>
          <a:lstStyle/>
          <a:p>
            <a:r>
              <a:rPr lang="en-US" sz="2800" b="1" dirty="0">
                <a:solidFill>
                  <a:schemeClr val="tx1"/>
                </a:solidFill>
              </a:rPr>
              <a:t>Overview of iSimangaliso Wetland Park</a:t>
            </a:r>
            <a:endParaRPr lang="en-ZA" sz="2800" b="1" dirty="0">
              <a:solidFill>
                <a:schemeClr val="tx1"/>
              </a:solidFill>
            </a:endParaRPr>
          </a:p>
        </p:txBody>
      </p:sp>
      <p:sp>
        <p:nvSpPr>
          <p:cNvPr id="2" name="Slide Number Placeholder 1"/>
          <p:cNvSpPr>
            <a:spLocks noGrp="1"/>
          </p:cNvSpPr>
          <p:nvPr>
            <p:ph type="sldNum" sz="quarter" idx="12"/>
          </p:nvPr>
        </p:nvSpPr>
        <p:spPr>
          <a:xfrm>
            <a:off x="10352540" y="295729"/>
            <a:ext cx="838199" cy="45841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34CBC24-1614-497D-88B1-3F4BA274FF76}" type="slidenum">
              <a:rPr kumimoji="0" lang="en-ZA" sz="280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6</a:t>
            </a:fld>
            <a:endParaRPr kumimoji="0" lang="en-ZA" sz="280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
        <p:nvSpPr>
          <p:cNvPr id="4" name="TextBox 3">
            <a:extLst>
              <a:ext uri="{FF2B5EF4-FFF2-40B4-BE49-F238E27FC236}">
                <a16:creationId xmlns:a16="http://schemas.microsoft.com/office/drawing/2014/main" id="{2C6A1CA6-3CE0-31F3-143A-862DCD070E93}"/>
              </a:ext>
            </a:extLst>
          </p:cNvPr>
          <p:cNvSpPr txBox="1"/>
          <p:nvPr/>
        </p:nvSpPr>
        <p:spPr>
          <a:xfrm>
            <a:off x="179109" y="1114260"/>
            <a:ext cx="11345782" cy="5567934"/>
          </a:xfrm>
          <a:prstGeom prst="rect">
            <a:avLst/>
          </a:prstGeom>
          <a:noFill/>
        </p:spPr>
        <p:txBody>
          <a:bodyPr wrap="square">
            <a:spAutoFit/>
          </a:bodyPr>
          <a:lstStyle/>
          <a:p>
            <a:pPr marL="342900" lvl="0" indent="-342900" algn="just" fontAlgn="base" hangingPunct="0">
              <a:lnSpc>
                <a:spcPct val="150000"/>
              </a:lnSpc>
              <a:spcAft>
                <a:spcPts val="1200"/>
              </a:spcAft>
              <a:buSzPts val="1100"/>
              <a:buFont typeface="Wingdings" panose="05000000000000000000" pitchFamily="2" charset="2"/>
              <a:buChar char="q"/>
              <a:tabLst>
                <a:tab pos="457200" algn="l"/>
                <a:tab pos="540385" algn="l"/>
              </a:tabLst>
            </a:pPr>
            <a:r>
              <a:rPr lang="en-GB" sz="2200" dirty="0">
                <a:latin typeface="Century Gothic" panose="020B0502020202020204" pitchFamily="34" charset="0"/>
                <a:ea typeface="Times New Roman" panose="02020603050405020304" pitchFamily="18" charset="0"/>
                <a:cs typeface="Arial" panose="020B0604020202020204" pitchFamily="34" charset="0"/>
              </a:rPr>
              <a:t>iSimangaliso Wetland Park of the iSimangaliso Wetland Authority was proclaimed a World Heritage Site by regulation published in the Government Gazette under notice number 4477 on 24 November 2000. </a:t>
            </a:r>
          </a:p>
          <a:p>
            <a:pPr marL="342900" lvl="0" indent="-342900" algn="just" fontAlgn="base" hangingPunct="0">
              <a:lnSpc>
                <a:spcPct val="150000"/>
              </a:lnSpc>
              <a:spcAft>
                <a:spcPts val="1200"/>
              </a:spcAft>
              <a:buSzPts val="1100"/>
              <a:buFont typeface="Wingdings" panose="05000000000000000000" pitchFamily="2" charset="2"/>
              <a:buChar char="q"/>
              <a:tabLst>
                <a:tab pos="457200" algn="l"/>
                <a:tab pos="540385" algn="l"/>
              </a:tabLst>
            </a:pPr>
            <a:r>
              <a:rPr lang="en-GB" sz="2200" dirty="0">
                <a:latin typeface="Century Gothic" panose="020B0502020202020204" pitchFamily="34" charset="0"/>
                <a:ea typeface="Times New Roman" panose="02020603050405020304" pitchFamily="18" charset="0"/>
                <a:cs typeface="Arial" panose="020B0604020202020204" pitchFamily="34" charset="0"/>
              </a:rPr>
              <a:t>The total area of new iSimangaliso MPA(Marine Protected Area) 1 328 901 ha and comprises 9% of South Africa's coastline under formal conservation hectares in size. </a:t>
            </a:r>
          </a:p>
          <a:p>
            <a:pPr marL="342900" lvl="0" indent="-342900" algn="just" fontAlgn="base" hangingPunct="0">
              <a:lnSpc>
                <a:spcPct val="150000"/>
              </a:lnSpc>
              <a:spcAft>
                <a:spcPts val="1200"/>
              </a:spcAft>
              <a:buSzPts val="1100"/>
              <a:buFont typeface="Wingdings" panose="05000000000000000000" pitchFamily="2" charset="2"/>
              <a:buChar char="q"/>
              <a:tabLst>
                <a:tab pos="457200" algn="l"/>
                <a:tab pos="540385" algn="l"/>
              </a:tabLst>
            </a:pPr>
            <a:r>
              <a:rPr lang="en-GB" sz="2200" dirty="0">
                <a:latin typeface="Century Gothic" panose="020B0502020202020204" pitchFamily="34" charset="0"/>
                <a:ea typeface="Times New Roman" panose="02020603050405020304" pitchFamily="18" charset="0"/>
                <a:cs typeface="Arial" panose="020B0604020202020204" pitchFamily="34" charset="0"/>
              </a:rPr>
              <a:t>The Indian Ocean forms the eastern boundary of the Park, which extends from the Mozambican border in the north, to Maphelane in the south and includes the uMkhuze section in the west. </a:t>
            </a:r>
          </a:p>
          <a:p>
            <a:pPr marL="342900" lvl="0" indent="-342900" algn="just" fontAlgn="base" hangingPunct="0">
              <a:lnSpc>
                <a:spcPct val="150000"/>
              </a:lnSpc>
              <a:spcAft>
                <a:spcPts val="1200"/>
              </a:spcAft>
              <a:buSzPts val="1100"/>
              <a:buFont typeface="Wingdings" panose="05000000000000000000" pitchFamily="2" charset="2"/>
              <a:buChar char="q"/>
              <a:tabLst>
                <a:tab pos="457200" algn="l"/>
                <a:tab pos="540385" algn="l"/>
              </a:tabLst>
            </a:pPr>
            <a:r>
              <a:rPr lang="en-GB" sz="2200" dirty="0">
                <a:latin typeface="Century Gothic" panose="020B0502020202020204" pitchFamily="34" charset="0"/>
                <a:ea typeface="Times New Roman" panose="02020603050405020304" pitchFamily="18" charset="0"/>
                <a:cs typeface="Arial" panose="020B0604020202020204" pitchFamily="34" charset="0"/>
              </a:rPr>
              <a:t>The Park traverses approximately one-third of the KwaZulu-Natal coastline</a:t>
            </a:r>
          </a:p>
        </p:txBody>
      </p:sp>
    </p:spTree>
    <p:extLst>
      <p:ext uri="{BB962C8B-B14F-4D97-AF65-F5344CB8AC3E}">
        <p14:creationId xmlns:p14="http://schemas.microsoft.com/office/powerpoint/2010/main" val="2629875119"/>
      </p:ext>
    </p:extLst>
  </p:cSld>
  <p:clrMapOvr>
    <a:masterClrMapping/>
  </p:clrMapOvr>
  <mc:AlternateContent xmlns:mc="http://schemas.openxmlformats.org/markup-compatibility/2006" xmlns:p14="http://schemas.microsoft.com/office/powerpoint/2010/main">
    <mc:Choice Requires="p14">
      <p:transition p14:dur="0" advTm="6064"/>
    </mc:Choice>
    <mc:Fallback xmlns="">
      <p:transition advTm="6064"/>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34CBC24-1614-497D-88B1-3F4BA274FF76}" type="slidenum">
              <a:rPr kumimoji="0" lang="en-ZA" sz="280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7</a:t>
            </a:fld>
            <a:endParaRPr kumimoji="0" lang="en-ZA" sz="280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endParaRPr>
          </a:p>
        </p:txBody>
      </p:sp>
      <p:graphicFrame>
        <p:nvGraphicFramePr>
          <p:cNvPr id="3" name="Diagram 2">
            <a:extLst>
              <a:ext uri="{FF2B5EF4-FFF2-40B4-BE49-F238E27FC236}">
                <a16:creationId xmlns:a16="http://schemas.microsoft.com/office/drawing/2014/main" id="{2C630E9E-87C5-6023-3E8F-EFCB4C046D4C}"/>
              </a:ext>
            </a:extLst>
          </p:cNvPr>
          <p:cNvGraphicFramePr/>
          <p:nvPr>
            <p:extLst>
              <p:ext uri="{D42A27DB-BD31-4B8C-83A1-F6EECF244321}">
                <p14:modId xmlns:p14="http://schemas.microsoft.com/office/powerpoint/2010/main" val="678076989"/>
              </p:ext>
            </p:extLst>
          </p:nvPr>
        </p:nvGraphicFramePr>
        <p:xfrm>
          <a:off x="245481" y="1053812"/>
          <a:ext cx="10839285" cy="55616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5">
            <a:extLst>
              <a:ext uri="{FF2B5EF4-FFF2-40B4-BE49-F238E27FC236}">
                <a16:creationId xmlns:a16="http://schemas.microsoft.com/office/drawing/2014/main" id="{8876F7C6-36EA-4323-8B61-3FFE17BA03F1}"/>
              </a:ext>
            </a:extLst>
          </p:cNvPr>
          <p:cNvSpPr>
            <a:spLocks noGrp="1"/>
          </p:cNvSpPr>
          <p:nvPr>
            <p:ph type="title"/>
          </p:nvPr>
        </p:nvSpPr>
        <p:spPr>
          <a:xfrm>
            <a:off x="179109" y="147461"/>
            <a:ext cx="10249161" cy="808304"/>
          </a:xfrm>
          <a:solidFill>
            <a:schemeClr val="tx2">
              <a:lumMod val="50000"/>
            </a:schemeClr>
          </a:solidFill>
          <a:ln>
            <a:solidFill>
              <a:schemeClr val="accent1"/>
            </a:solidFill>
          </a:ln>
        </p:spPr>
        <p:txBody>
          <a:bodyPr/>
          <a:lstStyle/>
          <a:p>
            <a:r>
              <a:rPr lang="en-US" sz="2800" b="1" dirty="0">
                <a:solidFill>
                  <a:schemeClr val="tx1"/>
                </a:solidFill>
              </a:rPr>
              <a:t>Vision, Mission and Objectives</a:t>
            </a:r>
            <a:endParaRPr lang="en-ZA" sz="2800" b="1" dirty="0">
              <a:solidFill>
                <a:schemeClr val="tx1"/>
              </a:solidFill>
            </a:endParaRPr>
          </a:p>
        </p:txBody>
      </p:sp>
    </p:spTree>
    <p:extLst>
      <p:ext uri="{BB962C8B-B14F-4D97-AF65-F5344CB8AC3E}">
        <p14:creationId xmlns:p14="http://schemas.microsoft.com/office/powerpoint/2010/main" val="4197425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05E1191-7999-40D4-B189-A6B43C0EA522}"/>
              </a:ext>
            </a:extLst>
          </p:cNvPr>
          <p:cNvSpPr>
            <a:spLocks noGrp="1"/>
          </p:cNvSpPr>
          <p:nvPr>
            <p:ph type="title"/>
          </p:nvPr>
        </p:nvSpPr>
        <p:spPr>
          <a:xfrm>
            <a:off x="179109" y="147461"/>
            <a:ext cx="10249161" cy="808304"/>
          </a:xfrm>
          <a:solidFill>
            <a:schemeClr val="tx2">
              <a:lumMod val="50000"/>
            </a:schemeClr>
          </a:solidFill>
          <a:ln>
            <a:solidFill>
              <a:schemeClr val="accent1"/>
            </a:solidFill>
          </a:ln>
        </p:spPr>
        <p:txBody>
          <a:bodyPr/>
          <a:lstStyle/>
          <a:p>
            <a:r>
              <a:rPr lang="en-US" sz="2800" b="1" dirty="0" err="1">
                <a:solidFill>
                  <a:schemeClr val="tx1"/>
                </a:solidFill>
              </a:rPr>
              <a:t>Commercialisation</a:t>
            </a:r>
            <a:r>
              <a:rPr lang="en-US" sz="2800" b="1" dirty="0">
                <a:solidFill>
                  <a:schemeClr val="tx1"/>
                </a:solidFill>
              </a:rPr>
              <a:t> Strategy Objectives of iSimangaliso</a:t>
            </a:r>
            <a:endParaRPr lang="en-ZA" sz="2800" b="1" dirty="0">
              <a:solidFill>
                <a:schemeClr val="tx1"/>
              </a:solidFill>
            </a:endParaRPr>
          </a:p>
        </p:txBody>
      </p:sp>
      <p:sp>
        <p:nvSpPr>
          <p:cNvPr id="2" name="Slide Number Placeholder 1"/>
          <p:cNvSpPr>
            <a:spLocks noGrp="1"/>
          </p:cNvSpPr>
          <p:nvPr>
            <p:ph type="sldNum" sz="quarter" idx="12"/>
          </p:nvPr>
        </p:nvSpPr>
        <p:spPr>
          <a:xfrm>
            <a:off x="10352540" y="295729"/>
            <a:ext cx="838199" cy="45841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34CBC24-1614-497D-88B1-3F4BA274FF76}" type="slidenum">
              <a:rPr kumimoji="0" lang="en-ZA" sz="280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8</a:t>
            </a:fld>
            <a:endParaRPr kumimoji="0" lang="en-ZA" sz="280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
        <p:nvSpPr>
          <p:cNvPr id="4" name="TextBox 3">
            <a:extLst>
              <a:ext uri="{FF2B5EF4-FFF2-40B4-BE49-F238E27FC236}">
                <a16:creationId xmlns:a16="http://schemas.microsoft.com/office/drawing/2014/main" id="{2C6A1CA6-3CE0-31F3-143A-862DCD070E93}"/>
              </a:ext>
            </a:extLst>
          </p:cNvPr>
          <p:cNvSpPr txBox="1"/>
          <p:nvPr/>
        </p:nvSpPr>
        <p:spPr>
          <a:xfrm>
            <a:off x="179109" y="1114260"/>
            <a:ext cx="11345782" cy="5419882"/>
          </a:xfrm>
          <a:prstGeom prst="rect">
            <a:avLst/>
          </a:prstGeom>
          <a:noFill/>
        </p:spPr>
        <p:txBody>
          <a:bodyPr wrap="square">
            <a:spAutoFit/>
          </a:bodyPr>
          <a:lstStyle/>
          <a:p>
            <a:pPr lvl="0" algn="just" fontAlgn="base" hangingPunct="0">
              <a:lnSpc>
                <a:spcPct val="150000"/>
              </a:lnSpc>
              <a:spcAft>
                <a:spcPts val="1200"/>
              </a:spcAft>
              <a:buSzPts val="1100"/>
              <a:tabLst>
                <a:tab pos="457200" algn="l"/>
                <a:tab pos="540385" algn="l"/>
              </a:tabLst>
            </a:pPr>
            <a:r>
              <a:rPr lang="en-GB" sz="2000" dirty="0">
                <a:latin typeface="Century Gothic" panose="020B0502020202020204" pitchFamily="34" charset="0"/>
                <a:ea typeface="Times New Roman" panose="02020603050405020304" pitchFamily="18" charset="0"/>
                <a:cs typeface="Arial" panose="020B0604020202020204" pitchFamily="34" charset="0"/>
              </a:rPr>
              <a:t>Objectives that guide the </a:t>
            </a:r>
            <a:r>
              <a:rPr lang="en-GB" sz="2000" dirty="0" err="1">
                <a:latin typeface="Century Gothic" panose="020B0502020202020204" pitchFamily="34" charset="0"/>
                <a:ea typeface="Times New Roman" panose="02020603050405020304" pitchFamily="18" charset="0"/>
                <a:cs typeface="Arial" panose="020B0604020202020204" pitchFamily="34" charset="0"/>
              </a:rPr>
              <a:t>iSimangaliso’s</a:t>
            </a:r>
            <a:r>
              <a:rPr lang="en-GB" sz="2000" dirty="0">
                <a:latin typeface="Century Gothic" panose="020B0502020202020204" pitchFamily="34" charset="0"/>
                <a:ea typeface="Times New Roman" panose="02020603050405020304" pitchFamily="18" charset="0"/>
                <a:cs typeface="Arial" panose="020B0604020202020204" pitchFamily="34" charset="0"/>
              </a:rPr>
              <a:t> commercialisation strategy include:</a:t>
            </a:r>
          </a:p>
          <a:p>
            <a:pPr marL="342900" lvl="0" indent="-342900" algn="just" fontAlgn="base" hangingPunct="0">
              <a:lnSpc>
                <a:spcPct val="150000"/>
              </a:lnSpc>
              <a:spcAft>
                <a:spcPts val="1200"/>
              </a:spcAft>
              <a:buSzPts val="1100"/>
              <a:buFont typeface="Wingdings" panose="05000000000000000000" pitchFamily="2" charset="2"/>
              <a:buChar char="q"/>
              <a:tabLst>
                <a:tab pos="457200" algn="l"/>
                <a:tab pos="540385" algn="l"/>
              </a:tabLst>
            </a:pPr>
            <a:r>
              <a:rPr lang="en-GB" sz="2000" dirty="0">
                <a:latin typeface="Century Gothic" panose="020B0502020202020204" pitchFamily="34" charset="0"/>
                <a:ea typeface="Times New Roman" panose="02020603050405020304" pitchFamily="18" charset="0"/>
                <a:cs typeface="Arial" panose="020B0604020202020204" pitchFamily="34" charset="0"/>
              </a:rPr>
              <a:t>Revenue generation for the institution </a:t>
            </a:r>
          </a:p>
          <a:p>
            <a:pPr marL="342900" lvl="0" indent="-342900" algn="just" fontAlgn="base" hangingPunct="0">
              <a:lnSpc>
                <a:spcPct val="150000"/>
              </a:lnSpc>
              <a:spcAft>
                <a:spcPts val="1200"/>
              </a:spcAft>
              <a:buSzPts val="1100"/>
              <a:buFont typeface="Wingdings" panose="05000000000000000000" pitchFamily="2" charset="2"/>
              <a:buChar char="q"/>
              <a:tabLst>
                <a:tab pos="457200" algn="l"/>
                <a:tab pos="540385" algn="l"/>
              </a:tabLst>
            </a:pPr>
            <a:r>
              <a:rPr lang="en-GB" sz="2000" dirty="0">
                <a:latin typeface="Century Gothic" panose="020B0502020202020204" pitchFamily="34" charset="0"/>
                <a:ea typeface="Times New Roman" panose="02020603050405020304" pitchFamily="18" charset="0"/>
                <a:cs typeface="Arial" panose="020B0604020202020204" pitchFamily="34" charset="0"/>
              </a:rPr>
              <a:t>Loss minimization or savings on existing operations </a:t>
            </a:r>
          </a:p>
          <a:p>
            <a:pPr marL="342900" lvl="0" indent="-342900" algn="just" fontAlgn="base" hangingPunct="0">
              <a:lnSpc>
                <a:spcPct val="150000"/>
              </a:lnSpc>
              <a:spcAft>
                <a:spcPts val="1200"/>
              </a:spcAft>
              <a:buSzPts val="1100"/>
              <a:buFont typeface="Wingdings" panose="05000000000000000000" pitchFamily="2" charset="2"/>
              <a:buChar char="q"/>
              <a:tabLst>
                <a:tab pos="457200" algn="l"/>
                <a:tab pos="540385" algn="l"/>
              </a:tabLst>
            </a:pPr>
            <a:r>
              <a:rPr lang="en-GB" sz="2000" dirty="0">
                <a:latin typeface="Century Gothic" panose="020B0502020202020204" pitchFamily="34" charset="0"/>
                <a:ea typeface="Times New Roman" panose="02020603050405020304" pitchFamily="18" charset="0"/>
                <a:cs typeface="Arial" panose="020B0604020202020204" pitchFamily="34" charset="0"/>
              </a:rPr>
              <a:t>Optimal utilization of under-performing assets </a:t>
            </a:r>
          </a:p>
          <a:p>
            <a:pPr marL="342900" lvl="0" indent="-342900" algn="just" fontAlgn="base" hangingPunct="0">
              <a:lnSpc>
                <a:spcPct val="150000"/>
              </a:lnSpc>
              <a:spcAft>
                <a:spcPts val="1200"/>
              </a:spcAft>
              <a:buSzPts val="1100"/>
              <a:buFont typeface="Wingdings" panose="05000000000000000000" pitchFamily="2" charset="2"/>
              <a:buChar char="q"/>
              <a:tabLst>
                <a:tab pos="457200" algn="l"/>
                <a:tab pos="540385" algn="l"/>
              </a:tabLst>
            </a:pPr>
            <a:r>
              <a:rPr lang="en-GB" sz="2000" dirty="0">
                <a:latin typeface="Century Gothic" panose="020B0502020202020204" pitchFamily="34" charset="0"/>
                <a:ea typeface="Times New Roman" panose="02020603050405020304" pitchFamily="18" charset="0"/>
                <a:cs typeface="Arial" panose="020B0604020202020204" pitchFamily="34" charset="0"/>
              </a:rPr>
              <a:t>Job creation </a:t>
            </a:r>
          </a:p>
          <a:p>
            <a:pPr marL="342900" lvl="0" indent="-342900" algn="just" fontAlgn="base" hangingPunct="0">
              <a:lnSpc>
                <a:spcPct val="150000"/>
              </a:lnSpc>
              <a:spcAft>
                <a:spcPts val="1200"/>
              </a:spcAft>
              <a:buSzPts val="1100"/>
              <a:buFont typeface="Wingdings" panose="05000000000000000000" pitchFamily="2" charset="2"/>
              <a:buChar char="q"/>
              <a:tabLst>
                <a:tab pos="457200" algn="l"/>
                <a:tab pos="540385" algn="l"/>
              </a:tabLst>
            </a:pPr>
            <a:r>
              <a:rPr lang="en-GB" sz="2000" dirty="0">
                <a:latin typeface="Century Gothic" panose="020B0502020202020204" pitchFamily="34" charset="0"/>
                <a:ea typeface="Times New Roman" panose="02020603050405020304" pitchFamily="18" charset="0"/>
                <a:cs typeface="Arial" panose="020B0604020202020204" pitchFamily="34" charset="0"/>
              </a:rPr>
              <a:t>BEE/ Transformational goals. </a:t>
            </a:r>
          </a:p>
          <a:p>
            <a:pPr marL="342900" lvl="0" indent="-342900" algn="just" fontAlgn="base" hangingPunct="0">
              <a:lnSpc>
                <a:spcPct val="150000"/>
              </a:lnSpc>
              <a:spcAft>
                <a:spcPts val="1200"/>
              </a:spcAft>
              <a:buSzPts val="1100"/>
              <a:buFont typeface="Wingdings" panose="05000000000000000000" pitchFamily="2" charset="2"/>
              <a:buChar char="q"/>
              <a:tabLst>
                <a:tab pos="457200" algn="l"/>
                <a:tab pos="540385" algn="l"/>
              </a:tabLst>
            </a:pPr>
            <a:r>
              <a:rPr lang="en-GB" sz="2000" dirty="0">
                <a:latin typeface="Century Gothic" panose="020B0502020202020204" pitchFamily="34" charset="0"/>
                <a:ea typeface="Times New Roman" panose="02020603050405020304" pitchFamily="18" charset="0"/>
                <a:cs typeface="Arial" panose="020B0604020202020204" pitchFamily="34" charset="0"/>
              </a:rPr>
              <a:t>Infrastructure upgrades </a:t>
            </a:r>
          </a:p>
          <a:p>
            <a:pPr marL="342900" lvl="0" indent="-342900" algn="just" fontAlgn="base" hangingPunct="0">
              <a:lnSpc>
                <a:spcPct val="150000"/>
              </a:lnSpc>
              <a:spcAft>
                <a:spcPts val="1200"/>
              </a:spcAft>
              <a:buSzPts val="1100"/>
              <a:buFont typeface="Wingdings" panose="05000000000000000000" pitchFamily="2" charset="2"/>
              <a:buChar char="q"/>
              <a:tabLst>
                <a:tab pos="457200" algn="l"/>
                <a:tab pos="540385" algn="l"/>
              </a:tabLst>
            </a:pPr>
            <a:r>
              <a:rPr lang="en-GB" sz="2000" dirty="0">
                <a:latin typeface="Century Gothic" panose="020B0502020202020204" pitchFamily="34" charset="0"/>
                <a:ea typeface="Times New Roman" panose="02020603050405020304" pitchFamily="18" charset="0"/>
                <a:cs typeface="Arial" panose="020B0604020202020204" pitchFamily="34" charset="0"/>
              </a:rPr>
              <a:t>Tourism promotion </a:t>
            </a:r>
          </a:p>
          <a:p>
            <a:pPr marL="342900" lvl="0" indent="-342900" algn="just" fontAlgn="base" hangingPunct="0">
              <a:lnSpc>
                <a:spcPct val="150000"/>
              </a:lnSpc>
              <a:spcAft>
                <a:spcPts val="1200"/>
              </a:spcAft>
              <a:buSzPts val="1100"/>
              <a:buFont typeface="Wingdings" panose="05000000000000000000" pitchFamily="2" charset="2"/>
              <a:buChar char="q"/>
              <a:tabLst>
                <a:tab pos="457200" algn="l"/>
                <a:tab pos="540385" algn="l"/>
              </a:tabLst>
            </a:pPr>
            <a:r>
              <a:rPr lang="en-GB" sz="2000" dirty="0">
                <a:latin typeface="Century Gothic" panose="020B0502020202020204" pitchFamily="34" charset="0"/>
                <a:ea typeface="Times New Roman" panose="02020603050405020304" pitchFamily="18" charset="0"/>
                <a:cs typeface="Arial" panose="020B0604020202020204" pitchFamily="34" charset="0"/>
              </a:rPr>
              <a:t>Further biodiversity protection and conservation </a:t>
            </a:r>
          </a:p>
        </p:txBody>
      </p:sp>
    </p:spTree>
    <p:extLst>
      <p:ext uri="{BB962C8B-B14F-4D97-AF65-F5344CB8AC3E}">
        <p14:creationId xmlns:p14="http://schemas.microsoft.com/office/powerpoint/2010/main" val="83202456"/>
      </p:ext>
    </p:extLst>
  </p:cSld>
  <p:clrMapOvr>
    <a:masterClrMapping/>
  </p:clrMapOvr>
  <mc:AlternateContent xmlns:mc="http://schemas.openxmlformats.org/markup-compatibility/2006" xmlns:p14="http://schemas.microsoft.com/office/powerpoint/2010/main">
    <mc:Choice Requires="p14">
      <p:transition p14:dur="0" advTm="6064"/>
    </mc:Choice>
    <mc:Fallback xmlns="">
      <p:transition advTm="6064"/>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34CBC24-1614-497D-88B1-3F4BA274FF76}" type="slidenum">
              <a:rPr kumimoji="0" lang="en-ZA" sz="280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9</a:t>
            </a:fld>
            <a:endParaRPr kumimoji="0" lang="en-ZA" sz="280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endParaRPr>
          </a:p>
        </p:txBody>
      </p:sp>
      <p:grpSp>
        <p:nvGrpSpPr>
          <p:cNvPr id="7" name="Group 6">
            <a:extLst>
              <a:ext uri="{FF2B5EF4-FFF2-40B4-BE49-F238E27FC236}">
                <a16:creationId xmlns:a16="http://schemas.microsoft.com/office/drawing/2014/main" id="{40A7EE9D-3171-43BF-9510-C1BE46BAFC83}"/>
              </a:ext>
            </a:extLst>
          </p:cNvPr>
          <p:cNvGrpSpPr/>
          <p:nvPr/>
        </p:nvGrpSpPr>
        <p:grpSpPr>
          <a:xfrm>
            <a:off x="-6920" y="0"/>
            <a:ext cx="1669860" cy="6858000"/>
            <a:chOff x="-6920" y="0"/>
            <a:chExt cx="1669860" cy="6858000"/>
          </a:xfrm>
        </p:grpSpPr>
        <p:grpSp>
          <p:nvGrpSpPr>
            <p:cNvPr id="8" name="Group 77">
              <a:extLst>
                <a:ext uri="{FF2B5EF4-FFF2-40B4-BE49-F238E27FC236}">
                  <a16:creationId xmlns:a16="http://schemas.microsoft.com/office/drawing/2014/main" id="{850BB1DA-0872-4EFC-B56F-E45450884536}"/>
                </a:ext>
              </a:extLst>
            </p:cNvPr>
            <p:cNvGrpSpPr>
              <a:grpSpLocks/>
            </p:cNvGrpSpPr>
            <p:nvPr/>
          </p:nvGrpSpPr>
          <p:grpSpPr bwMode="auto">
            <a:xfrm>
              <a:off x="1524827" y="0"/>
              <a:ext cx="138113" cy="6858000"/>
              <a:chOff x="1331" y="0"/>
              <a:chExt cx="279" cy="4320"/>
            </a:xfrm>
          </p:grpSpPr>
          <p:sp>
            <p:nvSpPr>
              <p:cNvPr id="15" name="AutoShape 5">
                <a:extLst>
                  <a:ext uri="{FF2B5EF4-FFF2-40B4-BE49-F238E27FC236}">
                    <a16:creationId xmlns:a16="http://schemas.microsoft.com/office/drawing/2014/main" id="{F34BE5AB-329F-4F64-BF03-594909CC2844}"/>
                  </a:ext>
                </a:extLst>
              </p:cNvPr>
              <p:cNvSpPr>
                <a:spLocks noChangeAspect="1" noChangeArrowheads="1" noTextEdit="1"/>
              </p:cNvSpPr>
              <p:nvPr/>
            </p:nvSpPr>
            <p:spPr bwMode="auto">
              <a:xfrm>
                <a:off x="1331" y="0"/>
                <a:ext cx="279" cy="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6" name="Rectangle 6">
                <a:extLst>
                  <a:ext uri="{FF2B5EF4-FFF2-40B4-BE49-F238E27FC236}">
                    <a16:creationId xmlns:a16="http://schemas.microsoft.com/office/drawing/2014/main" id="{99B04144-38F0-43C3-901A-0AA4D3794BB8}"/>
                  </a:ext>
                </a:extLst>
              </p:cNvPr>
              <p:cNvSpPr>
                <a:spLocks noChangeArrowheads="1"/>
              </p:cNvSpPr>
              <p:nvPr/>
            </p:nvSpPr>
            <p:spPr bwMode="auto">
              <a:xfrm>
                <a:off x="1349" y="5"/>
                <a:ext cx="244" cy="2158"/>
              </a:xfrm>
              <a:prstGeom prst="rect">
                <a:avLst/>
              </a:prstGeom>
              <a:solidFill>
                <a:srgbClr val="25221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 name="Freeform 7">
                <a:extLst>
                  <a:ext uri="{FF2B5EF4-FFF2-40B4-BE49-F238E27FC236}">
                    <a16:creationId xmlns:a16="http://schemas.microsoft.com/office/drawing/2014/main" id="{8F55A8C3-264D-4BED-B1C6-BCF2E335FF6F}"/>
                  </a:ext>
                </a:extLst>
              </p:cNvPr>
              <p:cNvSpPr>
                <a:spLocks noEditPoints="1"/>
              </p:cNvSpPr>
              <p:nvPr/>
            </p:nvSpPr>
            <p:spPr bwMode="auto">
              <a:xfrm>
                <a:off x="1346" y="3"/>
                <a:ext cx="250" cy="2162"/>
              </a:xfrm>
              <a:custGeom>
                <a:avLst/>
                <a:gdLst>
                  <a:gd name="T0" fmla="*/ 0 w 82"/>
                  <a:gd name="T1" fmla="*/ 2147483647 h 840"/>
                  <a:gd name="T2" fmla="*/ 0 w 82"/>
                  <a:gd name="T3" fmla="*/ 2147483647 h 840"/>
                  <a:gd name="T4" fmla="*/ 2147483647 w 82"/>
                  <a:gd name="T5" fmla="*/ 2147483647 h 840"/>
                  <a:gd name="T6" fmla="*/ 2147483647 w 82"/>
                  <a:gd name="T7" fmla="*/ 2147483647 h 840"/>
                  <a:gd name="T8" fmla="*/ 0 w 82"/>
                  <a:gd name="T9" fmla="*/ 2147483647 h 840"/>
                  <a:gd name="T10" fmla="*/ 0 w 82"/>
                  <a:gd name="T11" fmla="*/ 2147483647 h 840"/>
                  <a:gd name="T12" fmla="*/ 2147483647 w 82"/>
                  <a:gd name="T13" fmla="*/ 0 h 840"/>
                  <a:gd name="T14" fmla="*/ 2147483647 w 82"/>
                  <a:gd name="T15" fmla="*/ 2147483647 h 840"/>
                  <a:gd name="T16" fmla="*/ 0 w 82"/>
                  <a:gd name="T17" fmla="*/ 2147483647 h 840"/>
                  <a:gd name="T18" fmla="*/ 2147483647 w 82"/>
                  <a:gd name="T19" fmla="*/ 0 h 840"/>
                  <a:gd name="T20" fmla="*/ 2147483647 w 82"/>
                  <a:gd name="T21" fmla="*/ 0 h 840"/>
                  <a:gd name="T22" fmla="*/ 2147483647 w 82"/>
                  <a:gd name="T23" fmla="*/ 2147483647 h 840"/>
                  <a:gd name="T24" fmla="*/ 2147483647 w 82"/>
                  <a:gd name="T25" fmla="*/ 2147483647 h 840"/>
                  <a:gd name="T26" fmla="*/ 2147483647 w 82"/>
                  <a:gd name="T27" fmla="*/ 0 h 840"/>
                  <a:gd name="T28" fmla="*/ 2147483647 w 82"/>
                  <a:gd name="T29" fmla="*/ 0 h 840"/>
                  <a:gd name="T30" fmla="*/ 2147483647 w 82"/>
                  <a:gd name="T31" fmla="*/ 2147483647 h 840"/>
                  <a:gd name="T32" fmla="*/ 2147483647 w 82"/>
                  <a:gd name="T33" fmla="*/ 2147483647 h 840"/>
                  <a:gd name="T34" fmla="*/ 2147483647 w 82"/>
                  <a:gd name="T35" fmla="*/ 0 h 840"/>
                  <a:gd name="T36" fmla="*/ 2147483647 w 82"/>
                  <a:gd name="T37" fmla="*/ 2147483647 h 840"/>
                  <a:gd name="T38" fmla="*/ 2147483647 w 82"/>
                  <a:gd name="T39" fmla="*/ 2147483647 h 840"/>
                  <a:gd name="T40" fmla="*/ 2147483647 w 82"/>
                  <a:gd name="T41" fmla="*/ 2147483647 h 840"/>
                  <a:gd name="T42" fmla="*/ 2147483647 w 82"/>
                  <a:gd name="T43" fmla="*/ 2147483647 h 840"/>
                  <a:gd name="T44" fmla="*/ 2147483647 w 82"/>
                  <a:gd name="T45" fmla="*/ 2147483647 h 840"/>
                  <a:gd name="T46" fmla="*/ 2147483647 w 82"/>
                  <a:gd name="T47" fmla="*/ 2147483647 h 840"/>
                  <a:gd name="T48" fmla="*/ 2147483647 w 82"/>
                  <a:gd name="T49" fmla="*/ 2147483647 h 840"/>
                  <a:gd name="T50" fmla="*/ 2147483647 w 82"/>
                  <a:gd name="T51" fmla="*/ 2147483647 h 840"/>
                  <a:gd name="T52" fmla="*/ 2147483647 w 82"/>
                  <a:gd name="T53" fmla="*/ 2147483647 h 840"/>
                  <a:gd name="T54" fmla="*/ 2147483647 w 82"/>
                  <a:gd name="T55" fmla="*/ 2147483647 h 840"/>
                  <a:gd name="T56" fmla="*/ 2147483647 w 82"/>
                  <a:gd name="T57" fmla="*/ 2147483647 h 840"/>
                  <a:gd name="T58" fmla="*/ 2147483647 w 82"/>
                  <a:gd name="T59" fmla="*/ 2147483647 h 840"/>
                  <a:gd name="T60" fmla="*/ 2147483647 w 82"/>
                  <a:gd name="T61" fmla="*/ 2147483647 h 840"/>
                  <a:gd name="T62" fmla="*/ 2147483647 w 82"/>
                  <a:gd name="T63" fmla="*/ 2147483647 h 840"/>
                  <a:gd name="T64" fmla="*/ 2147483647 w 82"/>
                  <a:gd name="T65" fmla="*/ 2147483647 h 840"/>
                  <a:gd name="T66" fmla="*/ 0 w 82"/>
                  <a:gd name="T67" fmla="*/ 2147483647 h 840"/>
                  <a:gd name="T68" fmla="*/ 2147483647 w 82"/>
                  <a:gd name="T69" fmla="*/ 2147483647 h 840"/>
                  <a:gd name="T70" fmla="*/ 2147483647 w 82"/>
                  <a:gd name="T71" fmla="*/ 2147483647 h 8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840"/>
                  <a:gd name="T110" fmla="*/ 82 w 82"/>
                  <a:gd name="T111" fmla="*/ 840 h 8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840">
                    <a:moveTo>
                      <a:pt x="0" y="839"/>
                    </a:moveTo>
                    <a:lnTo>
                      <a:pt x="0" y="1"/>
                    </a:lnTo>
                    <a:lnTo>
                      <a:pt x="1" y="1"/>
                    </a:lnTo>
                    <a:lnTo>
                      <a:pt x="1" y="839"/>
                    </a:lnTo>
                    <a:lnTo>
                      <a:pt x="0" y="839"/>
                    </a:lnTo>
                    <a:close/>
                    <a:moveTo>
                      <a:pt x="0" y="1"/>
                    </a:moveTo>
                    <a:cubicBezTo>
                      <a:pt x="0" y="1"/>
                      <a:pt x="0" y="0"/>
                      <a:pt x="1" y="0"/>
                    </a:cubicBezTo>
                    <a:lnTo>
                      <a:pt x="1" y="1"/>
                    </a:lnTo>
                    <a:lnTo>
                      <a:pt x="0" y="1"/>
                    </a:lnTo>
                    <a:close/>
                    <a:moveTo>
                      <a:pt x="1" y="0"/>
                    </a:moveTo>
                    <a:lnTo>
                      <a:pt x="81" y="0"/>
                    </a:lnTo>
                    <a:lnTo>
                      <a:pt x="81" y="2"/>
                    </a:lnTo>
                    <a:lnTo>
                      <a:pt x="1" y="2"/>
                    </a:lnTo>
                    <a:lnTo>
                      <a:pt x="1" y="0"/>
                    </a:lnTo>
                    <a:close/>
                    <a:moveTo>
                      <a:pt x="81" y="0"/>
                    </a:moveTo>
                    <a:cubicBezTo>
                      <a:pt x="81" y="0"/>
                      <a:pt x="82" y="1"/>
                      <a:pt x="82" y="1"/>
                    </a:cubicBezTo>
                    <a:lnTo>
                      <a:pt x="81" y="1"/>
                    </a:lnTo>
                    <a:lnTo>
                      <a:pt x="81" y="0"/>
                    </a:lnTo>
                    <a:close/>
                    <a:moveTo>
                      <a:pt x="82" y="1"/>
                    </a:moveTo>
                    <a:lnTo>
                      <a:pt x="82" y="839"/>
                    </a:lnTo>
                    <a:lnTo>
                      <a:pt x="80" y="839"/>
                    </a:lnTo>
                    <a:lnTo>
                      <a:pt x="80" y="1"/>
                    </a:lnTo>
                    <a:lnTo>
                      <a:pt x="82" y="1"/>
                    </a:lnTo>
                    <a:close/>
                    <a:moveTo>
                      <a:pt x="82" y="839"/>
                    </a:moveTo>
                    <a:cubicBezTo>
                      <a:pt x="82" y="839"/>
                      <a:pt x="81" y="840"/>
                      <a:pt x="81" y="840"/>
                    </a:cubicBezTo>
                    <a:lnTo>
                      <a:pt x="81" y="839"/>
                    </a:lnTo>
                    <a:lnTo>
                      <a:pt x="82" y="839"/>
                    </a:lnTo>
                    <a:close/>
                    <a:moveTo>
                      <a:pt x="81" y="840"/>
                    </a:moveTo>
                    <a:lnTo>
                      <a:pt x="1" y="840"/>
                    </a:lnTo>
                    <a:lnTo>
                      <a:pt x="1" y="838"/>
                    </a:lnTo>
                    <a:lnTo>
                      <a:pt x="81" y="838"/>
                    </a:lnTo>
                    <a:lnTo>
                      <a:pt x="81" y="840"/>
                    </a:lnTo>
                    <a:close/>
                    <a:moveTo>
                      <a:pt x="1" y="840"/>
                    </a:moveTo>
                    <a:cubicBezTo>
                      <a:pt x="0" y="840"/>
                      <a:pt x="0" y="839"/>
                      <a:pt x="0" y="839"/>
                    </a:cubicBezTo>
                    <a:lnTo>
                      <a:pt x="1" y="839"/>
                    </a:lnTo>
                    <a:lnTo>
                      <a:pt x="1" y="840"/>
                    </a:lnTo>
                    <a:close/>
                  </a:path>
                </a:pathLst>
              </a:custGeom>
              <a:solidFill>
                <a:srgbClr val="25221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 name="Freeform 8">
                <a:extLst>
                  <a:ext uri="{FF2B5EF4-FFF2-40B4-BE49-F238E27FC236}">
                    <a16:creationId xmlns:a16="http://schemas.microsoft.com/office/drawing/2014/main" id="{7E3C3293-0F3B-4393-B2F0-6A4C7345C387}"/>
                  </a:ext>
                </a:extLst>
              </p:cNvPr>
              <p:cNvSpPr>
                <a:spLocks/>
              </p:cNvSpPr>
              <p:nvPr/>
            </p:nvSpPr>
            <p:spPr bwMode="auto">
              <a:xfrm>
                <a:off x="1368" y="1197"/>
                <a:ext cx="188" cy="232"/>
              </a:xfrm>
              <a:custGeom>
                <a:avLst/>
                <a:gdLst>
                  <a:gd name="T0" fmla="*/ 2147483647 w 62"/>
                  <a:gd name="T1" fmla="*/ 2147483647 h 90"/>
                  <a:gd name="T2" fmla="*/ 2147483647 w 62"/>
                  <a:gd name="T3" fmla="*/ 2147483647 h 90"/>
                  <a:gd name="T4" fmla="*/ 0 w 62"/>
                  <a:gd name="T5" fmla="*/ 2147483647 h 90"/>
                  <a:gd name="T6" fmla="*/ 2147483647 w 62"/>
                  <a:gd name="T7" fmla="*/ 0 h 90"/>
                  <a:gd name="T8" fmla="*/ 2147483647 w 62"/>
                  <a:gd name="T9" fmla="*/ 2147483647 h 90"/>
                  <a:gd name="T10" fmla="*/ 0 60000 65536"/>
                  <a:gd name="T11" fmla="*/ 0 60000 65536"/>
                  <a:gd name="T12" fmla="*/ 0 60000 65536"/>
                  <a:gd name="T13" fmla="*/ 0 60000 65536"/>
                  <a:gd name="T14" fmla="*/ 0 60000 65536"/>
                  <a:gd name="T15" fmla="*/ 0 w 62"/>
                  <a:gd name="T16" fmla="*/ 0 h 90"/>
                  <a:gd name="T17" fmla="*/ 62 w 62"/>
                  <a:gd name="T18" fmla="*/ 90 h 90"/>
                </a:gdLst>
                <a:ahLst/>
                <a:cxnLst>
                  <a:cxn ang="T10">
                    <a:pos x="T0" y="T1"/>
                  </a:cxn>
                  <a:cxn ang="T11">
                    <a:pos x="T2" y="T3"/>
                  </a:cxn>
                  <a:cxn ang="T12">
                    <a:pos x="T4" y="T5"/>
                  </a:cxn>
                  <a:cxn ang="T13">
                    <a:pos x="T6" y="T7"/>
                  </a:cxn>
                  <a:cxn ang="T14">
                    <a:pos x="T8" y="T9"/>
                  </a:cxn>
                </a:cxnLst>
                <a:rect l="T15" t="T16" r="T17" b="T18"/>
                <a:pathLst>
                  <a:path w="62" h="90">
                    <a:moveTo>
                      <a:pt x="62" y="44"/>
                    </a:moveTo>
                    <a:lnTo>
                      <a:pt x="31" y="90"/>
                    </a:lnTo>
                    <a:lnTo>
                      <a:pt x="0" y="50"/>
                    </a:lnTo>
                    <a:lnTo>
                      <a:pt x="33" y="0"/>
                    </a:lnTo>
                    <a:lnTo>
                      <a:pt x="62" y="4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9" name="Freeform 9">
                <a:extLst>
                  <a:ext uri="{FF2B5EF4-FFF2-40B4-BE49-F238E27FC236}">
                    <a16:creationId xmlns:a16="http://schemas.microsoft.com/office/drawing/2014/main" id="{1E1925EB-2462-401C-9BBF-054051A568EC}"/>
                  </a:ext>
                </a:extLst>
              </p:cNvPr>
              <p:cNvSpPr>
                <a:spLocks/>
              </p:cNvSpPr>
              <p:nvPr/>
            </p:nvSpPr>
            <p:spPr bwMode="auto">
              <a:xfrm>
                <a:off x="1368" y="134"/>
                <a:ext cx="188" cy="232"/>
              </a:xfrm>
              <a:custGeom>
                <a:avLst/>
                <a:gdLst>
                  <a:gd name="T0" fmla="*/ 2147483647 w 62"/>
                  <a:gd name="T1" fmla="*/ 2147483647 h 90"/>
                  <a:gd name="T2" fmla="*/ 2147483647 w 62"/>
                  <a:gd name="T3" fmla="*/ 2147483647 h 90"/>
                  <a:gd name="T4" fmla="*/ 0 w 62"/>
                  <a:gd name="T5" fmla="*/ 2147483647 h 90"/>
                  <a:gd name="T6" fmla="*/ 2147483647 w 62"/>
                  <a:gd name="T7" fmla="*/ 0 h 90"/>
                  <a:gd name="T8" fmla="*/ 2147483647 w 62"/>
                  <a:gd name="T9" fmla="*/ 2147483647 h 90"/>
                  <a:gd name="T10" fmla="*/ 0 60000 65536"/>
                  <a:gd name="T11" fmla="*/ 0 60000 65536"/>
                  <a:gd name="T12" fmla="*/ 0 60000 65536"/>
                  <a:gd name="T13" fmla="*/ 0 60000 65536"/>
                  <a:gd name="T14" fmla="*/ 0 60000 65536"/>
                  <a:gd name="T15" fmla="*/ 0 w 62"/>
                  <a:gd name="T16" fmla="*/ 0 h 90"/>
                  <a:gd name="T17" fmla="*/ 62 w 62"/>
                  <a:gd name="T18" fmla="*/ 90 h 90"/>
                </a:gdLst>
                <a:ahLst/>
                <a:cxnLst>
                  <a:cxn ang="T10">
                    <a:pos x="T0" y="T1"/>
                  </a:cxn>
                  <a:cxn ang="T11">
                    <a:pos x="T2" y="T3"/>
                  </a:cxn>
                  <a:cxn ang="T12">
                    <a:pos x="T4" y="T5"/>
                  </a:cxn>
                  <a:cxn ang="T13">
                    <a:pos x="T6" y="T7"/>
                  </a:cxn>
                  <a:cxn ang="T14">
                    <a:pos x="T8" y="T9"/>
                  </a:cxn>
                </a:cxnLst>
                <a:rect l="T15" t="T16" r="T17" b="T18"/>
                <a:pathLst>
                  <a:path w="62" h="90">
                    <a:moveTo>
                      <a:pt x="62" y="44"/>
                    </a:moveTo>
                    <a:lnTo>
                      <a:pt x="31" y="90"/>
                    </a:lnTo>
                    <a:lnTo>
                      <a:pt x="0" y="50"/>
                    </a:lnTo>
                    <a:lnTo>
                      <a:pt x="33" y="0"/>
                    </a:lnTo>
                    <a:lnTo>
                      <a:pt x="62" y="4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0" name="Freeform 10">
                <a:extLst>
                  <a:ext uri="{FF2B5EF4-FFF2-40B4-BE49-F238E27FC236}">
                    <a16:creationId xmlns:a16="http://schemas.microsoft.com/office/drawing/2014/main" id="{3CC2D836-2D51-4C25-96B1-4A790337CFDF}"/>
                  </a:ext>
                </a:extLst>
              </p:cNvPr>
              <p:cNvSpPr>
                <a:spLocks/>
              </p:cNvSpPr>
              <p:nvPr/>
            </p:nvSpPr>
            <p:spPr bwMode="auto">
              <a:xfrm>
                <a:off x="1361" y="1439"/>
                <a:ext cx="204" cy="240"/>
              </a:xfrm>
              <a:custGeom>
                <a:avLst/>
                <a:gdLst>
                  <a:gd name="T0" fmla="*/ 2147483647 w 67"/>
                  <a:gd name="T1" fmla="*/ 2147483647 h 93"/>
                  <a:gd name="T2" fmla="*/ 2147483647 w 67"/>
                  <a:gd name="T3" fmla="*/ 2147483647 h 93"/>
                  <a:gd name="T4" fmla="*/ 0 w 67"/>
                  <a:gd name="T5" fmla="*/ 2147483647 h 93"/>
                  <a:gd name="T6" fmla="*/ 2147483647 w 67"/>
                  <a:gd name="T7" fmla="*/ 0 h 93"/>
                  <a:gd name="T8" fmla="*/ 2147483647 w 67"/>
                  <a:gd name="T9" fmla="*/ 2147483647 h 93"/>
                  <a:gd name="T10" fmla="*/ 0 60000 65536"/>
                  <a:gd name="T11" fmla="*/ 0 60000 65536"/>
                  <a:gd name="T12" fmla="*/ 0 60000 65536"/>
                  <a:gd name="T13" fmla="*/ 0 60000 65536"/>
                  <a:gd name="T14" fmla="*/ 0 60000 65536"/>
                  <a:gd name="T15" fmla="*/ 0 w 67"/>
                  <a:gd name="T16" fmla="*/ 0 h 93"/>
                  <a:gd name="T17" fmla="*/ 67 w 67"/>
                  <a:gd name="T18" fmla="*/ 93 h 93"/>
                </a:gdLst>
                <a:ahLst/>
                <a:cxnLst>
                  <a:cxn ang="T10">
                    <a:pos x="T0" y="T1"/>
                  </a:cxn>
                  <a:cxn ang="T11">
                    <a:pos x="T2" y="T3"/>
                  </a:cxn>
                  <a:cxn ang="T12">
                    <a:pos x="T4" y="T5"/>
                  </a:cxn>
                  <a:cxn ang="T13">
                    <a:pos x="T6" y="T7"/>
                  </a:cxn>
                  <a:cxn ang="T14">
                    <a:pos x="T8" y="T9"/>
                  </a:cxn>
                </a:cxnLst>
                <a:rect l="T15" t="T16" r="T17" b="T18"/>
                <a:pathLst>
                  <a:path w="67" h="93">
                    <a:moveTo>
                      <a:pt x="67" y="44"/>
                    </a:moveTo>
                    <a:lnTo>
                      <a:pt x="35" y="93"/>
                    </a:lnTo>
                    <a:lnTo>
                      <a:pt x="0" y="49"/>
                    </a:lnTo>
                    <a:lnTo>
                      <a:pt x="31" y="0"/>
                    </a:lnTo>
                    <a:lnTo>
                      <a:pt x="67" y="44"/>
                    </a:lnTo>
                    <a:close/>
                  </a:path>
                </a:pathLst>
              </a:custGeom>
              <a:solidFill>
                <a:srgbClr val="9CA0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1" name="Freeform 11">
                <a:extLst>
                  <a:ext uri="{FF2B5EF4-FFF2-40B4-BE49-F238E27FC236}">
                    <a16:creationId xmlns:a16="http://schemas.microsoft.com/office/drawing/2014/main" id="{0987BD13-DB6B-411D-811F-4C906F0EC8E7}"/>
                  </a:ext>
                </a:extLst>
              </p:cNvPr>
              <p:cNvSpPr>
                <a:spLocks/>
              </p:cNvSpPr>
              <p:nvPr/>
            </p:nvSpPr>
            <p:spPr bwMode="auto">
              <a:xfrm>
                <a:off x="1361" y="376"/>
                <a:ext cx="204" cy="239"/>
              </a:xfrm>
              <a:custGeom>
                <a:avLst/>
                <a:gdLst>
                  <a:gd name="T0" fmla="*/ 2147483647 w 67"/>
                  <a:gd name="T1" fmla="*/ 2147483647 h 93"/>
                  <a:gd name="T2" fmla="*/ 2147483647 w 67"/>
                  <a:gd name="T3" fmla="*/ 2147483647 h 93"/>
                  <a:gd name="T4" fmla="*/ 0 w 67"/>
                  <a:gd name="T5" fmla="*/ 2147483647 h 93"/>
                  <a:gd name="T6" fmla="*/ 2147483647 w 67"/>
                  <a:gd name="T7" fmla="*/ 0 h 93"/>
                  <a:gd name="T8" fmla="*/ 2147483647 w 67"/>
                  <a:gd name="T9" fmla="*/ 2147483647 h 93"/>
                  <a:gd name="T10" fmla="*/ 0 60000 65536"/>
                  <a:gd name="T11" fmla="*/ 0 60000 65536"/>
                  <a:gd name="T12" fmla="*/ 0 60000 65536"/>
                  <a:gd name="T13" fmla="*/ 0 60000 65536"/>
                  <a:gd name="T14" fmla="*/ 0 60000 65536"/>
                  <a:gd name="T15" fmla="*/ 0 w 67"/>
                  <a:gd name="T16" fmla="*/ 0 h 93"/>
                  <a:gd name="T17" fmla="*/ 67 w 67"/>
                  <a:gd name="T18" fmla="*/ 93 h 93"/>
                </a:gdLst>
                <a:ahLst/>
                <a:cxnLst>
                  <a:cxn ang="T10">
                    <a:pos x="T0" y="T1"/>
                  </a:cxn>
                  <a:cxn ang="T11">
                    <a:pos x="T2" y="T3"/>
                  </a:cxn>
                  <a:cxn ang="T12">
                    <a:pos x="T4" y="T5"/>
                  </a:cxn>
                  <a:cxn ang="T13">
                    <a:pos x="T6" y="T7"/>
                  </a:cxn>
                  <a:cxn ang="T14">
                    <a:pos x="T8" y="T9"/>
                  </a:cxn>
                </a:cxnLst>
                <a:rect l="T15" t="T16" r="T17" b="T18"/>
                <a:pathLst>
                  <a:path w="67" h="93">
                    <a:moveTo>
                      <a:pt x="67" y="44"/>
                    </a:moveTo>
                    <a:lnTo>
                      <a:pt x="35" y="93"/>
                    </a:lnTo>
                    <a:lnTo>
                      <a:pt x="0" y="48"/>
                    </a:lnTo>
                    <a:lnTo>
                      <a:pt x="31" y="0"/>
                    </a:lnTo>
                    <a:lnTo>
                      <a:pt x="67" y="44"/>
                    </a:lnTo>
                    <a:close/>
                  </a:path>
                </a:pathLst>
              </a:custGeom>
              <a:solidFill>
                <a:srgbClr val="9CA0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Freeform 12">
                <a:extLst>
                  <a:ext uri="{FF2B5EF4-FFF2-40B4-BE49-F238E27FC236}">
                    <a16:creationId xmlns:a16="http://schemas.microsoft.com/office/drawing/2014/main" id="{1E065BF0-538E-4920-AD6A-5F3B8AF19506}"/>
                  </a:ext>
                </a:extLst>
              </p:cNvPr>
              <p:cNvSpPr>
                <a:spLocks/>
              </p:cNvSpPr>
              <p:nvPr/>
            </p:nvSpPr>
            <p:spPr bwMode="auto">
              <a:xfrm>
                <a:off x="1361" y="1692"/>
                <a:ext cx="204" cy="275"/>
              </a:xfrm>
              <a:custGeom>
                <a:avLst/>
                <a:gdLst>
                  <a:gd name="T0" fmla="*/ 2147483647 w 67"/>
                  <a:gd name="T1" fmla="*/ 2147483647 h 107"/>
                  <a:gd name="T2" fmla="*/ 2147483647 w 67"/>
                  <a:gd name="T3" fmla="*/ 2147483647 h 107"/>
                  <a:gd name="T4" fmla="*/ 0 w 67"/>
                  <a:gd name="T5" fmla="*/ 2147483647 h 107"/>
                  <a:gd name="T6" fmla="*/ 2147483647 w 67"/>
                  <a:gd name="T7" fmla="*/ 0 h 107"/>
                  <a:gd name="T8" fmla="*/ 2147483647 w 67"/>
                  <a:gd name="T9" fmla="*/ 2147483647 h 107"/>
                  <a:gd name="T10" fmla="*/ 0 60000 65536"/>
                  <a:gd name="T11" fmla="*/ 0 60000 65536"/>
                  <a:gd name="T12" fmla="*/ 0 60000 65536"/>
                  <a:gd name="T13" fmla="*/ 0 60000 65536"/>
                  <a:gd name="T14" fmla="*/ 0 60000 65536"/>
                  <a:gd name="T15" fmla="*/ 0 w 67"/>
                  <a:gd name="T16" fmla="*/ 0 h 107"/>
                  <a:gd name="T17" fmla="*/ 67 w 67"/>
                  <a:gd name="T18" fmla="*/ 107 h 107"/>
                </a:gdLst>
                <a:ahLst/>
                <a:cxnLst>
                  <a:cxn ang="T10">
                    <a:pos x="T0" y="T1"/>
                  </a:cxn>
                  <a:cxn ang="T11">
                    <a:pos x="T2" y="T3"/>
                  </a:cxn>
                  <a:cxn ang="T12">
                    <a:pos x="T4" y="T5"/>
                  </a:cxn>
                  <a:cxn ang="T13">
                    <a:pos x="T6" y="T7"/>
                  </a:cxn>
                  <a:cxn ang="T14">
                    <a:pos x="T8" y="T9"/>
                  </a:cxn>
                </a:cxnLst>
                <a:rect l="T15" t="T16" r="T17" b="T18"/>
                <a:pathLst>
                  <a:path w="67" h="107">
                    <a:moveTo>
                      <a:pt x="67" y="49"/>
                    </a:moveTo>
                    <a:lnTo>
                      <a:pt x="34" y="107"/>
                    </a:lnTo>
                    <a:lnTo>
                      <a:pt x="0" y="49"/>
                    </a:lnTo>
                    <a:lnTo>
                      <a:pt x="35" y="0"/>
                    </a:lnTo>
                    <a:lnTo>
                      <a:pt x="67" y="4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3" name="Freeform 13">
                <a:extLst>
                  <a:ext uri="{FF2B5EF4-FFF2-40B4-BE49-F238E27FC236}">
                    <a16:creationId xmlns:a16="http://schemas.microsoft.com/office/drawing/2014/main" id="{F8FE38F3-F6B4-4E63-AF5E-3C21745392C0}"/>
                  </a:ext>
                </a:extLst>
              </p:cNvPr>
              <p:cNvSpPr>
                <a:spLocks/>
              </p:cNvSpPr>
              <p:nvPr/>
            </p:nvSpPr>
            <p:spPr bwMode="auto">
              <a:xfrm>
                <a:off x="1361" y="626"/>
                <a:ext cx="204" cy="278"/>
              </a:xfrm>
              <a:custGeom>
                <a:avLst/>
                <a:gdLst>
                  <a:gd name="T0" fmla="*/ 2147483647 w 67"/>
                  <a:gd name="T1" fmla="*/ 2147483647 h 108"/>
                  <a:gd name="T2" fmla="*/ 2147483647 w 67"/>
                  <a:gd name="T3" fmla="*/ 2147483647 h 108"/>
                  <a:gd name="T4" fmla="*/ 0 w 67"/>
                  <a:gd name="T5" fmla="*/ 2147483647 h 108"/>
                  <a:gd name="T6" fmla="*/ 2147483647 w 67"/>
                  <a:gd name="T7" fmla="*/ 0 h 108"/>
                  <a:gd name="T8" fmla="*/ 2147483647 w 67"/>
                  <a:gd name="T9" fmla="*/ 2147483647 h 108"/>
                  <a:gd name="T10" fmla="*/ 0 60000 65536"/>
                  <a:gd name="T11" fmla="*/ 0 60000 65536"/>
                  <a:gd name="T12" fmla="*/ 0 60000 65536"/>
                  <a:gd name="T13" fmla="*/ 0 60000 65536"/>
                  <a:gd name="T14" fmla="*/ 0 60000 65536"/>
                  <a:gd name="T15" fmla="*/ 0 w 67"/>
                  <a:gd name="T16" fmla="*/ 0 h 108"/>
                  <a:gd name="T17" fmla="*/ 67 w 67"/>
                  <a:gd name="T18" fmla="*/ 108 h 108"/>
                </a:gdLst>
                <a:ahLst/>
                <a:cxnLst>
                  <a:cxn ang="T10">
                    <a:pos x="T0" y="T1"/>
                  </a:cxn>
                  <a:cxn ang="T11">
                    <a:pos x="T2" y="T3"/>
                  </a:cxn>
                  <a:cxn ang="T12">
                    <a:pos x="T4" y="T5"/>
                  </a:cxn>
                  <a:cxn ang="T13">
                    <a:pos x="T6" y="T7"/>
                  </a:cxn>
                  <a:cxn ang="T14">
                    <a:pos x="T8" y="T9"/>
                  </a:cxn>
                </a:cxnLst>
                <a:rect l="T15" t="T16" r="T17" b="T18"/>
                <a:pathLst>
                  <a:path w="67" h="108">
                    <a:moveTo>
                      <a:pt x="67" y="49"/>
                    </a:moveTo>
                    <a:lnTo>
                      <a:pt x="34" y="108"/>
                    </a:lnTo>
                    <a:lnTo>
                      <a:pt x="0" y="50"/>
                    </a:lnTo>
                    <a:lnTo>
                      <a:pt x="35" y="0"/>
                    </a:lnTo>
                    <a:lnTo>
                      <a:pt x="67" y="4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4" name="Freeform 14">
                <a:extLst>
                  <a:ext uri="{FF2B5EF4-FFF2-40B4-BE49-F238E27FC236}">
                    <a16:creationId xmlns:a16="http://schemas.microsoft.com/office/drawing/2014/main" id="{E7F44DC5-7BBB-49DA-B097-CA4662332E7A}"/>
                  </a:ext>
                </a:extLst>
              </p:cNvPr>
              <p:cNvSpPr>
                <a:spLocks/>
              </p:cNvSpPr>
              <p:nvPr/>
            </p:nvSpPr>
            <p:spPr bwMode="auto">
              <a:xfrm>
                <a:off x="1480" y="1082"/>
                <a:ext cx="101" cy="228"/>
              </a:xfrm>
              <a:custGeom>
                <a:avLst/>
                <a:gdLst>
                  <a:gd name="T0" fmla="*/ 2147483647 w 33"/>
                  <a:gd name="T1" fmla="*/ 2147483647 h 89"/>
                  <a:gd name="T2" fmla="*/ 0 w 33"/>
                  <a:gd name="T3" fmla="*/ 2147483647 h 89"/>
                  <a:gd name="T4" fmla="*/ 2147483647 w 33"/>
                  <a:gd name="T5" fmla="*/ 0 h 89"/>
                  <a:gd name="T6" fmla="*/ 2147483647 w 33"/>
                  <a:gd name="T7" fmla="*/ 2147483647 h 89"/>
                  <a:gd name="T8" fmla="*/ 0 60000 65536"/>
                  <a:gd name="T9" fmla="*/ 0 60000 65536"/>
                  <a:gd name="T10" fmla="*/ 0 60000 65536"/>
                  <a:gd name="T11" fmla="*/ 0 60000 65536"/>
                  <a:gd name="T12" fmla="*/ 0 w 33"/>
                  <a:gd name="T13" fmla="*/ 0 h 89"/>
                  <a:gd name="T14" fmla="*/ 33 w 33"/>
                  <a:gd name="T15" fmla="*/ 89 h 89"/>
                </a:gdLst>
                <a:ahLst/>
                <a:cxnLst>
                  <a:cxn ang="T8">
                    <a:pos x="T0" y="T1"/>
                  </a:cxn>
                  <a:cxn ang="T9">
                    <a:pos x="T2" y="T3"/>
                  </a:cxn>
                  <a:cxn ang="T10">
                    <a:pos x="T4" y="T5"/>
                  </a:cxn>
                  <a:cxn ang="T11">
                    <a:pos x="T6" y="T7"/>
                  </a:cxn>
                </a:cxnLst>
                <a:rect l="T12" t="T13" r="T14" b="T15"/>
                <a:pathLst>
                  <a:path w="33" h="89">
                    <a:moveTo>
                      <a:pt x="33" y="89"/>
                    </a:moveTo>
                    <a:lnTo>
                      <a:pt x="0" y="45"/>
                    </a:lnTo>
                    <a:lnTo>
                      <a:pt x="33" y="0"/>
                    </a:lnTo>
                    <a:lnTo>
                      <a:pt x="33" y="8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5" name="Freeform 15">
                <a:extLst>
                  <a:ext uri="{FF2B5EF4-FFF2-40B4-BE49-F238E27FC236}">
                    <a16:creationId xmlns:a16="http://schemas.microsoft.com/office/drawing/2014/main" id="{AD905299-FAAF-42FF-9942-DA8FF83D0B52}"/>
                  </a:ext>
                </a:extLst>
              </p:cNvPr>
              <p:cNvSpPr>
                <a:spLocks/>
              </p:cNvSpPr>
              <p:nvPr/>
            </p:nvSpPr>
            <p:spPr bwMode="auto">
              <a:xfrm>
                <a:off x="1480" y="15"/>
                <a:ext cx="101" cy="232"/>
              </a:xfrm>
              <a:custGeom>
                <a:avLst/>
                <a:gdLst>
                  <a:gd name="T0" fmla="*/ 2147483647 w 33"/>
                  <a:gd name="T1" fmla="*/ 2147483647 h 90"/>
                  <a:gd name="T2" fmla="*/ 0 w 33"/>
                  <a:gd name="T3" fmla="*/ 2147483647 h 90"/>
                  <a:gd name="T4" fmla="*/ 2147483647 w 33"/>
                  <a:gd name="T5" fmla="*/ 0 h 90"/>
                  <a:gd name="T6" fmla="*/ 2147483647 w 33"/>
                  <a:gd name="T7" fmla="*/ 2147483647 h 90"/>
                  <a:gd name="T8" fmla="*/ 0 60000 65536"/>
                  <a:gd name="T9" fmla="*/ 0 60000 65536"/>
                  <a:gd name="T10" fmla="*/ 0 60000 65536"/>
                  <a:gd name="T11" fmla="*/ 0 60000 65536"/>
                  <a:gd name="T12" fmla="*/ 0 w 33"/>
                  <a:gd name="T13" fmla="*/ 0 h 90"/>
                  <a:gd name="T14" fmla="*/ 33 w 33"/>
                  <a:gd name="T15" fmla="*/ 90 h 90"/>
                </a:gdLst>
                <a:ahLst/>
                <a:cxnLst>
                  <a:cxn ang="T8">
                    <a:pos x="T0" y="T1"/>
                  </a:cxn>
                  <a:cxn ang="T9">
                    <a:pos x="T2" y="T3"/>
                  </a:cxn>
                  <a:cxn ang="T10">
                    <a:pos x="T4" y="T5"/>
                  </a:cxn>
                  <a:cxn ang="T11">
                    <a:pos x="T6" y="T7"/>
                  </a:cxn>
                </a:cxnLst>
                <a:rect l="T12" t="T13" r="T14" b="T15"/>
                <a:pathLst>
                  <a:path w="33" h="90">
                    <a:moveTo>
                      <a:pt x="33" y="90"/>
                    </a:moveTo>
                    <a:lnTo>
                      <a:pt x="0" y="46"/>
                    </a:lnTo>
                    <a:lnTo>
                      <a:pt x="33" y="0"/>
                    </a:lnTo>
                    <a:lnTo>
                      <a:pt x="33" y="9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6" name="Freeform 16">
                <a:extLst>
                  <a:ext uri="{FF2B5EF4-FFF2-40B4-BE49-F238E27FC236}">
                    <a16:creationId xmlns:a16="http://schemas.microsoft.com/office/drawing/2014/main" id="{AF231AF6-6FA6-4834-9CB8-C1FB9997E980}"/>
                  </a:ext>
                </a:extLst>
              </p:cNvPr>
              <p:cNvSpPr>
                <a:spLocks/>
              </p:cNvSpPr>
              <p:nvPr/>
            </p:nvSpPr>
            <p:spPr bwMode="auto">
              <a:xfrm>
                <a:off x="1361" y="1082"/>
                <a:ext cx="92" cy="228"/>
              </a:xfrm>
              <a:custGeom>
                <a:avLst/>
                <a:gdLst>
                  <a:gd name="T0" fmla="*/ 0 w 30"/>
                  <a:gd name="T1" fmla="*/ 0 h 89"/>
                  <a:gd name="T2" fmla="*/ 2147483647 w 30"/>
                  <a:gd name="T3" fmla="*/ 2147483647 h 89"/>
                  <a:gd name="T4" fmla="*/ 0 w 30"/>
                  <a:gd name="T5" fmla="*/ 2147483647 h 89"/>
                  <a:gd name="T6" fmla="*/ 0 w 30"/>
                  <a:gd name="T7" fmla="*/ 0 h 89"/>
                  <a:gd name="T8" fmla="*/ 0 60000 65536"/>
                  <a:gd name="T9" fmla="*/ 0 60000 65536"/>
                  <a:gd name="T10" fmla="*/ 0 60000 65536"/>
                  <a:gd name="T11" fmla="*/ 0 60000 65536"/>
                  <a:gd name="T12" fmla="*/ 0 w 30"/>
                  <a:gd name="T13" fmla="*/ 0 h 89"/>
                  <a:gd name="T14" fmla="*/ 30 w 30"/>
                  <a:gd name="T15" fmla="*/ 89 h 89"/>
                </a:gdLst>
                <a:ahLst/>
                <a:cxnLst>
                  <a:cxn ang="T8">
                    <a:pos x="T0" y="T1"/>
                  </a:cxn>
                  <a:cxn ang="T9">
                    <a:pos x="T2" y="T3"/>
                  </a:cxn>
                  <a:cxn ang="T10">
                    <a:pos x="T4" y="T5"/>
                  </a:cxn>
                  <a:cxn ang="T11">
                    <a:pos x="T6" y="T7"/>
                  </a:cxn>
                </a:cxnLst>
                <a:rect l="T12" t="T13" r="T14" b="T15"/>
                <a:pathLst>
                  <a:path w="30" h="89">
                    <a:moveTo>
                      <a:pt x="0" y="0"/>
                    </a:moveTo>
                    <a:lnTo>
                      <a:pt x="30" y="44"/>
                    </a:lnTo>
                    <a:lnTo>
                      <a:pt x="0" y="89"/>
                    </a:lnTo>
                    <a:lnTo>
                      <a:pt x="0" y="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7" name="Freeform 17">
                <a:extLst>
                  <a:ext uri="{FF2B5EF4-FFF2-40B4-BE49-F238E27FC236}">
                    <a16:creationId xmlns:a16="http://schemas.microsoft.com/office/drawing/2014/main" id="{002473D0-8F88-43C5-8331-5BA6C8715B82}"/>
                  </a:ext>
                </a:extLst>
              </p:cNvPr>
              <p:cNvSpPr>
                <a:spLocks/>
              </p:cNvSpPr>
              <p:nvPr/>
            </p:nvSpPr>
            <p:spPr bwMode="auto">
              <a:xfrm>
                <a:off x="1361" y="15"/>
                <a:ext cx="92" cy="232"/>
              </a:xfrm>
              <a:custGeom>
                <a:avLst/>
                <a:gdLst>
                  <a:gd name="T0" fmla="*/ 0 w 30"/>
                  <a:gd name="T1" fmla="*/ 0 h 90"/>
                  <a:gd name="T2" fmla="*/ 2147483647 w 30"/>
                  <a:gd name="T3" fmla="*/ 2147483647 h 90"/>
                  <a:gd name="T4" fmla="*/ 0 w 30"/>
                  <a:gd name="T5" fmla="*/ 2147483647 h 90"/>
                  <a:gd name="T6" fmla="*/ 0 w 30"/>
                  <a:gd name="T7" fmla="*/ 0 h 90"/>
                  <a:gd name="T8" fmla="*/ 0 60000 65536"/>
                  <a:gd name="T9" fmla="*/ 0 60000 65536"/>
                  <a:gd name="T10" fmla="*/ 0 60000 65536"/>
                  <a:gd name="T11" fmla="*/ 0 60000 65536"/>
                  <a:gd name="T12" fmla="*/ 0 w 30"/>
                  <a:gd name="T13" fmla="*/ 0 h 90"/>
                  <a:gd name="T14" fmla="*/ 30 w 30"/>
                  <a:gd name="T15" fmla="*/ 90 h 90"/>
                </a:gdLst>
                <a:ahLst/>
                <a:cxnLst>
                  <a:cxn ang="T8">
                    <a:pos x="T0" y="T1"/>
                  </a:cxn>
                  <a:cxn ang="T9">
                    <a:pos x="T2" y="T3"/>
                  </a:cxn>
                  <a:cxn ang="T10">
                    <a:pos x="T4" y="T5"/>
                  </a:cxn>
                  <a:cxn ang="T11">
                    <a:pos x="T6" y="T7"/>
                  </a:cxn>
                </a:cxnLst>
                <a:rect l="T12" t="T13" r="T14" b="T15"/>
                <a:pathLst>
                  <a:path w="30" h="90">
                    <a:moveTo>
                      <a:pt x="0" y="0"/>
                    </a:moveTo>
                    <a:lnTo>
                      <a:pt x="30" y="45"/>
                    </a:lnTo>
                    <a:lnTo>
                      <a:pt x="0" y="90"/>
                    </a:lnTo>
                    <a:lnTo>
                      <a:pt x="0" y="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8" name="Freeform 18">
                <a:extLst>
                  <a:ext uri="{FF2B5EF4-FFF2-40B4-BE49-F238E27FC236}">
                    <a16:creationId xmlns:a16="http://schemas.microsoft.com/office/drawing/2014/main" id="{A6BA5E8A-1813-47DB-83E3-C92B4B26E372}"/>
                  </a:ext>
                </a:extLst>
              </p:cNvPr>
              <p:cNvSpPr>
                <a:spLocks/>
              </p:cNvSpPr>
              <p:nvPr/>
            </p:nvSpPr>
            <p:spPr bwMode="auto">
              <a:xfrm>
                <a:off x="1361" y="1339"/>
                <a:ext cx="86" cy="193"/>
              </a:xfrm>
              <a:custGeom>
                <a:avLst/>
                <a:gdLst>
                  <a:gd name="T0" fmla="*/ 0 w 28"/>
                  <a:gd name="T1" fmla="*/ 2147483647 h 75"/>
                  <a:gd name="T2" fmla="*/ 2147483647 w 28"/>
                  <a:gd name="T3" fmla="*/ 2147483647 h 75"/>
                  <a:gd name="T4" fmla="*/ 0 w 28"/>
                  <a:gd name="T5" fmla="*/ 0 h 75"/>
                  <a:gd name="T6" fmla="*/ 0 w 28"/>
                  <a:gd name="T7" fmla="*/ 2147483647 h 75"/>
                  <a:gd name="T8" fmla="*/ 0 60000 65536"/>
                  <a:gd name="T9" fmla="*/ 0 60000 65536"/>
                  <a:gd name="T10" fmla="*/ 0 60000 65536"/>
                  <a:gd name="T11" fmla="*/ 0 60000 65536"/>
                  <a:gd name="T12" fmla="*/ 0 w 28"/>
                  <a:gd name="T13" fmla="*/ 0 h 75"/>
                  <a:gd name="T14" fmla="*/ 28 w 28"/>
                  <a:gd name="T15" fmla="*/ 75 h 75"/>
                </a:gdLst>
                <a:ahLst/>
                <a:cxnLst>
                  <a:cxn ang="T8">
                    <a:pos x="T0" y="T1"/>
                  </a:cxn>
                  <a:cxn ang="T9">
                    <a:pos x="T2" y="T3"/>
                  </a:cxn>
                  <a:cxn ang="T10">
                    <a:pos x="T4" y="T5"/>
                  </a:cxn>
                  <a:cxn ang="T11">
                    <a:pos x="T6" y="T7"/>
                  </a:cxn>
                </a:cxnLst>
                <a:rect l="T12" t="T13" r="T14" b="T15"/>
                <a:pathLst>
                  <a:path w="28" h="75">
                    <a:moveTo>
                      <a:pt x="0" y="75"/>
                    </a:moveTo>
                    <a:lnTo>
                      <a:pt x="28" y="37"/>
                    </a:lnTo>
                    <a:lnTo>
                      <a:pt x="0" y="0"/>
                    </a:lnTo>
                    <a:lnTo>
                      <a:pt x="0" y="7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9" name="Freeform 19">
                <a:extLst>
                  <a:ext uri="{FF2B5EF4-FFF2-40B4-BE49-F238E27FC236}">
                    <a16:creationId xmlns:a16="http://schemas.microsoft.com/office/drawing/2014/main" id="{022E9FA7-B2D8-4C34-8E8F-FAEFEF998FAB}"/>
                  </a:ext>
                </a:extLst>
              </p:cNvPr>
              <p:cNvSpPr>
                <a:spLocks/>
              </p:cNvSpPr>
              <p:nvPr/>
            </p:nvSpPr>
            <p:spPr bwMode="auto">
              <a:xfrm>
                <a:off x="1361" y="275"/>
                <a:ext cx="86" cy="193"/>
              </a:xfrm>
              <a:custGeom>
                <a:avLst/>
                <a:gdLst>
                  <a:gd name="T0" fmla="*/ 0 w 28"/>
                  <a:gd name="T1" fmla="*/ 2147483647 h 75"/>
                  <a:gd name="T2" fmla="*/ 2147483647 w 28"/>
                  <a:gd name="T3" fmla="*/ 2147483647 h 75"/>
                  <a:gd name="T4" fmla="*/ 0 w 28"/>
                  <a:gd name="T5" fmla="*/ 0 h 75"/>
                  <a:gd name="T6" fmla="*/ 0 w 28"/>
                  <a:gd name="T7" fmla="*/ 2147483647 h 75"/>
                  <a:gd name="T8" fmla="*/ 0 60000 65536"/>
                  <a:gd name="T9" fmla="*/ 0 60000 65536"/>
                  <a:gd name="T10" fmla="*/ 0 60000 65536"/>
                  <a:gd name="T11" fmla="*/ 0 60000 65536"/>
                  <a:gd name="T12" fmla="*/ 0 w 28"/>
                  <a:gd name="T13" fmla="*/ 0 h 75"/>
                  <a:gd name="T14" fmla="*/ 28 w 28"/>
                  <a:gd name="T15" fmla="*/ 75 h 75"/>
                </a:gdLst>
                <a:ahLst/>
                <a:cxnLst>
                  <a:cxn ang="T8">
                    <a:pos x="T0" y="T1"/>
                  </a:cxn>
                  <a:cxn ang="T9">
                    <a:pos x="T2" y="T3"/>
                  </a:cxn>
                  <a:cxn ang="T10">
                    <a:pos x="T4" y="T5"/>
                  </a:cxn>
                  <a:cxn ang="T11">
                    <a:pos x="T6" y="T7"/>
                  </a:cxn>
                </a:cxnLst>
                <a:rect l="T12" t="T13" r="T14" b="T15"/>
                <a:pathLst>
                  <a:path w="28" h="75">
                    <a:moveTo>
                      <a:pt x="0" y="75"/>
                    </a:moveTo>
                    <a:lnTo>
                      <a:pt x="28" y="36"/>
                    </a:lnTo>
                    <a:lnTo>
                      <a:pt x="0" y="0"/>
                    </a:lnTo>
                    <a:lnTo>
                      <a:pt x="0" y="7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0" name="Freeform 20">
                <a:extLst>
                  <a:ext uri="{FF2B5EF4-FFF2-40B4-BE49-F238E27FC236}">
                    <a16:creationId xmlns:a16="http://schemas.microsoft.com/office/drawing/2014/main" id="{647B71B1-D5EE-4159-A17B-FC59CCBF3BD2}"/>
                  </a:ext>
                </a:extLst>
              </p:cNvPr>
              <p:cNvSpPr>
                <a:spLocks/>
              </p:cNvSpPr>
              <p:nvPr/>
            </p:nvSpPr>
            <p:spPr bwMode="auto">
              <a:xfrm>
                <a:off x="1486" y="1321"/>
                <a:ext cx="95" cy="204"/>
              </a:xfrm>
              <a:custGeom>
                <a:avLst/>
                <a:gdLst>
                  <a:gd name="T0" fmla="*/ 2147483647 w 31"/>
                  <a:gd name="T1" fmla="*/ 2147483647 h 79"/>
                  <a:gd name="T2" fmla="*/ 0 w 31"/>
                  <a:gd name="T3" fmla="*/ 2147483647 h 79"/>
                  <a:gd name="T4" fmla="*/ 2147483647 w 31"/>
                  <a:gd name="T5" fmla="*/ 0 h 79"/>
                  <a:gd name="T6" fmla="*/ 2147483647 w 31"/>
                  <a:gd name="T7" fmla="*/ 2147483647 h 79"/>
                  <a:gd name="T8" fmla="*/ 0 60000 65536"/>
                  <a:gd name="T9" fmla="*/ 0 60000 65536"/>
                  <a:gd name="T10" fmla="*/ 0 60000 65536"/>
                  <a:gd name="T11" fmla="*/ 0 60000 65536"/>
                  <a:gd name="T12" fmla="*/ 0 w 31"/>
                  <a:gd name="T13" fmla="*/ 0 h 79"/>
                  <a:gd name="T14" fmla="*/ 31 w 31"/>
                  <a:gd name="T15" fmla="*/ 79 h 79"/>
                </a:gdLst>
                <a:ahLst/>
                <a:cxnLst>
                  <a:cxn ang="T8">
                    <a:pos x="T0" y="T1"/>
                  </a:cxn>
                  <a:cxn ang="T9">
                    <a:pos x="T2" y="T3"/>
                  </a:cxn>
                  <a:cxn ang="T10">
                    <a:pos x="T4" y="T5"/>
                  </a:cxn>
                  <a:cxn ang="T11">
                    <a:pos x="T6" y="T7"/>
                  </a:cxn>
                </a:cxnLst>
                <a:rect l="T12" t="T13" r="T14" b="T15"/>
                <a:pathLst>
                  <a:path w="31" h="79">
                    <a:moveTo>
                      <a:pt x="31" y="79"/>
                    </a:moveTo>
                    <a:lnTo>
                      <a:pt x="0" y="43"/>
                    </a:lnTo>
                    <a:lnTo>
                      <a:pt x="31" y="0"/>
                    </a:lnTo>
                    <a:lnTo>
                      <a:pt x="31" y="7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1" name="Freeform 21">
                <a:extLst>
                  <a:ext uri="{FF2B5EF4-FFF2-40B4-BE49-F238E27FC236}">
                    <a16:creationId xmlns:a16="http://schemas.microsoft.com/office/drawing/2014/main" id="{3799D471-8DA6-4F8D-80D6-AFEC231D1D13}"/>
                  </a:ext>
                </a:extLst>
              </p:cNvPr>
              <p:cNvSpPr>
                <a:spLocks/>
              </p:cNvSpPr>
              <p:nvPr/>
            </p:nvSpPr>
            <p:spPr bwMode="auto">
              <a:xfrm>
                <a:off x="1486" y="258"/>
                <a:ext cx="95" cy="200"/>
              </a:xfrm>
              <a:custGeom>
                <a:avLst/>
                <a:gdLst>
                  <a:gd name="T0" fmla="*/ 2147483647 w 31"/>
                  <a:gd name="T1" fmla="*/ 2147483647 h 78"/>
                  <a:gd name="T2" fmla="*/ 0 w 31"/>
                  <a:gd name="T3" fmla="*/ 2147483647 h 78"/>
                  <a:gd name="T4" fmla="*/ 2147483647 w 31"/>
                  <a:gd name="T5" fmla="*/ 0 h 78"/>
                  <a:gd name="T6" fmla="*/ 2147483647 w 31"/>
                  <a:gd name="T7" fmla="*/ 2147483647 h 78"/>
                  <a:gd name="T8" fmla="*/ 0 60000 65536"/>
                  <a:gd name="T9" fmla="*/ 0 60000 65536"/>
                  <a:gd name="T10" fmla="*/ 0 60000 65536"/>
                  <a:gd name="T11" fmla="*/ 0 60000 65536"/>
                  <a:gd name="T12" fmla="*/ 0 w 31"/>
                  <a:gd name="T13" fmla="*/ 0 h 78"/>
                  <a:gd name="T14" fmla="*/ 31 w 31"/>
                  <a:gd name="T15" fmla="*/ 78 h 78"/>
                </a:gdLst>
                <a:ahLst/>
                <a:cxnLst>
                  <a:cxn ang="T8">
                    <a:pos x="T0" y="T1"/>
                  </a:cxn>
                  <a:cxn ang="T9">
                    <a:pos x="T2" y="T3"/>
                  </a:cxn>
                  <a:cxn ang="T10">
                    <a:pos x="T4" y="T5"/>
                  </a:cxn>
                  <a:cxn ang="T11">
                    <a:pos x="T6" y="T7"/>
                  </a:cxn>
                </a:cxnLst>
                <a:rect l="T12" t="T13" r="T14" b="T15"/>
                <a:pathLst>
                  <a:path w="31" h="78">
                    <a:moveTo>
                      <a:pt x="31" y="78"/>
                    </a:moveTo>
                    <a:lnTo>
                      <a:pt x="0" y="43"/>
                    </a:lnTo>
                    <a:lnTo>
                      <a:pt x="31" y="0"/>
                    </a:lnTo>
                    <a:lnTo>
                      <a:pt x="31" y="78"/>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2" name="Freeform 22">
                <a:extLst>
                  <a:ext uri="{FF2B5EF4-FFF2-40B4-BE49-F238E27FC236}">
                    <a16:creationId xmlns:a16="http://schemas.microsoft.com/office/drawing/2014/main" id="{4B597B25-5F72-475A-928C-F6C757B08B0E}"/>
                  </a:ext>
                </a:extLst>
              </p:cNvPr>
              <p:cNvSpPr>
                <a:spLocks/>
              </p:cNvSpPr>
              <p:nvPr/>
            </p:nvSpPr>
            <p:spPr bwMode="auto">
              <a:xfrm>
                <a:off x="1361" y="1597"/>
                <a:ext cx="89" cy="206"/>
              </a:xfrm>
              <a:custGeom>
                <a:avLst/>
                <a:gdLst>
                  <a:gd name="T0" fmla="*/ 0 w 29"/>
                  <a:gd name="T1" fmla="*/ 2147483647 h 80"/>
                  <a:gd name="T2" fmla="*/ 2147483647 w 29"/>
                  <a:gd name="T3" fmla="*/ 2147483647 h 80"/>
                  <a:gd name="T4" fmla="*/ 0 w 29"/>
                  <a:gd name="T5" fmla="*/ 0 h 80"/>
                  <a:gd name="T6" fmla="*/ 0 w 29"/>
                  <a:gd name="T7" fmla="*/ 2147483647 h 80"/>
                  <a:gd name="T8" fmla="*/ 0 60000 65536"/>
                  <a:gd name="T9" fmla="*/ 0 60000 65536"/>
                  <a:gd name="T10" fmla="*/ 0 60000 65536"/>
                  <a:gd name="T11" fmla="*/ 0 60000 65536"/>
                  <a:gd name="T12" fmla="*/ 0 w 29"/>
                  <a:gd name="T13" fmla="*/ 0 h 80"/>
                  <a:gd name="T14" fmla="*/ 29 w 29"/>
                  <a:gd name="T15" fmla="*/ 80 h 80"/>
                </a:gdLst>
                <a:ahLst/>
                <a:cxnLst>
                  <a:cxn ang="T8">
                    <a:pos x="T0" y="T1"/>
                  </a:cxn>
                  <a:cxn ang="T9">
                    <a:pos x="T2" y="T3"/>
                  </a:cxn>
                  <a:cxn ang="T10">
                    <a:pos x="T4" y="T5"/>
                  </a:cxn>
                  <a:cxn ang="T11">
                    <a:pos x="T6" y="T7"/>
                  </a:cxn>
                </a:cxnLst>
                <a:rect l="T12" t="T13" r="T14" b="T15"/>
                <a:pathLst>
                  <a:path w="29" h="80">
                    <a:moveTo>
                      <a:pt x="0" y="80"/>
                    </a:moveTo>
                    <a:lnTo>
                      <a:pt x="29" y="37"/>
                    </a:lnTo>
                    <a:lnTo>
                      <a:pt x="0" y="0"/>
                    </a:lnTo>
                    <a:lnTo>
                      <a:pt x="0" y="8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3" name="Freeform 23">
                <a:extLst>
                  <a:ext uri="{FF2B5EF4-FFF2-40B4-BE49-F238E27FC236}">
                    <a16:creationId xmlns:a16="http://schemas.microsoft.com/office/drawing/2014/main" id="{DF4BFDDE-ACF9-4A9C-BD08-B6B036835422}"/>
                  </a:ext>
                </a:extLst>
              </p:cNvPr>
              <p:cNvSpPr>
                <a:spLocks/>
              </p:cNvSpPr>
              <p:nvPr/>
            </p:nvSpPr>
            <p:spPr bwMode="auto">
              <a:xfrm>
                <a:off x="1361" y="533"/>
                <a:ext cx="89" cy="206"/>
              </a:xfrm>
              <a:custGeom>
                <a:avLst/>
                <a:gdLst>
                  <a:gd name="T0" fmla="*/ 0 w 29"/>
                  <a:gd name="T1" fmla="*/ 2147483647 h 80"/>
                  <a:gd name="T2" fmla="*/ 2147483647 w 29"/>
                  <a:gd name="T3" fmla="*/ 2147483647 h 80"/>
                  <a:gd name="T4" fmla="*/ 0 w 29"/>
                  <a:gd name="T5" fmla="*/ 0 h 80"/>
                  <a:gd name="T6" fmla="*/ 0 w 29"/>
                  <a:gd name="T7" fmla="*/ 2147483647 h 80"/>
                  <a:gd name="T8" fmla="*/ 0 60000 65536"/>
                  <a:gd name="T9" fmla="*/ 0 60000 65536"/>
                  <a:gd name="T10" fmla="*/ 0 60000 65536"/>
                  <a:gd name="T11" fmla="*/ 0 60000 65536"/>
                  <a:gd name="T12" fmla="*/ 0 w 29"/>
                  <a:gd name="T13" fmla="*/ 0 h 80"/>
                  <a:gd name="T14" fmla="*/ 29 w 29"/>
                  <a:gd name="T15" fmla="*/ 80 h 80"/>
                </a:gdLst>
                <a:ahLst/>
                <a:cxnLst>
                  <a:cxn ang="T8">
                    <a:pos x="T0" y="T1"/>
                  </a:cxn>
                  <a:cxn ang="T9">
                    <a:pos x="T2" y="T3"/>
                  </a:cxn>
                  <a:cxn ang="T10">
                    <a:pos x="T4" y="T5"/>
                  </a:cxn>
                  <a:cxn ang="T11">
                    <a:pos x="T6" y="T7"/>
                  </a:cxn>
                </a:cxnLst>
                <a:rect l="T12" t="T13" r="T14" b="T15"/>
                <a:pathLst>
                  <a:path w="29" h="80">
                    <a:moveTo>
                      <a:pt x="0" y="80"/>
                    </a:moveTo>
                    <a:lnTo>
                      <a:pt x="29" y="37"/>
                    </a:lnTo>
                    <a:lnTo>
                      <a:pt x="0" y="0"/>
                    </a:lnTo>
                    <a:lnTo>
                      <a:pt x="0" y="8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4" name="Freeform 24">
                <a:extLst>
                  <a:ext uri="{FF2B5EF4-FFF2-40B4-BE49-F238E27FC236}">
                    <a16:creationId xmlns:a16="http://schemas.microsoft.com/office/drawing/2014/main" id="{9BD9D715-C812-4258-8BFD-F1BB02ABF9FA}"/>
                  </a:ext>
                </a:extLst>
              </p:cNvPr>
              <p:cNvSpPr>
                <a:spLocks/>
              </p:cNvSpPr>
              <p:nvPr/>
            </p:nvSpPr>
            <p:spPr bwMode="auto">
              <a:xfrm>
                <a:off x="1480" y="1568"/>
                <a:ext cx="101" cy="217"/>
              </a:xfrm>
              <a:custGeom>
                <a:avLst/>
                <a:gdLst>
                  <a:gd name="T0" fmla="*/ 2147483647 w 33"/>
                  <a:gd name="T1" fmla="*/ 2147483647 h 84"/>
                  <a:gd name="T2" fmla="*/ 0 w 33"/>
                  <a:gd name="T3" fmla="*/ 2147483647 h 84"/>
                  <a:gd name="T4" fmla="*/ 2147483647 w 33"/>
                  <a:gd name="T5" fmla="*/ 0 h 84"/>
                  <a:gd name="T6" fmla="*/ 2147483647 w 33"/>
                  <a:gd name="T7" fmla="*/ 2147483647 h 84"/>
                  <a:gd name="T8" fmla="*/ 0 60000 65536"/>
                  <a:gd name="T9" fmla="*/ 0 60000 65536"/>
                  <a:gd name="T10" fmla="*/ 0 60000 65536"/>
                  <a:gd name="T11" fmla="*/ 0 60000 65536"/>
                  <a:gd name="T12" fmla="*/ 0 w 33"/>
                  <a:gd name="T13" fmla="*/ 0 h 84"/>
                  <a:gd name="T14" fmla="*/ 33 w 33"/>
                  <a:gd name="T15" fmla="*/ 84 h 84"/>
                </a:gdLst>
                <a:ahLst/>
                <a:cxnLst>
                  <a:cxn ang="T8">
                    <a:pos x="T0" y="T1"/>
                  </a:cxn>
                  <a:cxn ang="T9">
                    <a:pos x="T2" y="T3"/>
                  </a:cxn>
                  <a:cxn ang="T10">
                    <a:pos x="T4" y="T5"/>
                  </a:cxn>
                  <a:cxn ang="T11">
                    <a:pos x="T6" y="T7"/>
                  </a:cxn>
                </a:cxnLst>
                <a:rect l="T12" t="T13" r="T14" b="T15"/>
                <a:pathLst>
                  <a:path w="33" h="84">
                    <a:moveTo>
                      <a:pt x="33" y="84"/>
                    </a:moveTo>
                    <a:lnTo>
                      <a:pt x="0" y="46"/>
                    </a:lnTo>
                    <a:lnTo>
                      <a:pt x="33" y="0"/>
                    </a:lnTo>
                    <a:lnTo>
                      <a:pt x="33" y="8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5" name="Freeform 25">
                <a:extLst>
                  <a:ext uri="{FF2B5EF4-FFF2-40B4-BE49-F238E27FC236}">
                    <a16:creationId xmlns:a16="http://schemas.microsoft.com/office/drawing/2014/main" id="{A646B775-528F-4929-820A-FDC492FA8F61}"/>
                  </a:ext>
                </a:extLst>
              </p:cNvPr>
              <p:cNvSpPr>
                <a:spLocks/>
              </p:cNvSpPr>
              <p:nvPr/>
            </p:nvSpPr>
            <p:spPr bwMode="auto">
              <a:xfrm>
                <a:off x="1480" y="502"/>
                <a:ext cx="101" cy="216"/>
              </a:xfrm>
              <a:custGeom>
                <a:avLst/>
                <a:gdLst>
                  <a:gd name="T0" fmla="*/ 2147483647 w 33"/>
                  <a:gd name="T1" fmla="*/ 2147483647 h 84"/>
                  <a:gd name="T2" fmla="*/ 0 w 33"/>
                  <a:gd name="T3" fmla="*/ 2147483647 h 84"/>
                  <a:gd name="T4" fmla="*/ 2147483647 w 33"/>
                  <a:gd name="T5" fmla="*/ 0 h 84"/>
                  <a:gd name="T6" fmla="*/ 2147483647 w 33"/>
                  <a:gd name="T7" fmla="*/ 2147483647 h 84"/>
                  <a:gd name="T8" fmla="*/ 0 60000 65536"/>
                  <a:gd name="T9" fmla="*/ 0 60000 65536"/>
                  <a:gd name="T10" fmla="*/ 0 60000 65536"/>
                  <a:gd name="T11" fmla="*/ 0 60000 65536"/>
                  <a:gd name="T12" fmla="*/ 0 w 33"/>
                  <a:gd name="T13" fmla="*/ 0 h 84"/>
                  <a:gd name="T14" fmla="*/ 33 w 33"/>
                  <a:gd name="T15" fmla="*/ 84 h 84"/>
                </a:gdLst>
                <a:ahLst/>
                <a:cxnLst>
                  <a:cxn ang="T8">
                    <a:pos x="T0" y="T1"/>
                  </a:cxn>
                  <a:cxn ang="T9">
                    <a:pos x="T2" y="T3"/>
                  </a:cxn>
                  <a:cxn ang="T10">
                    <a:pos x="T4" y="T5"/>
                  </a:cxn>
                  <a:cxn ang="T11">
                    <a:pos x="T6" y="T7"/>
                  </a:cxn>
                </a:cxnLst>
                <a:rect l="T12" t="T13" r="T14" b="T15"/>
                <a:pathLst>
                  <a:path w="33" h="84">
                    <a:moveTo>
                      <a:pt x="33" y="84"/>
                    </a:moveTo>
                    <a:lnTo>
                      <a:pt x="0" y="47"/>
                    </a:lnTo>
                    <a:lnTo>
                      <a:pt x="33" y="0"/>
                    </a:lnTo>
                    <a:lnTo>
                      <a:pt x="33" y="8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6" name="Freeform 26">
                <a:extLst>
                  <a:ext uri="{FF2B5EF4-FFF2-40B4-BE49-F238E27FC236}">
                    <a16:creationId xmlns:a16="http://schemas.microsoft.com/office/drawing/2014/main" id="{87F5BB6B-1FFE-492A-81AE-354B64DA57F8}"/>
                  </a:ext>
                </a:extLst>
              </p:cNvPr>
              <p:cNvSpPr>
                <a:spLocks/>
              </p:cNvSpPr>
              <p:nvPr/>
            </p:nvSpPr>
            <p:spPr bwMode="auto">
              <a:xfrm>
                <a:off x="1474" y="1797"/>
                <a:ext cx="107" cy="335"/>
              </a:xfrm>
              <a:custGeom>
                <a:avLst/>
                <a:gdLst>
                  <a:gd name="T0" fmla="*/ 2147483647 w 35"/>
                  <a:gd name="T1" fmla="*/ 2147483647 h 130"/>
                  <a:gd name="T2" fmla="*/ 0 w 35"/>
                  <a:gd name="T3" fmla="*/ 2147483647 h 130"/>
                  <a:gd name="T4" fmla="*/ 2147483647 w 35"/>
                  <a:gd name="T5" fmla="*/ 0 h 130"/>
                  <a:gd name="T6" fmla="*/ 2147483647 w 35"/>
                  <a:gd name="T7" fmla="*/ 2147483647 h 130"/>
                  <a:gd name="T8" fmla="*/ 0 60000 65536"/>
                  <a:gd name="T9" fmla="*/ 0 60000 65536"/>
                  <a:gd name="T10" fmla="*/ 0 60000 65536"/>
                  <a:gd name="T11" fmla="*/ 0 60000 65536"/>
                  <a:gd name="T12" fmla="*/ 0 w 35"/>
                  <a:gd name="T13" fmla="*/ 0 h 130"/>
                  <a:gd name="T14" fmla="*/ 35 w 35"/>
                  <a:gd name="T15" fmla="*/ 130 h 130"/>
                </a:gdLst>
                <a:ahLst/>
                <a:cxnLst>
                  <a:cxn ang="T8">
                    <a:pos x="T0" y="T1"/>
                  </a:cxn>
                  <a:cxn ang="T9">
                    <a:pos x="T2" y="T3"/>
                  </a:cxn>
                  <a:cxn ang="T10">
                    <a:pos x="T4" y="T5"/>
                  </a:cxn>
                  <a:cxn ang="T11">
                    <a:pos x="T6" y="T7"/>
                  </a:cxn>
                </a:cxnLst>
                <a:rect l="T12" t="T13" r="T14" b="T15"/>
                <a:pathLst>
                  <a:path w="35" h="130">
                    <a:moveTo>
                      <a:pt x="35" y="130"/>
                    </a:moveTo>
                    <a:lnTo>
                      <a:pt x="0" y="63"/>
                    </a:lnTo>
                    <a:lnTo>
                      <a:pt x="35" y="0"/>
                    </a:lnTo>
                    <a:lnTo>
                      <a:pt x="35" y="13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7" name="Freeform 27">
                <a:extLst>
                  <a:ext uri="{FF2B5EF4-FFF2-40B4-BE49-F238E27FC236}">
                    <a16:creationId xmlns:a16="http://schemas.microsoft.com/office/drawing/2014/main" id="{97679E71-0AAC-4DA1-BBD1-EA4B9EC4A88B}"/>
                  </a:ext>
                </a:extLst>
              </p:cNvPr>
              <p:cNvSpPr>
                <a:spLocks/>
              </p:cNvSpPr>
              <p:nvPr/>
            </p:nvSpPr>
            <p:spPr bwMode="auto">
              <a:xfrm>
                <a:off x="1474" y="734"/>
                <a:ext cx="107" cy="334"/>
              </a:xfrm>
              <a:custGeom>
                <a:avLst/>
                <a:gdLst>
                  <a:gd name="T0" fmla="*/ 2147483647 w 35"/>
                  <a:gd name="T1" fmla="*/ 2147483647 h 130"/>
                  <a:gd name="T2" fmla="*/ 0 w 35"/>
                  <a:gd name="T3" fmla="*/ 2147483647 h 130"/>
                  <a:gd name="T4" fmla="*/ 2147483647 w 35"/>
                  <a:gd name="T5" fmla="*/ 0 h 130"/>
                  <a:gd name="T6" fmla="*/ 2147483647 w 35"/>
                  <a:gd name="T7" fmla="*/ 2147483647 h 130"/>
                  <a:gd name="T8" fmla="*/ 0 60000 65536"/>
                  <a:gd name="T9" fmla="*/ 0 60000 65536"/>
                  <a:gd name="T10" fmla="*/ 0 60000 65536"/>
                  <a:gd name="T11" fmla="*/ 0 60000 65536"/>
                  <a:gd name="T12" fmla="*/ 0 w 35"/>
                  <a:gd name="T13" fmla="*/ 0 h 130"/>
                  <a:gd name="T14" fmla="*/ 35 w 35"/>
                  <a:gd name="T15" fmla="*/ 130 h 130"/>
                </a:gdLst>
                <a:ahLst/>
                <a:cxnLst>
                  <a:cxn ang="T8">
                    <a:pos x="T0" y="T1"/>
                  </a:cxn>
                  <a:cxn ang="T9">
                    <a:pos x="T2" y="T3"/>
                  </a:cxn>
                  <a:cxn ang="T10">
                    <a:pos x="T4" y="T5"/>
                  </a:cxn>
                  <a:cxn ang="T11">
                    <a:pos x="T6" y="T7"/>
                  </a:cxn>
                </a:cxnLst>
                <a:rect l="T12" t="T13" r="T14" b="T15"/>
                <a:pathLst>
                  <a:path w="35" h="130">
                    <a:moveTo>
                      <a:pt x="35" y="130"/>
                    </a:moveTo>
                    <a:lnTo>
                      <a:pt x="0" y="63"/>
                    </a:lnTo>
                    <a:lnTo>
                      <a:pt x="35" y="0"/>
                    </a:lnTo>
                    <a:lnTo>
                      <a:pt x="35" y="13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8" name="Freeform 28">
                <a:extLst>
                  <a:ext uri="{FF2B5EF4-FFF2-40B4-BE49-F238E27FC236}">
                    <a16:creationId xmlns:a16="http://schemas.microsoft.com/office/drawing/2014/main" id="{26AA530C-27C3-403D-920D-2E96B666333D}"/>
                  </a:ext>
                </a:extLst>
              </p:cNvPr>
              <p:cNvSpPr>
                <a:spLocks/>
              </p:cNvSpPr>
              <p:nvPr/>
            </p:nvSpPr>
            <p:spPr bwMode="auto">
              <a:xfrm>
                <a:off x="1361" y="1823"/>
                <a:ext cx="89" cy="307"/>
              </a:xfrm>
              <a:custGeom>
                <a:avLst/>
                <a:gdLst>
                  <a:gd name="T0" fmla="*/ 0 w 29"/>
                  <a:gd name="T1" fmla="*/ 2147483647 h 119"/>
                  <a:gd name="T2" fmla="*/ 2147483647 w 29"/>
                  <a:gd name="T3" fmla="*/ 2147483647 h 119"/>
                  <a:gd name="T4" fmla="*/ 0 w 29"/>
                  <a:gd name="T5" fmla="*/ 0 h 119"/>
                  <a:gd name="T6" fmla="*/ 0 w 29"/>
                  <a:gd name="T7" fmla="*/ 2147483647 h 119"/>
                  <a:gd name="T8" fmla="*/ 0 60000 65536"/>
                  <a:gd name="T9" fmla="*/ 0 60000 65536"/>
                  <a:gd name="T10" fmla="*/ 0 60000 65536"/>
                  <a:gd name="T11" fmla="*/ 0 60000 65536"/>
                  <a:gd name="T12" fmla="*/ 0 w 29"/>
                  <a:gd name="T13" fmla="*/ 0 h 119"/>
                  <a:gd name="T14" fmla="*/ 29 w 29"/>
                  <a:gd name="T15" fmla="*/ 119 h 119"/>
                </a:gdLst>
                <a:ahLst/>
                <a:cxnLst>
                  <a:cxn ang="T8">
                    <a:pos x="T0" y="T1"/>
                  </a:cxn>
                  <a:cxn ang="T9">
                    <a:pos x="T2" y="T3"/>
                  </a:cxn>
                  <a:cxn ang="T10">
                    <a:pos x="T4" y="T5"/>
                  </a:cxn>
                  <a:cxn ang="T11">
                    <a:pos x="T6" y="T7"/>
                  </a:cxn>
                </a:cxnLst>
                <a:rect l="T12" t="T13" r="T14" b="T15"/>
                <a:pathLst>
                  <a:path w="29" h="119">
                    <a:moveTo>
                      <a:pt x="0" y="119"/>
                    </a:moveTo>
                    <a:lnTo>
                      <a:pt x="29" y="54"/>
                    </a:lnTo>
                    <a:lnTo>
                      <a:pt x="0" y="0"/>
                    </a:lnTo>
                    <a:lnTo>
                      <a:pt x="0" y="11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9" name="Freeform 29">
                <a:extLst>
                  <a:ext uri="{FF2B5EF4-FFF2-40B4-BE49-F238E27FC236}">
                    <a16:creationId xmlns:a16="http://schemas.microsoft.com/office/drawing/2014/main" id="{FA72B8AF-5B4C-4726-82C0-AE88A6717EB9}"/>
                  </a:ext>
                </a:extLst>
              </p:cNvPr>
              <p:cNvSpPr>
                <a:spLocks/>
              </p:cNvSpPr>
              <p:nvPr/>
            </p:nvSpPr>
            <p:spPr bwMode="auto">
              <a:xfrm>
                <a:off x="1361" y="760"/>
                <a:ext cx="98" cy="306"/>
              </a:xfrm>
              <a:custGeom>
                <a:avLst/>
                <a:gdLst>
                  <a:gd name="T0" fmla="*/ 0 w 32"/>
                  <a:gd name="T1" fmla="*/ 2147483647 h 119"/>
                  <a:gd name="T2" fmla="*/ 2147483647 w 32"/>
                  <a:gd name="T3" fmla="*/ 2147483647 h 119"/>
                  <a:gd name="T4" fmla="*/ 0 w 32"/>
                  <a:gd name="T5" fmla="*/ 0 h 119"/>
                  <a:gd name="T6" fmla="*/ 0 w 32"/>
                  <a:gd name="T7" fmla="*/ 2147483647 h 119"/>
                  <a:gd name="T8" fmla="*/ 0 60000 65536"/>
                  <a:gd name="T9" fmla="*/ 0 60000 65536"/>
                  <a:gd name="T10" fmla="*/ 0 60000 65536"/>
                  <a:gd name="T11" fmla="*/ 0 60000 65536"/>
                  <a:gd name="T12" fmla="*/ 0 w 32"/>
                  <a:gd name="T13" fmla="*/ 0 h 119"/>
                  <a:gd name="T14" fmla="*/ 32 w 32"/>
                  <a:gd name="T15" fmla="*/ 119 h 119"/>
                </a:gdLst>
                <a:ahLst/>
                <a:cxnLst>
                  <a:cxn ang="T8">
                    <a:pos x="T0" y="T1"/>
                  </a:cxn>
                  <a:cxn ang="T9">
                    <a:pos x="T2" y="T3"/>
                  </a:cxn>
                  <a:cxn ang="T10">
                    <a:pos x="T4" y="T5"/>
                  </a:cxn>
                  <a:cxn ang="T11">
                    <a:pos x="T6" y="T7"/>
                  </a:cxn>
                </a:cxnLst>
                <a:rect l="T12" t="T13" r="T14" b="T15"/>
                <a:pathLst>
                  <a:path w="32" h="119">
                    <a:moveTo>
                      <a:pt x="0" y="119"/>
                    </a:moveTo>
                    <a:lnTo>
                      <a:pt x="32" y="61"/>
                    </a:lnTo>
                    <a:lnTo>
                      <a:pt x="0" y="0"/>
                    </a:lnTo>
                    <a:lnTo>
                      <a:pt x="0" y="11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0" name="Freeform 30">
                <a:extLst>
                  <a:ext uri="{FF2B5EF4-FFF2-40B4-BE49-F238E27FC236}">
                    <a16:creationId xmlns:a16="http://schemas.microsoft.com/office/drawing/2014/main" id="{4447A9B5-067A-48F7-9005-3A51CCBBA3A8}"/>
                  </a:ext>
                </a:extLst>
              </p:cNvPr>
              <p:cNvSpPr>
                <a:spLocks/>
              </p:cNvSpPr>
              <p:nvPr/>
            </p:nvSpPr>
            <p:spPr bwMode="auto">
              <a:xfrm>
                <a:off x="1361" y="1998"/>
                <a:ext cx="220" cy="170"/>
              </a:xfrm>
              <a:custGeom>
                <a:avLst/>
                <a:gdLst>
                  <a:gd name="T0" fmla="*/ 2147483647 w 72"/>
                  <a:gd name="T1" fmla="*/ 2147483647 h 66"/>
                  <a:gd name="T2" fmla="*/ 2147483647 w 72"/>
                  <a:gd name="T3" fmla="*/ 0 h 66"/>
                  <a:gd name="T4" fmla="*/ 0 w 72"/>
                  <a:gd name="T5" fmla="*/ 2147483647 h 66"/>
                  <a:gd name="T6" fmla="*/ 2147483647 w 72"/>
                  <a:gd name="T7" fmla="*/ 2147483647 h 66"/>
                  <a:gd name="T8" fmla="*/ 0 60000 65536"/>
                  <a:gd name="T9" fmla="*/ 0 60000 65536"/>
                  <a:gd name="T10" fmla="*/ 0 60000 65536"/>
                  <a:gd name="T11" fmla="*/ 0 60000 65536"/>
                  <a:gd name="T12" fmla="*/ 0 w 72"/>
                  <a:gd name="T13" fmla="*/ 0 h 66"/>
                  <a:gd name="T14" fmla="*/ 72 w 72"/>
                  <a:gd name="T15" fmla="*/ 66 h 66"/>
                </a:gdLst>
                <a:ahLst/>
                <a:cxnLst>
                  <a:cxn ang="T8">
                    <a:pos x="T0" y="T1"/>
                  </a:cxn>
                  <a:cxn ang="T9">
                    <a:pos x="T2" y="T3"/>
                  </a:cxn>
                  <a:cxn ang="T10">
                    <a:pos x="T4" y="T5"/>
                  </a:cxn>
                  <a:cxn ang="T11">
                    <a:pos x="T6" y="T7"/>
                  </a:cxn>
                </a:cxnLst>
                <a:rect l="T12" t="T13" r="T14" b="T15"/>
                <a:pathLst>
                  <a:path w="72" h="66">
                    <a:moveTo>
                      <a:pt x="72" y="66"/>
                    </a:moveTo>
                    <a:lnTo>
                      <a:pt x="34" y="0"/>
                    </a:lnTo>
                    <a:lnTo>
                      <a:pt x="0" y="66"/>
                    </a:lnTo>
                    <a:lnTo>
                      <a:pt x="72" y="66"/>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1" name="Freeform 31">
                <a:extLst>
                  <a:ext uri="{FF2B5EF4-FFF2-40B4-BE49-F238E27FC236}">
                    <a16:creationId xmlns:a16="http://schemas.microsoft.com/office/drawing/2014/main" id="{BA0DE6DB-8535-410E-9492-AC26F6EC03A5}"/>
                  </a:ext>
                </a:extLst>
              </p:cNvPr>
              <p:cNvSpPr>
                <a:spLocks/>
              </p:cNvSpPr>
              <p:nvPr/>
            </p:nvSpPr>
            <p:spPr bwMode="auto">
              <a:xfrm>
                <a:off x="1368" y="906"/>
                <a:ext cx="203" cy="288"/>
              </a:xfrm>
              <a:custGeom>
                <a:avLst/>
                <a:gdLst>
                  <a:gd name="T0" fmla="*/ 2147483647 w 67"/>
                  <a:gd name="T1" fmla="*/ 2147483647 h 112"/>
                  <a:gd name="T2" fmla="*/ 2147483647 w 67"/>
                  <a:gd name="T3" fmla="*/ 2147483647 h 112"/>
                  <a:gd name="T4" fmla="*/ 0 w 67"/>
                  <a:gd name="T5" fmla="*/ 2147483647 h 112"/>
                  <a:gd name="T6" fmla="*/ 2147483647 w 67"/>
                  <a:gd name="T7" fmla="*/ 0 h 112"/>
                  <a:gd name="T8" fmla="*/ 2147483647 w 67"/>
                  <a:gd name="T9" fmla="*/ 2147483647 h 112"/>
                  <a:gd name="T10" fmla="*/ 0 60000 65536"/>
                  <a:gd name="T11" fmla="*/ 0 60000 65536"/>
                  <a:gd name="T12" fmla="*/ 0 60000 65536"/>
                  <a:gd name="T13" fmla="*/ 0 60000 65536"/>
                  <a:gd name="T14" fmla="*/ 0 60000 65536"/>
                  <a:gd name="T15" fmla="*/ 0 w 67"/>
                  <a:gd name="T16" fmla="*/ 0 h 112"/>
                  <a:gd name="T17" fmla="*/ 67 w 67"/>
                  <a:gd name="T18" fmla="*/ 112 h 112"/>
                </a:gdLst>
                <a:ahLst/>
                <a:cxnLst>
                  <a:cxn ang="T10">
                    <a:pos x="T0" y="T1"/>
                  </a:cxn>
                  <a:cxn ang="T11">
                    <a:pos x="T2" y="T3"/>
                  </a:cxn>
                  <a:cxn ang="T12">
                    <a:pos x="T4" y="T5"/>
                  </a:cxn>
                  <a:cxn ang="T13">
                    <a:pos x="T6" y="T7"/>
                  </a:cxn>
                  <a:cxn ang="T14">
                    <a:pos x="T8" y="T9"/>
                  </a:cxn>
                </a:cxnLst>
                <a:rect l="T15" t="T16" r="T17" b="T18"/>
                <a:pathLst>
                  <a:path w="67" h="112">
                    <a:moveTo>
                      <a:pt x="67" y="65"/>
                    </a:moveTo>
                    <a:lnTo>
                      <a:pt x="32" y="112"/>
                    </a:lnTo>
                    <a:lnTo>
                      <a:pt x="0" y="68"/>
                    </a:lnTo>
                    <a:lnTo>
                      <a:pt x="32" y="0"/>
                    </a:lnTo>
                    <a:lnTo>
                      <a:pt x="67" y="6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2" name="Freeform 32">
                <a:extLst>
                  <a:ext uri="{FF2B5EF4-FFF2-40B4-BE49-F238E27FC236}">
                    <a16:creationId xmlns:a16="http://schemas.microsoft.com/office/drawing/2014/main" id="{8A086FCD-28EE-4690-8320-162EBF78E139}"/>
                  </a:ext>
                </a:extLst>
              </p:cNvPr>
              <p:cNvSpPr>
                <a:spLocks/>
              </p:cNvSpPr>
              <p:nvPr/>
            </p:nvSpPr>
            <p:spPr bwMode="auto">
              <a:xfrm>
                <a:off x="1361" y="15"/>
                <a:ext cx="220" cy="116"/>
              </a:xfrm>
              <a:custGeom>
                <a:avLst/>
                <a:gdLst>
                  <a:gd name="T0" fmla="*/ 2147483647 w 72"/>
                  <a:gd name="T1" fmla="*/ 0 h 45"/>
                  <a:gd name="T2" fmla="*/ 2147483647 w 72"/>
                  <a:gd name="T3" fmla="*/ 2147483647 h 45"/>
                  <a:gd name="T4" fmla="*/ 0 w 72"/>
                  <a:gd name="T5" fmla="*/ 2147483647 h 45"/>
                  <a:gd name="T6" fmla="*/ 2147483647 w 72"/>
                  <a:gd name="T7" fmla="*/ 0 h 45"/>
                  <a:gd name="T8" fmla="*/ 0 60000 65536"/>
                  <a:gd name="T9" fmla="*/ 0 60000 65536"/>
                  <a:gd name="T10" fmla="*/ 0 60000 65536"/>
                  <a:gd name="T11" fmla="*/ 0 60000 65536"/>
                  <a:gd name="T12" fmla="*/ 0 w 72"/>
                  <a:gd name="T13" fmla="*/ 0 h 45"/>
                  <a:gd name="T14" fmla="*/ 72 w 72"/>
                  <a:gd name="T15" fmla="*/ 45 h 45"/>
                </a:gdLst>
                <a:ahLst/>
                <a:cxnLst>
                  <a:cxn ang="T8">
                    <a:pos x="T0" y="T1"/>
                  </a:cxn>
                  <a:cxn ang="T9">
                    <a:pos x="T2" y="T3"/>
                  </a:cxn>
                  <a:cxn ang="T10">
                    <a:pos x="T4" y="T5"/>
                  </a:cxn>
                  <a:cxn ang="T11">
                    <a:pos x="T6" y="T7"/>
                  </a:cxn>
                </a:cxnLst>
                <a:rect l="T12" t="T13" r="T14" b="T15"/>
                <a:pathLst>
                  <a:path w="72" h="45">
                    <a:moveTo>
                      <a:pt x="72" y="0"/>
                    </a:moveTo>
                    <a:lnTo>
                      <a:pt x="34" y="45"/>
                    </a:lnTo>
                    <a:lnTo>
                      <a:pt x="0" y="3"/>
                    </a:lnTo>
                    <a:lnTo>
                      <a:pt x="72" y="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3" name="Freeform 33">
                <a:extLst>
                  <a:ext uri="{FF2B5EF4-FFF2-40B4-BE49-F238E27FC236}">
                    <a16:creationId xmlns:a16="http://schemas.microsoft.com/office/drawing/2014/main" id="{D4E27374-DECB-4513-A876-87EF11B08A09}"/>
                  </a:ext>
                </a:extLst>
              </p:cNvPr>
              <p:cNvSpPr>
                <a:spLocks/>
              </p:cNvSpPr>
              <p:nvPr/>
            </p:nvSpPr>
            <p:spPr bwMode="auto">
              <a:xfrm>
                <a:off x="1352" y="28"/>
                <a:ext cx="229" cy="2119"/>
              </a:xfrm>
              <a:custGeom>
                <a:avLst/>
                <a:gdLst>
                  <a:gd name="T0" fmla="*/ 2147483647 w 75"/>
                  <a:gd name="T1" fmla="*/ 2147483647 h 823"/>
                  <a:gd name="T2" fmla="*/ 2147483647 w 75"/>
                  <a:gd name="T3" fmla="*/ 2147483647 h 823"/>
                  <a:gd name="T4" fmla="*/ 2147483647 w 75"/>
                  <a:gd name="T5" fmla="*/ 2147483647 h 823"/>
                  <a:gd name="T6" fmla="*/ 2147483647 w 75"/>
                  <a:gd name="T7" fmla="*/ 2147483647 h 823"/>
                  <a:gd name="T8" fmla="*/ 2147483647 w 75"/>
                  <a:gd name="T9" fmla="*/ 2147483647 h 823"/>
                  <a:gd name="T10" fmla="*/ 0 w 75"/>
                  <a:gd name="T11" fmla="*/ 2147483647 h 823"/>
                  <a:gd name="T12" fmla="*/ 2147483647 w 75"/>
                  <a:gd name="T13" fmla="*/ 2147483647 h 823"/>
                  <a:gd name="T14" fmla="*/ 2147483647 w 75"/>
                  <a:gd name="T15" fmla="*/ 2147483647 h 823"/>
                  <a:gd name="T16" fmla="*/ 2147483647 w 75"/>
                  <a:gd name="T17" fmla="*/ 2147483647 h 823"/>
                  <a:gd name="T18" fmla="*/ 2147483647 w 75"/>
                  <a:gd name="T19" fmla="*/ 2147483647 h 823"/>
                  <a:gd name="T20" fmla="*/ 2147483647 w 75"/>
                  <a:gd name="T21" fmla="*/ 2147483647 h 823"/>
                  <a:gd name="T22" fmla="*/ 2147483647 w 75"/>
                  <a:gd name="T23" fmla="*/ 2147483647 h 823"/>
                  <a:gd name="T24" fmla="*/ 2147483647 w 75"/>
                  <a:gd name="T25" fmla="*/ 2147483647 h 823"/>
                  <a:gd name="T26" fmla="*/ 2147483647 w 75"/>
                  <a:gd name="T27" fmla="*/ 2147483647 h 823"/>
                  <a:gd name="T28" fmla="*/ 2147483647 w 75"/>
                  <a:gd name="T29" fmla="*/ 2147483647 h 823"/>
                  <a:gd name="T30" fmla="*/ 2147483647 w 75"/>
                  <a:gd name="T31" fmla="*/ 2147483647 h 823"/>
                  <a:gd name="T32" fmla="*/ 2147483647 w 75"/>
                  <a:gd name="T33" fmla="*/ 2147483647 h 823"/>
                  <a:gd name="T34" fmla="*/ 2147483647 w 75"/>
                  <a:gd name="T35" fmla="*/ 2147483647 h 823"/>
                  <a:gd name="T36" fmla="*/ 2147483647 w 75"/>
                  <a:gd name="T37" fmla="*/ 0 h 823"/>
                  <a:gd name="T38" fmla="*/ 2147483647 w 75"/>
                  <a:gd name="T39" fmla="*/ 0 h 823"/>
                  <a:gd name="T40" fmla="*/ 2147483647 w 75"/>
                  <a:gd name="T41" fmla="*/ 2147483647 h 823"/>
                  <a:gd name="T42" fmla="*/ 2147483647 w 75"/>
                  <a:gd name="T43" fmla="*/ 2147483647 h 823"/>
                  <a:gd name="T44" fmla="*/ 2147483647 w 75"/>
                  <a:gd name="T45" fmla="*/ 2147483647 h 823"/>
                  <a:gd name="T46" fmla="*/ 2147483647 w 75"/>
                  <a:gd name="T47" fmla="*/ 2147483647 h 823"/>
                  <a:gd name="T48" fmla="*/ 2147483647 w 75"/>
                  <a:gd name="T49" fmla="*/ 2147483647 h 823"/>
                  <a:gd name="T50" fmla="*/ 2147483647 w 75"/>
                  <a:gd name="T51" fmla="*/ 2147483647 h 8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5"/>
                  <a:gd name="T79" fmla="*/ 0 h 823"/>
                  <a:gd name="T80" fmla="*/ 75 w 75"/>
                  <a:gd name="T81" fmla="*/ 823 h 8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5" h="823">
                    <a:moveTo>
                      <a:pt x="3" y="413"/>
                    </a:moveTo>
                    <a:lnTo>
                      <a:pt x="62" y="497"/>
                    </a:lnTo>
                    <a:lnTo>
                      <a:pt x="2" y="580"/>
                    </a:lnTo>
                    <a:lnTo>
                      <a:pt x="3" y="603"/>
                    </a:lnTo>
                    <a:lnTo>
                      <a:pt x="65" y="698"/>
                    </a:lnTo>
                    <a:lnTo>
                      <a:pt x="0" y="821"/>
                    </a:lnTo>
                    <a:lnTo>
                      <a:pt x="10" y="823"/>
                    </a:lnTo>
                    <a:lnTo>
                      <a:pt x="75" y="706"/>
                    </a:lnTo>
                    <a:lnTo>
                      <a:pt x="75" y="685"/>
                    </a:lnTo>
                    <a:lnTo>
                      <a:pt x="6" y="592"/>
                    </a:lnTo>
                    <a:lnTo>
                      <a:pt x="75" y="503"/>
                    </a:lnTo>
                    <a:lnTo>
                      <a:pt x="75" y="493"/>
                    </a:lnTo>
                    <a:lnTo>
                      <a:pt x="11" y="409"/>
                    </a:lnTo>
                    <a:lnTo>
                      <a:pt x="75" y="292"/>
                    </a:lnTo>
                    <a:lnTo>
                      <a:pt x="75" y="272"/>
                    </a:lnTo>
                    <a:lnTo>
                      <a:pt x="6" y="179"/>
                    </a:lnTo>
                    <a:lnTo>
                      <a:pt x="75" y="90"/>
                    </a:lnTo>
                    <a:lnTo>
                      <a:pt x="75" y="79"/>
                    </a:lnTo>
                    <a:lnTo>
                      <a:pt x="18" y="0"/>
                    </a:lnTo>
                    <a:lnTo>
                      <a:pt x="3" y="0"/>
                    </a:lnTo>
                    <a:lnTo>
                      <a:pt x="62" y="84"/>
                    </a:lnTo>
                    <a:lnTo>
                      <a:pt x="2" y="166"/>
                    </a:lnTo>
                    <a:lnTo>
                      <a:pt x="3" y="190"/>
                    </a:lnTo>
                    <a:lnTo>
                      <a:pt x="65" y="285"/>
                    </a:lnTo>
                    <a:lnTo>
                      <a:pt x="3" y="397"/>
                    </a:lnTo>
                    <a:lnTo>
                      <a:pt x="3" y="413"/>
                    </a:lnTo>
                    <a:close/>
                  </a:path>
                </a:pathLst>
              </a:custGeom>
              <a:solidFill>
                <a:srgbClr val="EA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4" name="Freeform 34">
                <a:extLst>
                  <a:ext uri="{FF2B5EF4-FFF2-40B4-BE49-F238E27FC236}">
                    <a16:creationId xmlns:a16="http://schemas.microsoft.com/office/drawing/2014/main" id="{27EECD68-CC1B-49A6-A4CA-7B74361BD940}"/>
                  </a:ext>
                </a:extLst>
              </p:cNvPr>
              <p:cNvSpPr>
                <a:spLocks noEditPoints="1"/>
              </p:cNvSpPr>
              <p:nvPr/>
            </p:nvSpPr>
            <p:spPr bwMode="auto">
              <a:xfrm>
                <a:off x="1334" y="15"/>
                <a:ext cx="256" cy="2142"/>
              </a:xfrm>
              <a:custGeom>
                <a:avLst/>
                <a:gdLst>
                  <a:gd name="T0" fmla="*/ 2147483647 w 84"/>
                  <a:gd name="T1" fmla="*/ 2147483647 h 832"/>
                  <a:gd name="T2" fmla="*/ 2147483647 w 84"/>
                  <a:gd name="T3" fmla="*/ 2147483647 h 832"/>
                  <a:gd name="T4" fmla="*/ 2147483647 w 84"/>
                  <a:gd name="T5" fmla="*/ 2147483647 h 832"/>
                  <a:gd name="T6" fmla="*/ 2147483647 w 84"/>
                  <a:gd name="T7" fmla="*/ 2147483647 h 832"/>
                  <a:gd name="T8" fmla="*/ 2147483647 w 84"/>
                  <a:gd name="T9" fmla="*/ 2147483647 h 832"/>
                  <a:gd name="T10" fmla="*/ 2147483647 w 84"/>
                  <a:gd name="T11" fmla="*/ 2147483647 h 832"/>
                  <a:gd name="T12" fmla="*/ 2147483647 w 84"/>
                  <a:gd name="T13" fmla="*/ 2147483647 h 832"/>
                  <a:gd name="T14" fmla="*/ 2147483647 w 84"/>
                  <a:gd name="T15" fmla="*/ 2147483647 h 832"/>
                  <a:gd name="T16" fmla="*/ 2147483647 w 84"/>
                  <a:gd name="T17" fmla="*/ 2147483647 h 832"/>
                  <a:gd name="T18" fmla="*/ 2147483647 w 84"/>
                  <a:gd name="T19" fmla="*/ 2147483647 h 832"/>
                  <a:gd name="T20" fmla="*/ 2147483647 w 84"/>
                  <a:gd name="T21" fmla="*/ 2147483647 h 832"/>
                  <a:gd name="T22" fmla="*/ 2147483647 w 84"/>
                  <a:gd name="T23" fmla="*/ 2147483647 h 832"/>
                  <a:gd name="T24" fmla="*/ 2147483647 w 84"/>
                  <a:gd name="T25" fmla="*/ 2147483647 h 832"/>
                  <a:gd name="T26" fmla="*/ 2147483647 w 84"/>
                  <a:gd name="T27" fmla="*/ 2147483647 h 832"/>
                  <a:gd name="T28" fmla="*/ 2147483647 w 84"/>
                  <a:gd name="T29" fmla="*/ 2147483647 h 832"/>
                  <a:gd name="T30" fmla="*/ 2147483647 w 84"/>
                  <a:gd name="T31" fmla="*/ 2147483647 h 832"/>
                  <a:gd name="T32" fmla="*/ 2147483647 w 84"/>
                  <a:gd name="T33" fmla="*/ 2147483647 h 832"/>
                  <a:gd name="T34" fmla="*/ 2147483647 w 84"/>
                  <a:gd name="T35" fmla="*/ 2147483647 h 832"/>
                  <a:gd name="T36" fmla="*/ 2147483647 w 84"/>
                  <a:gd name="T37" fmla="*/ 2147483647 h 832"/>
                  <a:gd name="T38" fmla="*/ 2147483647 w 84"/>
                  <a:gd name="T39" fmla="*/ 2147483647 h 832"/>
                  <a:gd name="T40" fmla="*/ 2147483647 w 84"/>
                  <a:gd name="T41" fmla="*/ 2147483647 h 832"/>
                  <a:gd name="T42" fmla="*/ 2147483647 w 84"/>
                  <a:gd name="T43" fmla="*/ 2147483647 h 832"/>
                  <a:gd name="T44" fmla="*/ 2147483647 w 84"/>
                  <a:gd name="T45" fmla="*/ 2147483647 h 832"/>
                  <a:gd name="T46" fmla="*/ 2147483647 w 84"/>
                  <a:gd name="T47" fmla="*/ 2147483647 h 832"/>
                  <a:gd name="T48" fmla="*/ 2147483647 w 84"/>
                  <a:gd name="T49" fmla="*/ 2147483647 h 832"/>
                  <a:gd name="T50" fmla="*/ 2147483647 w 84"/>
                  <a:gd name="T51" fmla="*/ 2147483647 h 832"/>
                  <a:gd name="T52" fmla="*/ 2147483647 w 84"/>
                  <a:gd name="T53" fmla="*/ 2147483647 h 832"/>
                  <a:gd name="T54" fmla="*/ 2147483647 w 84"/>
                  <a:gd name="T55" fmla="*/ 2147483647 h 832"/>
                  <a:gd name="T56" fmla="*/ 2147483647 w 84"/>
                  <a:gd name="T57" fmla="*/ 2147483647 h 832"/>
                  <a:gd name="T58" fmla="*/ 2147483647 w 84"/>
                  <a:gd name="T59" fmla="*/ 2147483647 h 832"/>
                  <a:gd name="T60" fmla="*/ 2147483647 w 84"/>
                  <a:gd name="T61" fmla="*/ 2147483647 h 832"/>
                  <a:gd name="T62" fmla="*/ 2147483647 w 84"/>
                  <a:gd name="T63" fmla="*/ 2147483647 h 832"/>
                  <a:gd name="T64" fmla="*/ 2147483647 w 84"/>
                  <a:gd name="T65" fmla="*/ 2147483647 h 832"/>
                  <a:gd name="T66" fmla="*/ 2147483647 w 84"/>
                  <a:gd name="T67" fmla="*/ 2147483647 h 832"/>
                  <a:gd name="T68" fmla="*/ 2147483647 w 84"/>
                  <a:gd name="T69" fmla="*/ 2147483647 h 832"/>
                  <a:gd name="T70" fmla="*/ 2147483647 w 84"/>
                  <a:gd name="T71" fmla="*/ 2147483647 h 832"/>
                  <a:gd name="T72" fmla="*/ 2147483647 w 84"/>
                  <a:gd name="T73" fmla="*/ 2147483647 h 832"/>
                  <a:gd name="T74" fmla="*/ 2147483647 w 84"/>
                  <a:gd name="T75" fmla="*/ 2147483647 h 832"/>
                  <a:gd name="T76" fmla="*/ 2147483647 w 84"/>
                  <a:gd name="T77" fmla="*/ 2147483647 h 832"/>
                  <a:gd name="T78" fmla="*/ 2147483647 w 84"/>
                  <a:gd name="T79" fmla="*/ 2147483647 h 832"/>
                  <a:gd name="T80" fmla="*/ 2147483647 w 84"/>
                  <a:gd name="T81" fmla="*/ 2147483647 h 832"/>
                  <a:gd name="T82" fmla="*/ 2147483647 w 84"/>
                  <a:gd name="T83" fmla="*/ 2147483647 h 832"/>
                  <a:gd name="T84" fmla="*/ 2147483647 w 84"/>
                  <a:gd name="T85" fmla="*/ 2147483647 h 832"/>
                  <a:gd name="T86" fmla="*/ 2147483647 w 84"/>
                  <a:gd name="T87" fmla="*/ 0 h 832"/>
                  <a:gd name="T88" fmla="*/ 2147483647 w 84"/>
                  <a:gd name="T89" fmla="*/ 0 h 832"/>
                  <a:gd name="T90" fmla="*/ 2147483647 w 84"/>
                  <a:gd name="T91" fmla="*/ 0 h 832"/>
                  <a:gd name="T92" fmla="*/ 2147483647 w 84"/>
                  <a:gd name="T93" fmla="*/ 2147483647 h 832"/>
                  <a:gd name="T94" fmla="*/ 2147483647 w 84"/>
                  <a:gd name="T95" fmla="*/ 2147483647 h 832"/>
                  <a:gd name="T96" fmla="*/ 2147483647 w 84"/>
                  <a:gd name="T97" fmla="*/ 2147483647 h 832"/>
                  <a:gd name="T98" fmla="*/ 2147483647 w 84"/>
                  <a:gd name="T99" fmla="*/ 2147483647 h 832"/>
                  <a:gd name="T100" fmla="*/ 2147483647 w 84"/>
                  <a:gd name="T101" fmla="*/ 2147483647 h 832"/>
                  <a:gd name="T102" fmla="*/ 2147483647 w 84"/>
                  <a:gd name="T103" fmla="*/ 2147483647 h 832"/>
                  <a:gd name="T104" fmla="*/ 2147483647 w 84"/>
                  <a:gd name="T105" fmla="*/ 2147483647 h 832"/>
                  <a:gd name="T106" fmla="*/ 2147483647 w 84"/>
                  <a:gd name="T107" fmla="*/ 2147483647 h 832"/>
                  <a:gd name="T108" fmla="*/ 2147483647 w 84"/>
                  <a:gd name="T109" fmla="*/ 2147483647 h 832"/>
                  <a:gd name="T110" fmla="*/ 2147483647 w 84"/>
                  <a:gd name="T111" fmla="*/ 2147483647 h 832"/>
                  <a:gd name="T112" fmla="*/ 2147483647 w 84"/>
                  <a:gd name="T113" fmla="*/ 2147483647 h 832"/>
                  <a:gd name="T114" fmla="*/ 2147483647 w 84"/>
                  <a:gd name="T115" fmla="*/ 2147483647 h 832"/>
                  <a:gd name="T116" fmla="*/ 2147483647 w 84"/>
                  <a:gd name="T117" fmla="*/ 2147483647 h 832"/>
                  <a:gd name="T118" fmla="*/ 2147483647 w 84"/>
                  <a:gd name="T119" fmla="*/ 2147483647 h 832"/>
                  <a:gd name="T120" fmla="*/ 2147483647 w 84"/>
                  <a:gd name="T121" fmla="*/ 2147483647 h 832"/>
                  <a:gd name="T122" fmla="*/ 2147483647 w 84"/>
                  <a:gd name="T123" fmla="*/ 2147483647 h 8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32"/>
                  <a:gd name="T188" fmla="*/ 84 w 84"/>
                  <a:gd name="T189" fmla="*/ 832 h 83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32">
                    <a:moveTo>
                      <a:pt x="11" y="414"/>
                    </a:moveTo>
                    <a:lnTo>
                      <a:pt x="70" y="499"/>
                    </a:lnTo>
                    <a:lnTo>
                      <a:pt x="66" y="506"/>
                    </a:lnTo>
                    <a:lnTo>
                      <a:pt x="7" y="421"/>
                    </a:lnTo>
                    <a:lnTo>
                      <a:pt x="11" y="414"/>
                    </a:lnTo>
                    <a:close/>
                    <a:moveTo>
                      <a:pt x="70" y="499"/>
                    </a:moveTo>
                    <a:lnTo>
                      <a:pt x="73" y="502"/>
                    </a:lnTo>
                    <a:lnTo>
                      <a:pt x="70" y="506"/>
                    </a:lnTo>
                    <a:lnTo>
                      <a:pt x="68" y="502"/>
                    </a:lnTo>
                    <a:lnTo>
                      <a:pt x="70" y="499"/>
                    </a:lnTo>
                    <a:close/>
                    <a:moveTo>
                      <a:pt x="70" y="506"/>
                    </a:moveTo>
                    <a:lnTo>
                      <a:pt x="10" y="588"/>
                    </a:lnTo>
                    <a:lnTo>
                      <a:pt x="6" y="581"/>
                    </a:lnTo>
                    <a:lnTo>
                      <a:pt x="66" y="498"/>
                    </a:lnTo>
                    <a:lnTo>
                      <a:pt x="70" y="506"/>
                    </a:lnTo>
                    <a:close/>
                    <a:moveTo>
                      <a:pt x="5" y="585"/>
                    </a:moveTo>
                    <a:lnTo>
                      <a:pt x="5" y="583"/>
                    </a:lnTo>
                    <a:lnTo>
                      <a:pt x="6" y="581"/>
                    </a:lnTo>
                    <a:lnTo>
                      <a:pt x="8" y="585"/>
                    </a:lnTo>
                    <a:lnTo>
                      <a:pt x="5" y="585"/>
                    </a:lnTo>
                    <a:close/>
                    <a:moveTo>
                      <a:pt x="11" y="585"/>
                    </a:moveTo>
                    <a:lnTo>
                      <a:pt x="11" y="608"/>
                    </a:lnTo>
                    <a:lnTo>
                      <a:pt x="6" y="608"/>
                    </a:lnTo>
                    <a:lnTo>
                      <a:pt x="5" y="585"/>
                    </a:lnTo>
                    <a:lnTo>
                      <a:pt x="11" y="585"/>
                    </a:lnTo>
                    <a:close/>
                    <a:moveTo>
                      <a:pt x="7" y="611"/>
                    </a:moveTo>
                    <a:lnTo>
                      <a:pt x="6" y="610"/>
                    </a:lnTo>
                    <a:lnTo>
                      <a:pt x="6" y="608"/>
                    </a:lnTo>
                    <a:lnTo>
                      <a:pt x="9" y="608"/>
                    </a:lnTo>
                    <a:lnTo>
                      <a:pt x="7" y="611"/>
                    </a:lnTo>
                    <a:close/>
                    <a:moveTo>
                      <a:pt x="11" y="604"/>
                    </a:moveTo>
                    <a:lnTo>
                      <a:pt x="73" y="700"/>
                    </a:lnTo>
                    <a:lnTo>
                      <a:pt x="69" y="706"/>
                    </a:lnTo>
                    <a:lnTo>
                      <a:pt x="7" y="611"/>
                    </a:lnTo>
                    <a:lnTo>
                      <a:pt x="11" y="604"/>
                    </a:lnTo>
                    <a:close/>
                    <a:moveTo>
                      <a:pt x="73" y="700"/>
                    </a:moveTo>
                    <a:lnTo>
                      <a:pt x="75" y="703"/>
                    </a:lnTo>
                    <a:lnTo>
                      <a:pt x="73" y="706"/>
                    </a:lnTo>
                    <a:lnTo>
                      <a:pt x="71" y="703"/>
                    </a:lnTo>
                    <a:lnTo>
                      <a:pt x="73" y="700"/>
                    </a:lnTo>
                    <a:close/>
                    <a:moveTo>
                      <a:pt x="73" y="706"/>
                    </a:moveTo>
                    <a:lnTo>
                      <a:pt x="9" y="829"/>
                    </a:lnTo>
                    <a:lnTo>
                      <a:pt x="4" y="823"/>
                    </a:lnTo>
                    <a:lnTo>
                      <a:pt x="69" y="700"/>
                    </a:lnTo>
                    <a:lnTo>
                      <a:pt x="73" y="706"/>
                    </a:lnTo>
                    <a:close/>
                    <a:moveTo>
                      <a:pt x="6" y="831"/>
                    </a:moveTo>
                    <a:lnTo>
                      <a:pt x="0" y="830"/>
                    </a:lnTo>
                    <a:lnTo>
                      <a:pt x="4" y="823"/>
                    </a:lnTo>
                    <a:lnTo>
                      <a:pt x="6" y="826"/>
                    </a:lnTo>
                    <a:lnTo>
                      <a:pt x="6" y="831"/>
                    </a:lnTo>
                    <a:close/>
                    <a:moveTo>
                      <a:pt x="7" y="822"/>
                    </a:moveTo>
                    <a:lnTo>
                      <a:pt x="17" y="823"/>
                    </a:lnTo>
                    <a:lnTo>
                      <a:pt x="16" y="832"/>
                    </a:lnTo>
                    <a:lnTo>
                      <a:pt x="6" y="831"/>
                    </a:lnTo>
                    <a:lnTo>
                      <a:pt x="7" y="822"/>
                    </a:lnTo>
                    <a:close/>
                    <a:moveTo>
                      <a:pt x="19" y="831"/>
                    </a:moveTo>
                    <a:lnTo>
                      <a:pt x="18" y="832"/>
                    </a:lnTo>
                    <a:lnTo>
                      <a:pt x="16" y="832"/>
                    </a:lnTo>
                    <a:lnTo>
                      <a:pt x="16" y="828"/>
                    </a:lnTo>
                    <a:lnTo>
                      <a:pt x="19" y="831"/>
                    </a:lnTo>
                    <a:close/>
                    <a:moveTo>
                      <a:pt x="14" y="824"/>
                    </a:moveTo>
                    <a:lnTo>
                      <a:pt x="78" y="707"/>
                    </a:lnTo>
                    <a:lnTo>
                      <a:pt x="83" y="714"/>
                    </a:lnTo>
                    <a:lnTo>
                      <a:pt x="19" y="831"/>
                    </a:lnTo>
                    <a:lnTo>
                      <a:pt x="14" y="824"/>
                    </a:lnTo>
                    <a:close/>
                    <a:moveTo>
                      <a:pt x="83" y="711"/>
                    </a:moveTo>
                    <a:lnTo>
                      <a:pt x="83" y="712"/>
                    </a:lnTo>
                    <a:lnTo>
                      <a:pt x="83" y="714"/>
                    </a:lnTo>
                    <a:lnTo>
                      <a:pt x="81" y="711"/>
                    </a:lnTo>
                    <a:lnTo>
                      <a:pt x="83" y="711"/>
                    </a:lnTo>
                    <a:close/>
                    <a:moveTo>
                      <a:pt x="78" y="711"/>
                    </a:moveTo>
                    <a:lnTo>
                      <a:pt x="78" y="690"/>
                    </a:lnTo>
                    <a:lnTo>
                      <a:pt x="83" y="690"/>
                    </a:lnTo>
                    <a:lnTo>
                      <a:pt x="83" y="711"/>
                    </a:lnTo>
                    <a:lnTo>
                      <a:pt x="78" y="711"/>
                    </a:lnTo>
                    <a:close/>
                    <a:moveTo>
                      <a:pt x="82" y="686"/>
                    </a:moveTo>
                    <a:lnTo>
                      <a:pt x="83" y="688"/>
                    </a:lnTo>
                    <a:lnTo>
                      <a:pt x="83" y="690"/>
                    </a:lnTo>
                    <a:lnTo>
                      <a:pt x="81" y="690"/>
                    </a:lnTo>
                    <a:lnTo>
                      <a:pt x="82" y="686"/>
                    </a:lnTo>
                    <a:close/>
                    <a:moveTo>
                      <a:pt x="79" y="694"/>
                    </a:moveTo>
                    <a:lnTo>
                      <a:pt x="10" y="601"/>
                    </a:lnTo>
                    <a:lnTo>
                      <a:pt x="14" y="593"/>
                    </a:lnTo>
                    <a:lnTo>
                      <a:pt x="82" y="686"/>
                    </a:lnTo>
                    <a:lnTo>
                      <a:pt x="79" y="694"/>
                    </a:lnTo>
                    <a:close/>
                    <a:moveTo>
                      <a:pt x="10" y="601"/>
                    </a:moveTo>
                    <a:lnTo>
                      <a:pt x="7" y="597"/>
                    </a:lnTo>
                    <a:lnTo>
                      <a:pt x="10" y="593"/>
                    </a:lnTo>
                    <a:lnTo>
                      <a:pt x="12" y="597"/>
                    </a:lnTo>
                    <a:lnTo>
                      <a:pt x="10" y="601"/>
                    </a:lnTo>
                    <a:close/>
                    <a:moveTo>
                      <a:pt x="10" y="593"/>
                    </a:moveTo>
                    <a:lnTo>
                      <a:pt x="79" y="505"/>
                    </a:lnTo>
                    <a:lnTo>
                      <a:pt x="83" y="512"/>
                    </a:lnTo>
                    <a:lnTo>
                      <a:pt x="14" y="601"/>
                    </a:lnTo>
                    <a:lnTo>
                      <a:pt x="10" y="593"/>
                    </a:lnTo>
                    <a:close/>
                    <a:moveTo>
                      <a:pt x="84" y="508"/>
                    </a:moveTo>
                    <a:lnTo>
                      <a:pt x="84" y="511"/>
                    </a:lnTo>
                    <a:lnTo>
                      <a:pt x="83" y="512"/>
                    </a:lnTo>
                    <a:lnTo>
                      <a:pt x="81" y="508"/>
                    </a:lnTo>
                    <a:lnTo>
                      <a:pt x="84" y="508"/>
                    </a:lnTo>
                    <a:close/>
                    <a:moveTo>
                      <a:pt x="78" y="509"/>
                    </a:moveTo>
                    <a:lnTo>
                      <a:pt x="78" y="498"/>
                    </a:lnTo>
                    <a:lnTo>
                      <a:pt x="83" y="497"/>
                    </a:lnTo>
                    <a:lnTo>
                      <a:pt x="84" y="508"/>
                    </a:lnTo>
                    <a:lnTo>
                      <a:pt x="78" y="509"/>
                    </a:lnTo>
                    <a:close/>
                    <a:moveTo>
                      <a:pt x="82" y="494"/>
                    </a:moveTo>
                    <a:lnTo>
                      <a:pt x="83" y="495"/>
                    </a:lnTo>
                    <a:lnTo>
                      <a:pt x="83" y="497"/>
                    </a:lnTo>
                    <a:lnTo>
                      <a:pt x="81" y="498"/>
                    </a:lnTo>
                    <a:lnTo>
                      <a:pt x="82" y="494"/>
                    </a:lnTo>
                    <a:close/>
                    <a:moveTo>
                      <a:pt x="79" y="501"/>
                    </a:moveTo>
                    <a:lnTo>
                      <a:pt x="16" y="418"/>
                    </a:lnTo>
                    <a:lnTo>
                      <a:pt x="19" y="410"/>
                    </a:lnTo>
                    <a:lnTo>
                      <a:pt x="82" y="494"/>
                    </a:lnTo>
                    <a:lnTo>
                      <a:pt x="79" y="501"/>
                    </a:lnTo>
                    <a:close/>
                    <a:moveTo>
                      <a:pt x="16" y="418"/>
                    </a:moveTo>
                    <a:lnTo>
                      <a:pt x="13" y="414"/>
                    </a:lnTo>
                    <a:lnTo>
                      <a:pt x="15" y="411"/>
                    </a:lnTo>
                    <a:lnTo>
                      <a:pt x="17" y="414"/>
                    </a:lnTo>
                    <a:lnTo>
                      <a:pt x="16" y="418"/>
                    </a:lnTo>
                    <a:close/>
                    <a:moveTo>
                      <a:pt x="15" y="411"/>
                    </a:moveTo>
                    <a:lnTo>
                      <a:pt x="78" y="294"/>
                    </a:lnTo>
                    <a:lnTo>
                      <a:pt x="83" y="300"/>
                    </a:lnTo>
                    <a:lnTo>
                      <a:pt x="20" y="417"/>
                    </a:lnTo>
                    <a:lnTo>
                      <a:pt x="15" y="411"/>
                    </a:lnTo>
                    <a:close/>
                    <a:moveTo>
                      <a:pt x="83" y="297"/>
                    </a:moveTo>
                    <a:lnTo>
                      <a:pt x="83" y="299"/>
                    </a:lnTo>
                    <a:lnTo>
                      <a:pt x="83" y="300"/>
                    </a:lnTo>
                    <a:lnTo>
                      <a:pt x="81" y="297"/>
                    </a:lnTo>
                    <a:lnTo>
                      <a:pt x="83" y="297"/>
                    </a:lnTo>
                    <a:close/>
                    <a:moveTo>
                      <a:pt x="78" y="297"/>
                    </a:moveTo>
                    <a:lnTo>
                      <a:pt x="78" y="277"/>
                    </a:lnTo>
                    <a:lnTo>
                      <a:pt x="83" y="277"/>
                    </a:lnTo>
                    <a:lnTo>
                      <a:pt x="83" y="297"/>
                    </a:lnTo>
                    <a:lnTo>
                      <a:pt x="78" y="297"/>
                    </a:lnTo>
                    <a:close/>
                    <a:moveTo>
                      <a:pt x="82" y="273"/>
                    </a:moveTo>
                    <a:lnTo>
                      <a:pt x="83" y="274"/>
                    </a:lnTo>
                    <a:lnTo>
                      <a:pt x="83" y="277"/>
                    </a:lnTo>
                    <a:lnTo>
                      <a:pt x="81" y="277"/>
                    </a:lnTo>
                    <a:lnTo>
                      <a:pt x="82" y="273"/>
                    </a:lnTo>
                    <a:close/>
                    <a:moveTo>
                      <a:pt x="79" y="280"/>
                    </a:moveTo>
                    <a:lnTo>
                      <a:pt x="10" y="187"/>
                    </a:lnTo>
                    <a:lnTo>
                      <a:pt x="14" y="180"/>
                    </a:lnTo>
                    <a:lnTo>
                      <a:pt x="82" y="273"/>
                    </a:lnTo>
                    <a:lnTo>
                      <a:pt x="79" y="280"/>
                    </a:lnTo>
                    <a:close/>
                    <a:moveTo>
                      <a:pt x="10" y="187"/>
                    </a:moveTo>
                    <a:lnTo>
                      <a:pt x="7" y="184"/>
                    </a:lnTo>
                    <a:lnTo>
                      <a:pt x="10" y="180"/>
                    </a:lnTo>
                    <a:lnTo>
                      <a:pt x="12" y="184"/>
                    </a:lnTo>
                    <a:lnTo>
                      <a:pt x="10" y="187"/>
                    </a:lnTo>
                    <a:close/>
                    <a:moveTo>
                      <a:pt x="10" y="180"/>
                    </a:moveTo>
                    <a:lnTo>
                      <a:pt x="79" y="91"/>
                    </a:lnTo>
                    <a:lnTo>
                      <a:pt x="83" y="99"/>
                    </a:lnTo>
                    <a:lnTo>
                      <a:pt x="14" y="187"/>
                    </a:lnTo>
                    <a:lnTo>
                      <a:pt x="10" y="180"/>
                    </a:lnTo>
                    <a:close/>
                    <a:moveTo>
                      <a:pt x="84" y="95"/>
                    </a:moveTo>
                    <a:lnTo>
                      <a:pt x="84" y="97"/>
                    </a:lnTo>
                    <a:lnTo>
                      <a:pt x="83" y="99"/>
                    </a:lnTo>
                    <a:lnTo>
                      <a:pt x="81" y="95"/>
                    </a:lnTo>
                    <a:lnTo>
                      <a:pt x="84" y="95"/>
                    </a:lnTo>
                    <a:close/>
                    <a:moveTo>
                      <a:pt x="78" y="95"/>
                    </a:moveTo>
                    <a:lnTo>
                      <a:pt x="78" y="85"/>
                    </a:lnTo>
                    <a:lnTo>
                      <a:pt x="83" y="84"/>
                    </a:lnTo>
                    <a:lnTo>
                      <a:pt x="84" y="95"/>
                    </a:lnTo>
                    <a:lnTo>
                      <a:pt x="78" y="95"/>
                    </a:lnTo>
                    <a:close/>
                    <a:moveTo>
                      <a:pt x="83" y="81"/>
                    </a:moveTo>
                    <a:lnTo>
                      <a:pt x="83" y="82"/>
                    </a:lnTo>
                    <a:lnTo>
                      <a:pt x="83" y="84"/>
                    </a:lnTo>
                    <a:lnTo>
                      <a:pt x="81" y="84"/>
                    </a:lnTo>
                    <a:lnTo>
                      <a:pt x="83" y="81"/>
                    </a:lnTo>
                    <a:close/>
                    <a:moveTo>
                      <a:pt x="79" y="88"/>
                    </a:moveTo>
                    <a:lnTo>
                      <a:pt x="22" y="8"/>
                    </a:lnTo>
                    <a:lnTo>
                      <a:pt x="26" y="1"/>
                    </a:lnTo>
                    <a:lnTo>
                      <a:pt x="83" y="81"/>
                    </a:lnTo>
                    <a:lnTo>
                      <a:pt x="79" y="88"/>
                    </a:lnTo>
                    <a:close/>
                    <a:moveTo>
                      <a:pt x="24" y="0"/>
                    </a:moveTo>
                    <a:lnTo>
                      <a:pt x="25" y="0"/>
                    </a:lnTo>
                    <a:lnTo>
                      <a:pt x="26" y="1"/>
                    </a:lnTo>
                    <a:lnTo>
                      <a:pt x="24" y="5"/>
                    </a:lnTo>
                    <a:lnTo>
                      <a:pt x="24" y="0"/>
                    </a:lnTo>
                    <a:close/>
                    <a:moveTo>
                      <a:pt x="24" y="9"/>
                    </a:moveTo>
                    <a:lnTo>
                      <a:pt x="9" y="10"/>
                    </a:lnTo>
                    <a:lnTo>
                      <a:pt x="8" y="1"/>
                    </a:lnTo>
                    <a:lnTo>
                      <a:pt x="24" y="0"/>
                    </a:lnTo>
                    <a:lnTo>
                      <a:pt x="24" y="9"/>
                    </a:lnTo>
                    <a:close/>
                    <a:moveTo>
                      <a:pt x="7" y="9"/>
                    </a:moveTo>
                    <a:lnTo>
                      <a:pt x="1" y="1"/>
                    </a:lnTo>
                    <a:lnTo>
                      <a:pt x="8" y="1"/>
                    </a:lnTo>
                    <a:lnTo>
                      <a:pt x="9" y="5"/>
                    </a:lnTo>
                    <a:lnTo>
                      <a:pt x="7" y="9"/>
                    </a:lnTo>
                    <a:close/>
                    <a:moveTo>
                      <a:pt x="10" y="2"/>
                    </a:moveTo>
                    <a:lnTo>
                      <a:pt x="70" y="85"/>
                    </a:lnTo>
                    <a:lnTo>
                      <a:pt x="66" y="92"/>
                    </a:lnTo>
                    <a:lnTo>
                      <a:pt x="7" y="9"/>
                    </a:lnTo>
                    <a:lnTo>
                      <a:pt x="10" y="2"/>
                    </a:lnTo>
                    <a:close/>
                    <a:moveTo>
                      <a:pt x="70" y="85"/>
                    </a:moveTo>
                    <a:lnTo>
                      <a:pt x="73" y="89"/>
                    </a:lnTo>
                    <a:lnTo>
                      <a:pt x="70" y="92"/>
                    </a:lnTo>
                    <a:lnTo>
                      <a:pt x="68" y="89"/>
                    </a:lnTo>
                    <a:lnTo>
                      <a:pt x="70" y="85"/>
                    </a:lnTo>
                    <a:close/>
                    <a:moveTo>
                      <a:pt x="70" y="92"/>
                    </a:moveTo>
                    <a:lnTo>
                      <a:pt x="10" y="175"/>
                    </a:lnTo>
                    <a:lnTo>
                      <a:pt x="6" y="168"/>
                    </a:lnTo>
                    <a:lnTo>
                      <a:pt x="66" y="85"/>
                    </a:lnTo>
                    <a:lnTo>
                      <a:pt x="70" y="92"/>
                    </a:lnTo>
                    <a:close/>
                    <a:moveTo>
                      <a:pt x="5" y="171"/>
                    </a:moveTo>
                    <a:lnTo>
                      <a:pt x="5" y="169"/>
                    </a:lnTo>
                    <a:lnTo>
                      <a:pt x="6" y="168"/>
                    </a:lnTo>
                    <a:lnTo>
                      <a:pt x="8" y="171"/>
                    </a:lnTo>
                    <a:lnTo>
                      <a:pt x="5" y="171"/>
                    </a:lnTo>
                    <a:close/>
                    <a:moveTo>
                      <a:pt x="11" y="171"/>
                    </a:moveTo>
                    <a:lnTo>
                      <a:pt x="11" y="194"/>
                    </a:lnTo>
                    <a:lnTo>
                      <a:pt x="6" y="195"/>
                    </a:lnTo>
                    <a:lnTo>
                      <a:pt x="5" y="171"/>
                    </a:lnTo>
                    <a:lnTo>
                      <a:pt x="11" y="171"/>
                    </a:lnTo>
                    <a:close/>
                    <a:moveTo>
                      <a:pt x="7" y="198"/>
                    </a:moveTo>
                    <a:lnTo>
                      <a:pt x="6" y="197"/>
                    </a:lnTo>
                    <a:lnTo>
                      <a:pt x="6" y="195"/>
                    </a:lnTo>
                    <a:lnTo>
                      <a:pt x="9" y="195"/>
                    </a:lnTo>
                    <a:lnTo>
                      <a:pt x="7" y="198"/>
                    </a:lnTo>
                    <a:close/>
                    <a:moveTo>
                      <a:pt x="11" y="191"/>
                    </a:moveTo>
                    <a:lnTo>
                      <a:pt x="73" y="286"/>
                    </a:lnTo>
                    <a:lnTo>
                      <a:pt x="69" y="293"/>
                    </a:lnTo>
                    <a:lnTo>
                      <a:pt x="7" y="198"/>
                    </a:lnTo>
                    <a:lnTo>
                      <a:pt x="11" y="191"/>
                    </a:lnTo>
                    <a:close/>
                    <a:moveTo>
                      <a:pt x="73" y="286"/>
                    </a:moveTo>
                    <a:lnTo>
                      <a:pt x="75" y="289"/>
                    </a:lnTo>
                    <a:lnTo>
                      <a:pt x="73" y="293"/>
                    </a:lnTo>
                    <a:lnTo>
                      <a:pt x="71" y="290"/>
                    </a:lnTo>
                    <a:lnTo>
                      <a:pt x="73" y="286"/>
                    </a:lnTo>
                    <a:close/>
                    <a:moveTo>
                      <a:pt x="73" y="293"/>
                    </a:moveTo>
                    <a:lnTo>
                      <a:pt x="11" y="405"/>
                    </a:lnTo>
                    <a:lnTo>
                      <a:pt x="7" y="399"/>
                    </a:lnTo>
                    <a:lnTo>
                      <a:pt x="69" y="287"/>
                    </a:lnTo>
                    <a:lnTo>
                      <a:pt x="73" y="293"/>
                    </a:lnTo>
                    <a:close/>
                    <a:moveTo>
                      <a:pt x="6" y="402"/>
                    </a:moveTo>
                    <a:lnTo>
                      <a:pt x="6" y="400"/>
                    </a:lnTo>
                    <a:lnTo>
                      <a:pt x="7" y="399"/>
                    </a:lnTo>
                    <a:lnTo>
                      <a:pt x="9" y="402"/>
                    </a:lnTo>
                    <a:lnTo>
                      <a:pt x="6" y="402"/>
                    </a:lnTo>
                    <a:close/>
                    <a:moveTo>
                      <a:pt x="12" y="402"/>
                    </a:moveTo>
                    <a:lnTo>
                      <a:pt x="12" y="418"/>
                    </a:lnTo>
                    <a:lnTo>
                      <a:pt x="6" y="418"/>
                    </a:lnTo>
                    <a:lnTo>
                      <a:pt x="6" y="402"/>
                    </a:lnTo>
                    <a:lnTo>
                      <a:pt x="12" y="402"/>
                    </a:lnTo>
                    <a:close/>
                    <a:moveTo>
                      <a:pt x="7" y="421"/>
                    </a:moveTo>
                    <a:lnTo>
                      <a:pt x="6" y="420"/>
                    </a:lnTo>
                    <a:lnTo>
                      <a:pt x="6" y="418"/>
                    </a:lnTo>
                    <a:lnTo>
                      <a:pt x="9" y="418"/>
                    </a:lnTo>
                    <a:lnTo>
                      <a:pt x="7" y="421"/>
                    </a:lnTo>
                    <a:close/>
                  </a:path>
                </a:pathLst>
              </a:custGeom>
              <a:solidFill>
                <a:srgbClr val="003D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5" name="Freeform 35">
                <a:extLst>
                  <a:ext uri="{FF2B5EF4-FFF2-40B4-BE49-F238E27FC236}">
                    <a16:creationId xmlns:a16="http://schemas.microsoft.com/office/drawing/2014/main" id="{54A4177A-A0A7-4026-B83B-CF05C10D12E5}"/>
                  </a:ext>
                </a:extLst>
              </p:cNvPr>
              <p:cNvSpPr>
                <a:spLocks/>
              </p:cNvSpPr>
              <p:nvPr/>
            </p:nvSpPr>
            <p:spPr bwMode="auto">
              <a:xfrm>
                <a:off x="1361" y="18"/>
                <a:ext cx="220" cy="2122"/>
              </a:xfrm>
              <a:custGeom>
                <a:avLst/>
                <a:gdLst>
                  <a:gd name="T0" fmla="*/ 2147483647 w 72"/>
                  <a:gd name="T1" fmla="*/ 2147483647 h 824"/>
                  <a:gd name="T2" fmla="*/ 2147483647 w 72"/>
                  <a:gd name="T3" fmla="*/ 2147483647 h 824"/>
                  <a:gd name="T4" fmla="*/ 2147483647 w 72"/>
                  <a:gd name="T5" fmla="*/ 2147483647 h 824"/>
                  <a:gd name="T6" fmla="*/ 2147483647 w 72"/>
                  <a:gd name="T7" fmla="*/ 2147483647 h 824"/>
                  <a:gd name="T8" fmla="*/ 2147483647 w 72"/>
                  <a:gd name="T9" fmla="*/ 2147483647 h 824"/>
                  <a:gd name="T10" fmla="*/ 2147483647 w 72"/>
                  <a:gd name="T11" fmla="*/ 2147483647 h 824"/>
                  <a:gd name="T12" fmla="*/ 2147483647 w 72"/>
                  <a:gd name="T13" fmla="*/ 2147483647 h 824"/>
                  <a:gd name="T14" fmla="*/ 2147483647 w 72"/>
                  <a:gd name="T15" fmla="*/ 2147483647 h 824"/>
                  <a:gd name="T16" fmla="*/ 0 w 72"/>
                  <a:gd name="T17" fmla="*/ 2147483647 h 824"/>
                  <a:gd name="T18" fmla="*/ 0 w 72"/>
                  <a:gd name="T19" fmla="*/ 2147483647 h 824"/>
                  <a:gd name="T20" fmla="*/ 2147483647 w 72"/>
                  <a:gd name="T21" fmla="*/ 2147483647 h 824"/>
                  <a:gd name="T22" fmla="*/ 0 w 72"/>
                  <a:gd name="T23" fmla="*/ 2147483647 h 824"/>
                  <a:gd name="T24" fmla="*/ 0 w 72"/>
                  <a:gd name="T25" fmla="*/ 2147483647 h 824"/>
                  <a:gd name="T26" fmla="*/ 2147483647 w 72"/>
                  <a:gd name="T27" fmla="*/ 2147483647 h 824"/>
                  <a:gd name="T28" fmla="*/ 0 w 72"/>
                  <a:gd name="T29" fmla="*/ 2147483647 h 824"/>
                  <a:gd name="T30" fmla="*/ 0 w 72"/>
                  <a:gd name="T31" fmla="*/ 2147483647 h 824"/>
                  <a:gd name="T32" fmla="*/ 2147483647 w 72"/>
                  <a:gd name="T33" fmla="*/ 2147483647 h 824"/>
                  <a:gd name="T34" fmla="*/ 0 w 72"/>
                  <a:gd name="T35" fmla="*/ 2147483647 h 824"/>
                  <a:gd name="T36" fmla="*/ 0 w 72"/>
                  <a:gd name="T37" fmla="*/ 2147483647 h 824"/>
                  <a:gd name="T38" fmla="*/ 2147483647 w 72"/>
                  <a:gd name="T39" fmla="*/ 2147483647 h 824"/>
                  <a:gd name="T40" fmla="*/ 2147483647 w 72"/>
                  <a:gd name="T41" fmla="*/ 0 h 824"/>
                  <a:gd name="T42" fmla="*/ 2147483647 w 72"/>
                  <a:gd name="T43" fmla="*/ 2147483647 h 824"/>
                  <a:gd name="T44" fmla="*/ 2147483647 w 72"/>
                  <a:gd name="T45" fmla="*/ 2147483647 h 824"/>
                  <a:gd name="T46" fmla="*/ 2147483647 w 72"/>
                  <a:gd name="T47" fmla="*/ 2147483647 h 824"/>
                  <a:gd name="T48" fmla="*/ 2147483647 w 72"/>
                  <a:gd name="T49" fmla="*/ 2147483647 h 824"/>
                  <a:gd name="T50" fmla="*/ 2147483647 w 72"/>
                  <a:gd name="T51" fmla="*/ 2147483647 h 8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2"/>
                  <a:gd name="T79" fmla="*/ 0 h 824"/>
                  <a:gd name="T80" fmla="*/ 72 w 72"/>
                  <a:gd name="T81" fmla="*/ 824 h 82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2" h="824">
                    <a:moveTo>
                      <a:pt x="71" y="404"/>
                    </a:moveTo>
                    <a:lnTo>
                      <a:pt x="72" y="417"/>
                    </a:lnTo>
                    <a:lnTo>
                      <a:pt x="5" y="507"/>
                    </a:lnTo>
                    <a:lnTo>
                      <a:pt x="72" y="583"/>
                    </a:lnTo>
                    <a:lnTo>
                      <a:pt x="72" y="606"/>
                    </a:lnTo>
                    <a:lnTo>
                      <a:pt x="7" y="701"/>
                    </a:lnTo>
                    <a:lnTo>
                      <a:pt x="71" y="824"/>
                    </a:lnTo>
                    <a:lnTo>
                      <a:pt x="61" y="824"/>
                    </a:lnTo>
                    <a:lnTo>
                      <a:pt x="0" y="712"/>
                    </a:lnTo>
                    <a:lnTo>
                      <a:pt x="0" y="687"/>
                    </a:lnTo>
                    <a:lnTo>
                      <a:pt x="64" y="597"/>
                    </a:lnTo>
                    <a:lnTo>
                      <a:pt x="0" y="517"/>
                    </a:lnTo>
                    <a:lnTo>
                      <a:pt x="0" y="500"/>
                    </a:lnTo>
                    <a:lnTo>
                      <a:pt x="61" y="411"/>
                    </a:lnTo>
                    <a:lnTo>
                      <a:pt x="0" y="299"/>
                    </a:lnTo>
                    <a:lnTo>
                      <a:pt x="0" y="273"/>
                    </a:lnTo>
                    <a:lnTo>
                      <a:pt x="64" y="183"/>
                    </a:lnTo>
                    <a:lnTo>
                      <a:pt x="0" y="104"/>
                    </a:lnTo>
                    <a:lnTo>
                      <a:pt x="0" y="86"/>
                    </a:lnTo>
                    <a:lnTo>
                      <a:pt x="54" y="1"/>
                    </a:lnTo>
                    <a:lnTo>
                      <a:pt x="72" y="0"/>
                    </a:lnTo>
                    <a:lnTo>
                      <a:pt x="5" y="94"/>
                    </a:lnTo>
                    <a:lnTo>
                      <a:pt x="72" y="170"/>
                    </a:lnTo>
                    <a:lnTo>
                      <a:pt x="72" y="193"/>
                    </a:lnTo>
                    <a:lnTo>
                      <a:pt x="7" y="288"/>
                    </a:lnTo>
                    <a:lnTo>
                      <a:pt x="71" y="404"/>
                    </a:lnTo>
                    <a:close/>
                  </a:path>
                </a:pathLst>
              </a:custGeom>
              <a:solidFill>
                <a:srgbClr val="EA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6" name="Freeform 36">
                <a:extLst>
                  <a:ext uri="{FF2B5EF4-FFF2-40B4-BE49-F238E27FC236}">
                    <a16:creationId xmlns:a16="http://schemas.microsoft.com/office/drawing/2014/main" id="{1D597123-67C6-4C35-BAAC-4C58095CE434}"/>
                  </a:ext>
                </a:extLst>
              </p:cNvPr>
              <p:cNvSpPr>
                <a:spLocks noEditPoints="1"/>
              </p:cNvSpPr>
              <p:nvPr/>
            </p:nvSpPr>
            <p:spPr bwMode="auto">
              <a:xfrm>
                <a:off x="1352" y="5"/>
                <a:ext cx="253" cy="2147"/>
              </a:xfrm>
              <a:custGeom>
                <a:avLst/>
                <a:gdLst>
                  <a:gd name="T0" fmla="*/ 2147483647 w 83"/>
                  <a:gd name="T1" fmla="*/ 2147483647 h 834"/>
                  <a:gd name="T2" fmla="*/ 2147483647 w 83"/>
                  <a:gd name="T3" fmla="*/ 2147483647 h 834"/>
                  <a:gd name="T4" fmla="*/ 2147483647 w 83"/>
                  <a:gd name="T5" fmla="*/ 2147483647 h 834"/>
                  <a:gd name="T6" fmla="*/ 2147483647 w 83"/>
                  <a:gd name="T7" fmla="*/ 2147483647 h 834"/>
                  <a:gd name="T8" fmla="*/ 2147483647 w 83"/>
                  <a:gd name="T9" fmla="*/ 2147483647 h 834"/>
                  <a:gd name="T10" fmla="*/ 2147483647 w 83"/>
                  <a:gd name="T11" fmla="*/ 2147483647 h 834"/>
                  <a:gd name="T12" fmla="*/ 2147483647 w 83"/>
                  <a:gd name="T13" fmla="*/ 2147483647 h 834"/>
                  <a:gd name="T14" fmla="*/ 2147483647 w 83"/>
                  <a:gd name="T15" fmla="*/ 2147483647 h 834"/>
                  <a:gd name="T16" fmla="*/ 2147483647 w 83"/>
                  <a:gd name="T17" fmla="*/ 2147483647 h 834"/>
                  <a:gd name="T18" fmla="*/ 2147483647 w 83"/>
                  <a:gd name="T19" fmla="*/ 2147483647 h 834"/>
                  <a:gd name="T20" fmla="*/ 2147483647 w 83"/>
                  <a:gd name="T21" fmla="*/ 2147483647 h 834"/>
                  <a:gd name="T22" fmla="*/ 2147483647 w 83"/>
                  <a:gd name="T23" fmla="*/ 2147483647 h 834"/>
                  <a:gd name="T24" fmla="*/ 2147483647 w 83"/>
                  <a:gd name="T25" fmla="*/ 2147483647 h 834"/>
                  <a:gd name="T26" fmla="*/ 2147483647 w 83"/>
                  <a:gd name="T27" fmla="*/ 2147483647 h 834"/>
                  <a:gd name="T28" fmla="*/ 2147483647 w 83"/>
                  <a:gd name="T29" fmla="*/ 2147483647 h 834"/>
                  <a:gd name="T30" fmla="*/ 2147483647 w 83"/>
                  <a:gd name="T31" fmla="*/ 2147483647 h 834"/>
                  <a:gd name="T32" fmla="*/ 2147483647 w 83"/>
                  <a:gd name="T33" fmla="*/ 2147483647 h 834"/>
                  <a:gd name="T34" fmla="*/ 0 w 83"/>
                  <a:gd name="T35" fmla="*/ 2147483647 h 834"/>
                  <a:gd name="T36" fmla="*/ 0 w 83"/>
                  <a:gd name="T37" fmla="*/ 2147483647 h 834"/>
                  <a:gd name="T38" fmla="*/ 0 w 83"/>
                  <a:gd name="T39" fmla="*/ 2147483647 h 834"/>
                  <a:gd name="T40" fmla="*/ 2147483647 w 83"/>
                  <a:gd name="T41" fmla="*/ 2147483647 h 834"/>
                  <a:gd name="T42" fmla="*/ 2147483647 w 83"/>
                  <a:gd name="T43" fmla="*/ 2147483647 h 834"/>
                  <a:gd name="T44" fmla="*/ 2147483647 w 83"/>
                  <a:gd name="T45" fmla="*/ 2147483647 h 834"/>
                  <a:gd name="T46" fmla="*/ 2147483647 w 83"/>
                  <a:gd name="T47" fmla="*/ 2147483647 h 834"/>
                  <a:gd name="T48" fmla="*/ 2147483647 w 83"/>
                  <a:gd name="T49" fmla="*/ 2147483647 h 834"/>
                  <a:gd name="T50" fmla="*/ 2147483647 w 83"/>
                  <a:gd name="T51" fmla="*/ 2147483647 h 834"/>
                  <a:gd name="T52" fmla="*/ 0 w 83"/>
                  <a:gd name="T53" fmla="*/ 2147483647 h 834"/>
                  <a:gd name="T54" fmla="*/ 0 w 83"/>
                  <a:gd name="T55" fmla="*/ 2147483647 h 834"/>
                  <a:gd name="T56" fmla="*/ 0 w 83"/>
                  <a:gd name="T57" fmla="*/ 2147483647 h 834"/>
                  <a:gd name="T58" fmla="*/ 0 w 83"/>
                  <a:gd name="T59" fmla="*/ 2147483647 h 834"/>
                  <a:gd name="T60" fmla="*/ 2147483647 w 83"/>
                  <a:gd name="T61" fmla="*/ 2147483647 h 834"/>
                  <a:gd name="T62" fmla="*/ 2147483647 w 83"/>
                  <a:gd name="T63" fmla="*/ 2147483647 h 834"/>
                  <a:gd name="T64" fmla="*/ 0 w 83"/>
                  <a:gd name="T65" fmla="*/ 2147483647 h 834"/>
                  <a:gd name="T66" fmla="*/ 0 w 83"/>
                  <a:gd name="T67" fmla="*/ 2147483647 h 834"/>
                  <a:gd name="T68" fmla="*/ 0 w 83"/>
                  <a:gd name="T69" fmla="*/ 2147483647 h 834"/>
                  <a:gd name="T70" fmla="*/ 2147483647 w 83"/>
                  <a:gd name="T71" fmla="*/ 2147483647 h 834"/>
                  <a:gd name="T72" fmla="*/ 2147483647 w 83"/>
                  <a:gd name="T73" fmla="*/ 2147483647 h 834"/>
                  <a:gd name="T74" fmla="*/ 2147483647 w 83"/>
                  <a:gd name="T75" fmla="*/ 2147483647 h 834"/>
                  <a:gd name="T76" fmla="*/ 2147483647 w 83"/>
                  <a:gd name="T77" fmla="*/ 2147483647 h 834"/>
                  <a:gd name="T78" fmla="*/ 2147483647 w 83"/>
                  <a:gd name="T79" fmla="*/ 2147483647 h 834"/>
                  <a:gd name="T80" fmla="*/ 2147483647 w 83"/>
                  <a:gd name="T81" fmla="*/ 2147483647 h 834"/>
                  <a:gd name="T82" fmla="*/ 0 w 83"/>
                  <a:gd name="T83" fmla="*/ 2147483647 h 834"/>
                  <a:gd name="T84" fmla="*/ 0 w 83"/>
                  <a:gd name="T85" fmla="*/ 2147483647 h 834"/>
                  <a:gd name="T86" fmla="*/ 0 w 83"/>
                  <a:gd name="T87" fmla="*/ 2147483647 h 834"/>
                  <a:gd name="T88" fmla="*/ 0 w 83"/>
                  <a:gd name="T89" fmla="*/ 2147483647 h 834"/>
                  <a:gd name="T90" fmla="*/ 2147483647 w 83"/>
                  <a:gd name="T91" fmla="*/ 2147483647 h 834"/>
                  <a:gd name="T92" fmla="*/ 2147483647 w 83"/>
                  <a:gd name="T93" fmla="*/ 2147483647 h 834"/>
                  <a:gd name="T94" fmla="*/ 2147483647 w 83"/>
                  <a:gd name="T95" fmla="*/ 0 h 834"/>
                  <a:gd name="T96" fmla="*/ 2147483647 w 83"/>
                  <a:gd name="T97" fmla="*/ 0 h 834"/>
                  <a:gd name="T98" fmla="*/ 2147483647 w 83"/>
                  <a:gd name="T99" fmla="*/ 0 h 834"/>
                  <a:gd name="T100" fmla="*/ 2147483647 w 83"/>
                  <a:gd name="T101" fmla="*/ 2147483647 h 834"/>
                  <a:gd name="T102" fmla="*/ 2147483647 w 83"/>
                  <a:gd name="T103" fmla="*/ 2147483647 h 834"/>
                  <a:gd name="T104" fmla="*/ 2147483647 w 83"/>
                  <a:gd name="T105" fmla="*/ 2147483647 h 834"/>
                  <a:gd name="T106" fmla="*/ 2147483647 w 83"/>
                  <a:gd name="T107" fmla="*/ 2147483647 h 834"/>
                  <a:gd name="T108" fmla="*/ 2147483647 w 83"/>
                  <a:gd name="T109" fmla="*/ 2147483647 h 834"/>
                  <a:gd name="T110" fmla="*/ 2147483647 w 83"/>
                  <a:gd name="T111" fmla="*/ 2147483647 h 834"/>
                  <a:gd name="T112" fmla="*/ 2147483647 w 83"/>
                  <a:gd name="T113" fmla="*/ 2147483647 h 834"/>
                  <a:gd name="T114" fmla="*/ 2147483647 w 83"/>
                  <a:gd name="T115" fmla="*/ 2147483647 h 834"/>
                  <a:gd name="T116" fmla="*/ 2147483647 w 83"/>
                  <a:gd name="T117" fmla="*/ 2147483647 h 834"/>
                  <a:gd name="T118" fmla="*/ 2147483647 w 83"/>
                  <a:gd name="T119" fmla="*/ 2147483647 h 834"/>
                  <a:gd name="T120" fmla="*/ 2147483647 w 83"/>
                  <a:gd name="T121" fmla="*/ 2147483647 h 834"/>
                  <a:gd name="T122" fmla="*/ 2147483647 w 83"/>
                  <a:gd name="T123" fmla="*/ 2147483647 h 8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3"/>
                  <a:gd name="T187" fmla="*/ 0 h 834"/>
                  <a:gd name="T188" fmla="*/ 83 w 83"/>
                  <a:gd name="T189" fmla="*/ 834 h 83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3" h="834">
                    <a:moveTo>
                      <a:pt x="77" y="408"/>
                    </a:moveTo>
                    <a:lnTo>
                      <a:pt x="78" y="421"/>
                    </a:lnTo>
                    <a:lnTo>
                      <a:pt x="72" y="422"/>
                    </a:lnTo>
                    <a:lnTo>
                      <a:pt x="71" y="409"/>
                    </a:lnTo>
                    <a:lnTo>
                      <a:pt x="77" y="408"/>
                    </a:lnTo>
                    <a:close/>
                    <a:moveTo>
                      <a:pt x="78" y="421"/>
                    </a:moveTo>
                    <a:lnTo>
                      <a:pt x="78" y="424"/>
                    </a:lnTo>
                    <a:lnTo>
                      <a:pt x="77" y="425"/>
                    </a:lnTo>
                    <a:lnTo>
                      <a:pt x="75" y="422"/>
                    </a:lnTo>
                    <a:lnTo>
                      <a:pt x="78" y="421"/>
                    </a:lnTo>
                    <a:close/>
                    <a:moveTo>
                      <a:pt x="77" y="425"/>
                    </a:moveTo>
                    <a:lnTo>
                      <a:pt x="10" y="516"/>
                    </a:lnTo>
                    <a:lnTo>
                      <a:pt x="7" y="509"/>
                    </a:lnTo>
                    <a:lnTo>
                      <a:pt x="73" y="418"/>
                    </a:lnTo>
                    <a:lnTo>
                      <a:pt x="77" y="425"/>
                    </a:lnTo>
                    <a:close/>
                    <a:moveTo>
                      <a:pt x="7" y="516"/>
                    </a:moveTo>
                    <a:lnTo>
                      <a:pt x="4" y="513"/>
                    </a:lnTo>
                    <a:lnTo>
                      <a:pt x="7" y="509"/>
                    </a:lnTo>
                    <a:lnTo>
                      <a:pt x="8" y="512"/>
                    </a:lnTo>
                    <a:lnTo>
                      <a:pt x="7" y="516"/>
                    </a:lnTo>
                    <a:close/>
                    <a:moveTo>
                      <a:pt x="10" y="508"/>
                    </a:moveTo>
                    <a:lnTo>
                      <a:pt x="77" y="584"/>
                    </a:lnTo>
                    <a:lnTo>
                      <a:pt x="73" y="592"/>
                    </a:lnTo>
                    <a:lnTo>
                      <a:pt x="7" y="516"/>
                    </a:lnTo>
                    <a:lnTo>
                      <a:pt x="10" y="508"/>
                    </a:lnTo>
                    <a:close/>
                    <a:moveTo>
                      <a:pt x="77" y="584"/>
                    </a:moveTo>
                    <a:lnTo>
                      <a:pt x="78" y="585"/>
                    </a:lnTo>
                    <a:lnTo>
                      <a:pt x="78" y="588"/>
                    </a:lnTo>
                    <a:lnTo>
                      <a:pt x="75" y="588"/>
                    </a:lnTo>
                    <a:lnTo>
                      <a:pt x="77" y="584"/>
                    </a:lnTo>
                    <a:close/>
                    <a:moveTo>
                      <a:pt x="78" y="588"/>
                    </a:moveTo>
                    <a:lnTo>
                      <a:pt x="78" y="611"/>
                    </a:lnTo>
                    <a:lnTo>
                      <a:pt x="72" y="611"/>
                    </a:lnTo>
                    <a:lnTo>
                      <a:pt x="72" y="588"/>
                    </a:lnTo>
                    <a:lnTo>
                      <a:pt x="78" y="588"/>
                    </a:lnTo>
                    <a:close/>
                    <a:moveTo>
                      <a:pt x="78" y="611"/>
                    </a:moveTo>
                    <a:lnTo>
                      <a:pt x="78" y="613"/>
                    </a:lnTo>
                    <a:lnTo>
                      <a:pt x="77" y="615"/>
                    </a:lnTo>
                    <a:lnTo>
                      <a:pt x="75" y="611"/>
                    </a:lnTo>
                    <a:lnTo>
                      <a:pt x="78" y="611"/>
                    </a:lnTo>
                    <a:close/>
                    <a:moveTo>
                      <a:pt x="77" y="615"/>
                    </a:moveTo>
                    <a:lnTo>
                      <a:pt x="12" y="710"/>
                    </a:lnTo>
                    <a:lnTo>
                      <a:pt x="8" y="703"/>
                    </a:lnTo>
                    <a:lnTo>
                      <a:pt x="73" y="607"/>
                    </a:lnTo>
                    <a:lnTo>
                      <a:pt x="77" y="615"/>
                    </a:lnTo>
                    <a:close/>
                    <a:moveTo>
                      <a:pt x="8" y="710"/>
                    </a:moveTo>
                    <a:lnTo>
                      <a:pt x="6" y="706"/>
                    </a:lnTo>
                    <a:lnTo>
                      <a:pt x="8" y="703"/>
                    </a:lnTo>
                    <a:lnTo>
                      <a:pt x="10" y="706"/>
                    </a:lnTo>
                    <a:lnTo>
                      <a:pt x="8" y="710"/>
                    </a:lnTo>
                    <a:close/>
                    <a:moveTo>
                      <a:pt x="12" y="703"/>
                    </a:moveTo>
                    <a:lnTo>
                      <a:pt x="76" y="826"/>
                    </a:lnTo>
                    <a:lnTo>
                      <a:pt x="71" y="832"/>
                    </a:lnTo>
                    <a:lnTo>
                      <a:pt x="8" y="710"/>
                    </a:lnTo>
                    <a:lnTo>
                      <a:pt x="12" y="703"/>
                    </a:lnTo>
                    <a:close/>
                    <a:moveTo>
                      <a:pt x="76" y="826"/>
                    </a:moveTo>
                    <a:lnTo>
                      <a:pt x="80" y="834"/>
                    </a:lnTo>
                    <a:lnTo>
                      <a:pt x="73" y="834"/>
                    </a:lnTo>
                    <a:lnTo>
                      <a:pt x="74" y="829"/>
                    </a:lnTo>
                    <a:lnTo>
                      <a:pt x="76" y="826"/>
                    </a:lnTo>
                    <a:close/>
                    <a:moveTo>
                      <a:pt x="73" y="834"/>
                    </a:moveTo>
                    <a:lnTo>
                      <a:pt x="64" y="833"/>
                    </a:lnTo>
                    <a:lnTo>
                      <a:pt x="64" y="824"/>
                    </a:lnTo>
                    <a:lnTo>
                      <a:pt x="74" y="825"/>
                    </a:lnTo>
                    <a:lnTo>
                      <a:pt x="73" y="834"/>
                    </a:lnTo>
                    <a:close/>
                    <a:moveTo>
                      <a:pt x="64" y="833"/>
                    </a:moveTo>
                    <a:lnTo>
                      <a:pt x="62" y="833"/>
                    </a:lnTo>
                    <a:lnTo>
                      <a:pt x="61" y="832"/>
                    </a:lnTo>
                    <a:lnTo>
                      <a:pt x="64" y="829"/>
                    </a:lnTo>
                    <a:lnTo>
                      <a:pt x="64" y="833"/>
                    </a:lnTo>
                    <a:close/>
                    <a:moveTo>
                      <a:pt x="61" y="832"/>
                    </a:moveTo>
                    <a:lnTo>
                      <a:pt x="0" y="721"/>
                    </a:lnTo>
                    <a:lnTo>
                      <a:pt x="5" y="714"/>
                    </a:lnTo>
                    <a:lnTo>
                      <a:pt x="66" y="826"/>
                    </a:lnTo>
                    <a:lnTo>
                      <a:pt x="61" y="832"/>
                    </a:lnTo>
                    <a:close/>
                    <a:moveTo>
                      <a:pt x="0" y="721"/>
                    </a:moveTo>
                    <a:lnTo>
                      <a:pt x="0" y="719"/>
                    </a:lnTo>
                    <a:lnTo>
                      <a:pt x="0" y="717"/>
                    </a:lnTo>
                    <a:lnTo>
                      <a:pt x="3" y="717"/>
                    </a:lnTo>
                    <a:lnTo>
                      <a:pt x="0" y="721"/>
                    </a:lnTo>
                    <a:close/>
                    <a:moveTo>
                      <a:pt x="0" y="717"/>
                    </a:moveTo>
                    <a:lnTo>
                      <a:pt x="0" y="692"/>
                    </a:lnTo>
                    <a:lnTo>
                      <a:pt x="5" y="692"/>
                    </a:lnTo>
                    <a:lnTo>
                      <a:pt x="5" y="717"/>
                    </a:lnTo>
                    <a:lnTo>
                      <a:pt x="0" y="717"/>
                    </a:lnTo>
                    <a:close/>
                    <a:moveTo>
                      <a:pt x="0" y="692"/>
                    </a:moveTo>
                    <a:lnTo>
                      <a:pt x="0" y="689"/>
                    </a:lnTo>
                    <a:lnTo>
                      <a:pt x="1" y="688"/>
                    </a:lnTo>
                    <a:lnTo>
                      <a:pt x="3" y="692"/>
                    </a:lnTo>
                    <a:lnTo>
                      <a:pt x="0" y="692"/>
                    </a:lnTo>
                    <a:close/>
                    <a:moveTo>
                      <a:pt x="1" y="688"/>
                    </a:moveTo>
                    <a:lnTo>
                      <a:pt x="66" y="598"/>
                    </a:lnTo>
                    <a:lnTo>
                      <a:pt x="69" y="605"/>
                    </a:lnTo>
                    <a:lnTo>
                      <a:pt x="4" y="695"/>
                    </a:lnTo>
                    <a:lnTo>
                      <a:pt x="1" y="688"/>
                    </a:lnTo>
                    <a:close/>
                    <a:moveTo>
                      <a:pt x="69" y="598"/>
                    </a:moveTo>
                    <a:lnTo>
                      <a:pt x="72" y="602"/>
                    </a:lnTo>
                    <a:lnTo>
                      <a:pt x="69" y="605"/>
                    </a:lnTo>
                    <a:lnTo>
                      <a:pt x="67" y="602"/>
                    </a:lnTo>
                    <a:lnTo>
                      <a:pt x="69" y="598"/>
                    </a:lnTo>
                    <a:close/>
                    <a:moveTo>
                      <a:pt x="66" y="606"/>
                    </a:moveTo>
                    <a:lnTo>
                      <a:pt x="1" y="526"/>
                    </a:lnTo>
                    <a:lnTo>
                      <a:pt x="4" y="518"/>
                    </a:lnTo>
                    <a:lnTo>
                      <a:pt x="69" y="598"/>
                    </a:lnTo>
                    <a:lnTo>
                      <a:pt x="66" y="606"/>
                    </a:lnTo>
                    <a:close/>
                    <a:moveTo>
                      <a:pt x="1" y="526"/>
                    </a:moveTo>
                    <a:lnTo>
                      <a:pt x="0" y="524"/>
                    </a:lnTo>
                    <a:lnTo>
                      <a:pt x="0" y="522"/>
                    </a:lnTo>
                    <a:lnTo>
                      <a:pt x="3" y="522"/>
                    </a:lnTo>
                    <a:lnTo>
                      <a:pt x="1" y="526"/>
                    </a:lnTo>
                    <a:close/>
                    <a:moveTo>
                      <a:pt x="0" y="522"/>
                    </a:moveTo>
                    <a:lnTo>
                      <a:pt x="0" y="505"/>
                    </a:lnTo>
                    <a:lnTo>
                      <a:pt x="5" y="505"/>
                    </a:lnTo>
                    <a:lnTo>
                      <a:pt x="5" y="522"/>
                    </a:lnTo>
                    <a:lnTo>
                      <a:pt x="0" y="522"/>
                    </a:lnTo>
                    <a:close/>
                    <a:moveTo>
                      <a:pt x="0" y="505"/>
                    </a:moveTo>
                    <a:lnTo>
                      <a:pt x="0" y="503"/>
                    </a:lnTo>
                    <a:lnTo>
                      <a:pt x="1" y="501"/>
                    </a:lnTo>
                    <a:lnTo>
                      <a:pt x="3" y="505"/>
                    </a:lnTo>
                    <a:lnTo>
                      <a:pt x="0" y="505"/>
                    </a:lnTo>
                    <a:close/>
                    <a:moveTo>
                      <a:pt x="1" y="501"/>
                    </a:moveTo>
                    <a:lnTo>
                      <a:pt x="62" y="413"/>
                    </a:lnTo>
                    <a:lnTo>
                      <a:pt x="66" y="420"/>
                    </a:lnTo>
                    <a:lnTo>
                      <a:pt x="5" y="508"/>
                    </a:lnTo>
                    <a:lnTo>
                      <a:pt x="1" y="501"/>
                    </a:lnTo>
                    <a:close/>
                    <a:moveTo>
                      <a:pt x="66" y="413"/>
                    </a:moveTo>
                    <a:lnTo>
                      <a:pt x="68" y="417"/>
                    </a:lnTo>
                    <a:lnTo>
                      <a:pt x="66" y="420"/>
                    </a:lnTo>
                    <a:lnTo>
                      <a:pt x="64" y="416"/>
                    </a:lnTo>
                    <a:lnTo>
                      <a:pt x="66" y="413"/>
                    </a:lnTo>
                    <a:close/>
                    <a:moveTo>
                      <a:pt x="62" y="419"/>
                    </a:moveTo>
                    <a:lnTo>
                      <a:pt x="0" y="307"/>
                    </a:lnTo>
                    <a:lnTo>
                      <a:pt x="5" y="301"/>
                    </a:lnTo>
                    <a:lnTo>
                      <a:pt x="66" y="413"/>
                    </a:lnTo>
                    <a:lnTo>
                      <a:pt x="62" y="419"/>
                    </a:lnTo>
                    <a:close/>
                    <a:moveTo>
                      <a:pt x="0" y="307"/>
                    </a:moveTo>
                    <a:lnTo>
                      <a:pt x="0" y="306"/>
                    </a:lnTo>
                    <a:lnTo>
                      <a:pt x="0" y="304"/>
                    </a:lnTo>
                    <a:lnTo>
                      <a:pt x="3" y="304"/>
                    </a:lnTo>
                    <a:lnTo>
                      <a:pt x="0" y="307"/>
                    </a:lnTo>
                    <a:close/>
                    <a:moveTo>
                      <a:pt x="0" y="304"/>
                    </a:moveTo>
                    <a:lnTo>
                      <a:pt x="0" y="278"/>
                    </a:lnTo>
                    <a:lnTo>
                      <a:pt x="5" y="278"/>
                    </a:lnTo>
                    <a:lnTo>
                      <a:pt x="5" y="304"/>
                    </a:lnTo>
                    <a:lnTo>
                      <a:pt x="0" y="304"/>
                    </a:lnTo>
                    <a:close/>
                    <a:moveTo>
                      <a:pt x="0" y="278"/>
                    </a:moveTo>
                    <a:lnTo>
                      <a:pt x="0" y="276"/>
                    </a:lnTo>
                    <a:lnTo>
                      <a:pt x="1" y="275"/>
                    </a:lnTo>
                    <a:lnTo>
                      <a:pt x="3" y="278"/>
                    </a:lnTo>
                    <a:lnTo>
                      <a:pt x="0" y="278"/>
                    </a:lnTo>
                    <a:close/>
                    <a:moveTo>
                      <a:pt x="1" y="275"/>
                    </a:moveTo>
                    <a:lnTo>
                      <a:pt x="66" y="185"/>
                    </a:lnTo>
                    <a:lnTo>
                      <a:pt x="69" y="192"/>
                    </a:lnTo>
                    <a:lnTo>
                      <a:pt x="4" y="282"/>
                    </a:lnTo>
                    <a:lnTo>
                      <a:pt x="1" y="275"/>
                    </a:lnTo>
                    <a:close/>
                    <a:moveTo>
                      <a:pt x="69" y="185"/>
                    </a:moveTo>
                    <a:lnTo>
                      <a:pt x="72" y="188"/>
                    </a:lnTo>
                    <a:lnTo>
                      <a:pt x="69" y="192"/>
                    </a:lnTo>
                    <a:lnTo>
                      <a:pt x="67" y="188"/>
                    </a:lnTo>
                    <a:lnTo>
                      <a:pt x="69" y="185"/>
                    </a:lnTo>
                    <a:close/>
                    <a:moveTo>
                      <a:pt x="66" y="192"/>
                    </a:moveTo>
                    <a:lnTo>
                      <a:pt x="1" y="113"/>
                    </a:lnTo>
                    <a:lnTo>
                      <a:pt x="4" y="105"/>
                    </a:lnTo>
                    <a:lnTo>
                      <a:pt x="69" y="185"/>
                    </a:lnTo>
                    <a:lnTo>
                      <a:pt x="66" y="192"/>
                    </a:lnTo>
                    <a:close/>
                    <a:moveTo>
                      <a:pt x="1" y="113"/>
                    </a:moveTo>
                    <a:lnTo>
                      <a:pt x="0" y="111"/>
                    </a:lnTo>
                    <a:lnTo>
                      <a:pt x="0" y="109"/>
                    </a:lnTo>
                    <a:lnTo>
                      <a:pt x="3" y="109"/>
                    </a:lnTo>
                    <a:lnTo>
                      <a:pt x="1" y="113"/>
                    </a:lnTo>
                    <a:close/>
                    <a:moveTo>
                      <a:pt x="0" y="109"/>
                    </a:moveTo>
                    <a:lnTo>
                      <a:pt x="0" y="91"/>
                    </a:lnTo>
                    <a:lnTo>
                      <a:pt x="5" y="91"/>
                    </a:lnTo>
                    <a:lnTo>
                      <a:pt x="5" y="109"/>
                    </a:lnTo>
                    <a:lnTo>
                      <a:pt x="0" y="109"/>
                    </a:lnTo>
                    <a:close/>
                    <a:moveTo>
                      <a:pt x="0" y="91"/>
                    </a:moveTo>
                    <a:lnTo>
                      <a:pt x="0" y="89"/>
                    </a:lnTo>
                    <a:lnTo>
                      <a:pt x="0" y="88"/>
                    </a:lnTo>
                    <a:lnTo>
                      <a:pt x="3" y="91"/>
                    </a:lnTo>
                    <a:lnTo>
                      <a:pt x="0" y="91"/>
                    </a:lnTo>
                    <a:close/>
                    <a:moveTo>
                      <a:pt x="0" y="88"/>
                    </a:moveTo>
                    <a:lnTo>
                      <a:pt x="55" y="2"/>
                    </a:lnTo>
                    <a:lnTo>
                      <a:pt x="59" y="9"/>
                    </a:lnTo>
                    <a:lnTo>
                      <a:pt x="5" y="95"/>
                    </a:lnTo>
                    <a:lnTo>
                      <a:pt x="0" y="88"/>
                    </a:lnTo>
                    <a:close/>
                    <a:moveTo>
                      <a:pt x="55" y="2"/>
                    </a:moveTo>
                    <a:lnTo>
                      <a:pt x="55" y="1"/>
                    </a:lnTo>
                    <a:lnTo>
                      <a:pt x="57" y="1"/>
                    </a:lnTo>
                    <a:lnTo>
                      <a:pt x="57" y="6"/>
                    </a:lnTo>
                    <a:lnTo>
                      <a:pt x="55" y="2"/>
                    </a:lnTo>
                    <a:close/>
                    <a:moveTo>
                      <a:pt x="57" y="1"/>
                    </a:moveTo>
                    <a:lnTo>
                      <a:pt x="75" y="0"/>
                    </a:lnTo>
                    <a:lnTo>
                      <a:pt x="75" y="10"/>
                    </a:lnTo>
                    <a:lnTo>
                      <a:pt x="57" y="10"/>
                    </a:lnTo>
                    <a:lnTo>
                      <a:pt x="57" y="1"/>
                    </a:lnTo>
                    <a:close/>
                    <a:moveTo>
                      <a:pt x="75" y="0"/>
                    </a:moveTo>
                    <a:lnTo>
                      <a:pt x="83" y="0"/>
                    </a:lnTo>
                    <a:lnTo>
                      <a:pt x="77" y="8"/>
                    </a:lnTo>
                    <a:lnTo>
                      <a:pt x="75" y="5"/>
                    </a:lnTo>
                    <a:lnTo>
                      <a:pt x="75" y="0"/>
                    </a:lnTo>
                    <a:close/>
                    <a:moveTo>
                      <a:pt x="77" y="8"/>
                    </a:moveTo>
                    <a:lnTo>
                      <a:pt x="10" y="102"/>
                    </a:lnTo>
                    <a:lnTo>
                      <a:pt x="6" y="95"/>
                    </a:lnTo>
                    <a:lnTo>
                      <a:pt x="73" y="1"/>
                    </a:lnTo>
                    <a:lnTo>
                      <a:pt x="77" y="8"/>
                    </a:lnTo>
                    <a:close/>
                    <a:moveTo>
                      <a:pt x="7" y="103"/>
                    </a:moveTo>
                    <a:lnTo>
                      <a:pt x="4" y="99"/>
                    </a:lnTo>
                    <a:lnTo>
                      <a:pt x="6" y="95"/>
                    </a:lnTo>
                    <a:lnTo>
                      <a:pt x="8" y="99"/>
                    </a:lnTo>
                    <a:lnTo>
                      <a:pt x="7" y="103"/>
                    </a:lnTo>
                    <a:close/>
                    <a:moveTo>
                      <a:pt x="10" y="95"/>
                    </a:moveTo>
                    <a:lnTo>
                      <a:pt x="77" y="171"/>
                    </a:lnTo>
                    <a:lnTo>
                      <a:pt x="73" y="178"/>
                    </a:lnTo>
                    <a:lnTo>
                      <a:pt x="7" y="103"/>
                    </a:lnTo>
                    <a:lnTo>
                      <a:pt x="10" y="95"/>
                    </a:lnTo>
                    <a:close/>
                    <a:moveTo>
                      <a:pt x="77" y="171"/>
                    </a:moveTo>
                    <a:lnTo>
                      <a:pt x="78" y="172"/>
                    </a:lnTo>
                    <a:lnTo>
                      <a:pt x="78" y="175"/>
                    </a:lnTo>
                    <a:lnTo>
                      <a:pt x="75" y="175"/>
                    </a:lnTo>
                    <a:lnTo>
                      <a:pt x="77" y="171"/>
                    </a:lnTo>
                    <a:close/>
                    <a:moveTo>
                      <a:pt x="78" y="175"/>
                    </a:moveTo>
                    <a:lnTo>
                      <a:pt x="78" y="198"/>
                    </a:lnTo>
                    <a:lnTo>
                      <a:pt x="72" y="198"/>
                    </a:lnTo>
                    <a:lnTo>
                      <a:pt x="72" y="174"/>
                    </a:lnTo>
                    <a:lnTo>
                      <a:pt x="78" y="175"/>
                    </a:lnTo>
                    <a:close/>
                    <a:moveTo>
                      <a:pt x="78" y="198"/>
                    </a:moveTo>
                    <a:lnTo>
                      <a:pt x="78" y="200"/>
                    </a:lnTo>
                    <a:lnTo>
                      <a:pt x="77" y="201"/>
                    </a:lnTo>
                    <a:lnTo>
                      <a:pt x="75" y="198"/>
                    </a:lnTo>
                    <a:lnTo>
                      <a:pt x="78" y="198"/>
                    </a:lnTo>
                    <a:close/>
                    <a:moveTo>
                      <a:pt x="77" y="201"/>
                    </a:moveTo>
                    <a:lnTo>
                      <a:pt x="12" y="297"/>
                    </a:lnTo>
                    <a:lnTo>
                      <a:pt x="8" y="290"/>
                    </a:lnTo>
                    <a:lnTo>
                      <a:pt x="73" y="194"/>
                    </a:lnTo>
                    <a:lnTo>
                      <a:pt x="77" y="201"/>
                    </a:lnTo>
                    <a:close/>
                    <a:moveTo>
                      <a:pt x="8" y="296"/>
                    </a:moveTo>
                    <a:lnTo>
                      <a:pt x="6" y="293"/>
                    </a:lnTo>
                    <a:lnTo>
                      <a:pt x="8" y="290"/>
                    </a:lnTo>
                    <a:lnTo>
                      <a:pt x="10" y="293"/>
                    </a:lnTo>
                    <a:lnTo>
                      <a:pt x="8" y="296"/>
                    </a:lnTo>
                    <a:close/>
                    <a:moveTo>
                      <a:pt x="12" y="290"/>
                    </a:moveTo>
                    <a:lnTo>
                      <a:pt x="76" y="406"/>
                    </a:lnTo>
                    <a:lnTo>
                      <a:pt x="72" y="412"/>
                    </a:lnTo>
                    <a:lnTo>
                      <a:pt x="8" y="296"/>
                    </a:lnTo>
                    <a:lnTo>
                      <a:pt x="12" y="290"/>
                    </a:lnTo>
                    <a:close/>
                    <a:moveTo>
                      <a:pt x="76" y="406"/>
                    </a:moveTo>
                    <a:lnTo>
                      <a:pt x="77" y="407"/>
                    </a:lnTo>
                    <a:lnTo>
                      <a:pt x="77" y="408"/>
                    </a:lnTo>
                    <a:lnTo>
                      <a:pt x="74" y="409"/>
                    </a:lnTo>
                    <a:lnTo>
                      <a:pt x="76" y="406"/>
                    </a:lnTo>
                    <a:close/>
                  </a:path>
                </a:pathLst>
              </a:custGeom>
              <a:solidFill>
                <a:srgbClr val="003D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7" name="AutoShape 37">
                <a:extLst>
                  <a:ext uri="{FF2B5EF4-FFF2-40B4-BE49-F238E27FC236}">
                    <a16:creationId xmlns:a16="http://schemas.microsoft.com/office/drawing/2014/main" id="{8295B13E-8E46-469B-8B3D-16867DF9BDC1}"/>
                  </a:ext>
                </a:extLst>
              </p:cNvPr>
              <p:cNvSpPr>
                <a:spLocks noChangeAspect="1" noChangeArrowheads="1" noTextEdit="1"/>
              </p:cNvSpPr>
              <p:nvPr/>
            </p:nvSpPr>
            <p:spPr bwMode="auto">
              <a:xfrm>
                <a:off x="1331" y="2152"/>
                <a:ext cx="279" cy="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8" name="Rectangle 38">
                <a:extLst>
                  <a:ext uri="{FF2B5EF4-FFF2-40B4-BE49-F238E27FC236}">
                    <a16:creationId xmlns:a16="http://schemas.microsoft.com/office/drawing/2014/main" id="{3ED8A2FD-99D0-40BB-ACA5-3B1362E0F9CB}"/>
                  </a:ext>
                </a:extLst>
              </p:cNvPr>
              <p:cNvSpPr>
                <a:spLocks noChangeArrowheads="1"/>
              </p:cNvSpPr>
              <p:nvPr/>
            </p:nvSpPr>
            <p:spPr bwMode="auto">
              <a:xfrm>
                <a:off x="1349" y="2157"/>
                <a:ext cx="244" cy="2157"/>
              </a:xfrm>
              <a:prstGeom prst="rect">
                <a:avLst/>
              </a:prstGeom>
              <a:solidFill>
                <a:srgbClr val="25221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9" name="Freeform 39">
                <a:extLst>
                  <a:ext uri="{FF2B5EF4-FFF2-40B4-BE49-F238E27FC236}">
                    <a16:creationId xmlns:a16="http://schemas.microsoft.com/office/drawing/2014/main" id="{67A2478E-8099-4C67-9C63-EAFE36CDFD93}"/>
                  </a:ext>
                </a:extLst>
              </p:cNvPr>
              <p:cNvSpPr>
                <a:spLocks noEditPoints="1"/>
              </p:cNvSpPr>
              <p:nvPr/>
            </p:nvSpPr>
            <p:spPr bwMode="auto">
              <a:xfrm>
                <a:off x="1346" y="2154"/>
                <a:ext cx="250" cy="2163"/>
              </a:xfrm>
              <a:custGeom>
                <a:avLst/>
                <a:gdLst>
                  <a:gd name="T0" fmla="*/ 0 w 82"/>
                  <a:gd name="T1" fmla="*/ 2147483647 h 840"/>
                  <a:gd name="T2" fmla="*/ 0 w 82"/>
                  <a:gd name="T3" fmla="*/ 2147483647 h 840"/>
                  <a:gd name="T4" fmla="*/ 2147483647 w 82"/>
                  <a:gd name="T5" fmla="*/ 2147483647 h 840"/>
                  <a:gd name="T6" fmla="*/ 2147483647 w 82"/>
                  <a:gd name="T7" fmla="*/ 2147483647 h 840"/>
                  <a:gd name="T8" fmla="*/ 0 w 82"/>
                  <a:gd name="T9" fmla="*/ 2147483647 h 840"/>
                  <a:gd name="T10" fmla="*/ 0 w 82"/>
                  <a:gd name="T11" fmla="*/ 2147483647 h 840"/>
                  <a:gd name="T12" fmla="*/ 2147483647 w 82"/>
                  <a:gd name="T13" fmla="*/ 0 h 840"/>
                  <a:gd name="T14" fmla="*/ 2147483647 w 82"/>
                  <a:gd name="T15" fmla="*/ 2147483647 h 840"/>
                  <a:gd name="T16" fmla="*/ 0 w 82"/>
                  <a:gd name="T17" fmla="*/ 2147483647 h 840"/>
                  <a:gd name="T18" fmla="*/ 2147483647 w 82"/>
                  <a:gd name="T19" fmla="*/ 0 h 840"/>
                  <a:gd name="T20" fmla="*/ 2147483647 w 82"/>
                  <a:gd name="T21" fmla="*/ 0 h 840"/>
                  <a:gd name="T22" fmla="*/ 2147483647 w 82"/>
                  <a:gd name="T23" fmla="*/ 2147483647 h 840"/>
                  <a:gd name="T24" fmla="*/ 2147483647 w 82"/>
                  <a:gd name="T25" fmla="*/ 2147483647 h 840"/>
                  <a:gd name="T26" fmla="*/ 2147483647 w 82"/>
                  <a:gd name="T27" fmla="*/ 0 h 840"/>
                  <a:gd name="T28" fmla="*/ 2147483647 w 82"/>
                  <a:gd name="T29" fmla="*/ 0 h 840"/>
                  <a:gd name="T30" fmla="*/ 2147483647 w 82"/>
                  <a:gd name="T31" fmla="*/ 2147483647 h 840"/>
                  <a:gd name="T32" fmla="*/ 2147483647 w 82"/>
                  <a:gd name="T33" fmla="*/ 2147483647 h 840"/>
                  <a:gd name="T34" fmla="*/ 2147483647 w 82"/>
                  <a:gd name="T35" fmla="*/ 0 h 840"/>
                  <a:gd name="T36" fmla="*/ 2147483647 w 82"/>
                  <a:gd name="T37" fmla="*/ 2147483647 h 840"/>
                  <a:gd name="T38" fmla="*/ 2147483647 w 82"/>
                  <a:gd name="T39" fmla="*/ 2147483647 h 840"/>
                  <a:gd name="T40" fmla="*/ 2147483647 w 82"/>
                  <a:gd name="T41" fmla="*/ 2147483647 h 840"/>
                  <a:gd name="T42" fmla="*/ 2147483647 w 82"/>
                  <a:gd name="T43" fmla="*/ 2147483647 h 840"/>
                  <a:gd name="T44" fmla="*/ 2147483647 w 82"/>
                  <a:gd name="T45" fmla="*/ 2147483647 h 840"/>
                  <a:gd name="T46" fmla="*/ 2147483647 w 82"/>
                  <a:gd name="T47" fmla="*/ 2147483647 h 840"/>
                  <a:gd name="T48" fmla="*/ 2147483647 w 82"/>
                  <a:gd name="T49" fmla="*/ 2147483647 h 840"/>
                  <a:gd name="T50" fmla="*/ 2147483647 w 82"/>
                  <a:gd name="T51" fmla="*/ 2147483647 h 840"/>
                  <a:gd name="T52" fmla="*/ 2147483647 w 82"/>
                  <a:gd name="T53" fmla="*/ 2147483647 h 840"/>
                  <a:gd name="T54" fmla="*/ 2147483647 w 82"/>
                  <a:gd name="T55" fmla="*/ 2147483647 h 840"/>
                  <a:gd name="T56" fmla="*/ 2147483647 w 82"/>
                  <a:gd name="T57" fmla="*/ 2147483647 h 840"/>
                  <a:gd name="T58" fmla="*/ 2147483647 w 82"/>
                  <a:gd name="T59" fmla="*/ 2147483647 h 840"/>
                  <a:gd name="T60" fmla="*/ 2147483647 w 82"/>
                  <a:gd name="T61" fmla="*/ 2147483647 h 840"/>
                  <a:gd name="T62" fmla="*/ 2147483647 w 82"/>
                  <a:gd name="T63" fmla="*/ 2147483647 h 840"/>
                  <a:gd name="T64" fmla="*/ 2147483647 w 82"/>
                  <a:gd name="T65" fmla="*/ 2147483647 h 840"/>
                  <a:gd name="T66" fmla="*/ 0 w 82"/>
                  <a:gd name="T67" fmla="*/ 2147483647 h 840"/>
                  <a:gd name="T68" fmla="*/ 2147483647 w 82"/>
                  <a:gd name="T69" fmla="*/ 2147483647 h 840"/>
                  <a:gd name="T70" fmla="*/ 2147483647 w 82"/>
                  <a:gd name="T71" fmla="*/ 2147483647 h 8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840"/>
                  <a:gd name="T110" fmla="*/ 82 w 82"/>
                  <a:gd name="T111" fmla="*/ 840 h 8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840">
                    <a:moveTo>
                      <a:pt x="0" y="839"/>
                    </a:moveTo>
                    <a:lnTo>
                      <a:pt x="0" y="1"/>
                    </a:lnTo>
                    <a:lnTo>
                      <a:pt x="1" y="1"/>
                    </a:lnTo>
                    <a:lnTo>
                      <a:pt x="1" y="839"/>
                    </a:lnTo>
                    <a:lnTo>
                      <a:pt x="0" y="839"/>
                    </a:lnTo>
                    <a:close/>
                    <a:moveTo>
                      <a:pt x="0" y="1"/>
                    </a:moveTo>
                    <a:cubicBezTo>
                      <a:pt x="0" y="1"/>
                      <a:pt x="0" y="0"/>
                      <a:pt x="1" y="0"/>
                    </a:cubicBezTo>
                    <a:lnTo>
                      <a:pt x="1" y="1"/>
                    </a:lnTo>
                    <a:lnTo>
                      <a:pt x="0" y="1"/>
                    </a:lnTo>
                    <a:close/>
                    <a:moveTo>
                      <a:pt x="1" y="0"/>
                    </a:moveTo>
                    <a:lnTo>
                      <a:pt x="81" y="0"/>
                    </a:lnTo>
                    <a:lnTo>
                      <a:pt x="81" y="2"/>
                    </a:lnTo>
                    <a:lnTo>
                      <a:pt x="1" y="2"/>
                    </a:lnTo>
                    <a:lnTo>
                      <a:pt x="1" y="0"/>
                    </a:lnTo>
                    <a:close/>
                    <a:moveTo>
                      <a:pt x="81" y="0"/>
                    </a:moveTo>
                    <a:cubicBezTo>
                      <a:pt x="81" y="0"/>
                      <a:pt x="82" y="1"/>
                      <a:pt x="82" y="1"/>
                    </a:cubicBezTo>
                    <a:lnTo>
                      <a:pt x="81" y="1"/>
                    </a:lnTo>
                    <a:lnTo>
                      <a:pt x="81" y="0"/>
                    </a:lnTo>
                    <a:close/>
                    <a:moveTo>
                      <a:pt x="82" y="1"/>
                    </a:moveTo>
                    <a:lnTo>
                      <a:pt x="82" y="839"/>
                    </a:lnTo>
                    <a:lnTo>
                      <a:pt x="80" y="839"/>
                    </a:lnTo>
                    <a:lnTo>
                      <a:pt x="80" y="1"/>
                    </a:lnTo>
                    <a:lnTo>
                      <a:pt x="82" y="1"/>
                    </a:lnTo>
                    <a:close/>
                    <a:moveTo>
                      <a:pt x="82" y="839"/>
                    </a:moveTo>
                    <a:cubicBezTo>
                      <a:pt x="82" y="839"/>
                      <a:pt x="81" y="840"/>
                      <a:pt x="81" y="840"/>
                    </a:cubicBezTo>
                    <a:lnTo>
                      <a:pt x="81" y="839"/>
                    </a:lnTo>
                    <a:lnTo>
                      <a:pt x="82" y="839"/>
                    </a:lnTo>
                    <a:close/>
                    <a:moveTo>
                      <a:pt x="81" y="840"/>
                    </a:moveTo>
                    <a:lnTo>
                      <a:pt x="1" y="840"/>
                    </a:lnTo>
                    <a:lnTo>
                      <a:pt x="1" y="838"/>
                    </a:lnTo>
                    <a:lnTo>
                      <a:pt x="81" y="838"/>
                    </a:lnTo>
                    <a:lnTo>
                      <a:pt x="81" y="840"/>
                    </a:lnTo>
                    <a:close/>
                    <a:moveTo>
                      <a:pt x="1" y="840"/>
                    </a:moveTo>
                    <a:cubicBezTo>
                      <a:pt x="0" y="840"/>
                      <a:pt x="0" y="839"/>
                      <a:pt x="0" y="839"/>
                    </a:cubicBezTo>
                    <a:lnTo>
                      <a:pt x="1" y="839"/>
                    </a:lnTo>
                    <a:lnTo>
                      <a:pt x="1" y="840"/>
                    </a:lnTo>
                    <a:close/>
                  </a:path>
                </a:pathLst>
              </a:custGeom>
              <a:solidFill>
                <a:srgbClr val="25221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0" name="Freeform 40">
                <a:extLst>
                  <a:ext uri="{FF2B5EF4-FFF2-40B4-BE49-F238E27FC236}">
                    <a16:creationId xmlns:a16="http://schemas.microsoft.com/office/drawing/2014/main" id="{5DF1A233-B4AD-43AC-823F-849354FFA3B6}"/>
                  </a:ext>
                </a:extLst>
              </p:cNvPr>
              <p:cNvSpPr>
                <a:spLocks/>
              </p:cNvSpPr>
              <p:nvPr/>
            </p:nvSpPr>
            <p:spPr bwMode="auto">
              <a:xfrm>
                <a:off x="1368" y="3348"/>
                <a:ext cx="188" cy="233"/>
              </a:xfrm>
              <a:custGeom>
                <a:avLst/>
                <a:gdLst>
                  <a:gd name="T0" fmla="*/ 2147483647 w 62"/>
                  <a:gd name="T1" fmla="*/ 2147483647 h 90"/>
                  <a:gd name="T2" fmla="*/ 2147483647 w 62"/>
                  <a:gd name="T3" fmla="*/ 2147483647 h 90"/>
                  <a:gd name="T4" fmla="*/ 0 w 62"/>
                  <a:gd name="T5" fmla="*/ 2147483647 h 90"/>
                  <a:gd name="T6" fmla="*/ 2147483647 w 62"/>
                  <a:gd name="T7" fmla="*/ 0 h 90"/>
                  <a:gd name="T8" fmla="*/ 2147483647 w 62"/>
                  <a:gd name="T9" fmla="*/ 2147483647 h 90"/>
                  <a:gd name="T10" fmla="*/ 0 60000 65536"/>
                  <a:gd name="T11" fmla="*/ 0 60000 65536"/>
                  <a:gd name="T12" fmla="*/ 0 60000 65536"/>
                  <a:gd name="T13" fmla="*/ 0 60000 65536"/>
                  <a:gd name="T14" fmla="*/ 0 60000 65536"/>
                  <a:gd name="T15" fmla="*/ 0 w 62"/>
                  <a:gd name="T16" fmla="*/ 0 h 90"/>
                  <a:gd name="T17" fmla="*/ 62 w 62"/>
                  <a:gd name="T18" fmla="*/ 90 h 90"/>
                </a:gdLst>
                <a:ahLst/>
                <a:cxnLst>
                  <a:cxn ang="T10">
                    <a:pos x="T0" y="T1"/>
                  </a:cxn>
                  <a:cxn ang="T11">
                    <a:pos x="T2" y="T3"/>
                  </a:cxn>
                  <a:cxn ang="T12">
                    <a:pos x="T4" y="T5"/>
                  </a:cxn>
                  <a:cxn ang="T13">
                    <a:pos x="T6" y="T7"/>
                  </a:cxn>
                  <a:cxn ang="T14">
                    <a:pos x="T8" y="T9"/>
                  </a:cxn>
                </a:cxnLst>
                <a:rect l="T15" t="T16" r="T17" b="T18"/>
                <a:pathLst>
                  <a:path w="62" h="90">
                    <a:moveTo>
                      <a:pt x="62" y="44"/>
                    </a:moveTo>
                    <a:lnTo>
                      <a:pt x="31" y="90"/>
                    </a:lnTo>
                    <a:lnTo>
                      <a:pt x="0" y="50"/>
                    </a:lnTo>
                    <a:lnTo>
                      <a:pt x="33" y="0"/>
                    </a:lnTo>
                    <a:lnTo>
                      <a:pt x="62" y="4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1" name="Freeform 41">
                <a:extLst>
                  <a:ext uri="{FF2B5EF4-FFF2-40B4-BE49-F238E27FC236}">
                    <a16:creationId xmlns:a16="http://schemas.microsoft.com/office/drawing/2014/main" id="{683B22C2-B025-4C32-9A0D-2DDD2B3870C1}"/>
                  </a:ext>
                </a:extLst>
              </p:cNvPr>
              <p:cNvSpPr>
                <a:spLocks/>
              </p:cNvSpPr>
              <p:nvPr/>
            </p:nvSpPr>
            <p:spPr bwMode="auto">
              <a:xfrm>
                <a:off x="1368" y="2285"/>
                <a:ext cx="188" cy="232"/>
              </a:xfrm>
              <a:custGeom>
                <a:avLst/>
                <a:gdLst>
                  <a:gd name="T0" fmla="*/ 2147483647 w 62"/>
                  <a:gd name="T1" fmla="*/ 2147483647 h 90"/>
                  <a:gd name="T2" fmla="*/ 2147483647 w 62"/>
                  <a:gd name="T3" fmla="*/ 2147483647 h 90"/>
                  <a:gd name="T4" fmla="*/ 0 w 62"/>
                  <a:gd name="T5" fmla="*/ 2147483647 h 90"/>
                  <a:gd name="T6" fmla="*/ 2147483647 w 62"/>
                  <a:gd name="T7" fmla="*/ 0 h 90"/>
                  <a:gd name="T8" fmla="*/ 2147483647 w 62"/>
                  <a:gd name="T9" fmla="*/ 2147483647 h 90"/>
                  <a:gd name="T10" fmla="*/ 0 60000 65536"/>
                  <a:gd name="T11" fmla="*/ 0 60000 65536"/>
                  <a:gd name="T12" fmla="*/ 0 60000 65536"/>
                  <a:gd name="T13" fmla="*/ 0 60000 65536"/>
                  <a:gd name="T14" fmla="*/ 0 60000 65536"/>
                  <a:gd name="T15" fmla="*/ 0 w 62"/>
                  <a:gd name="T16" fmla="*/ 0 h 90"/>
                  <a:gd name="T17" fmla="*/ 62 w 62"/>
                  <a:gd name="T18" fmla="*/ 90 h 90"/>
                </a:gdLst>
                <a:ahLst/>
                <a:cxnLst>
                  <a:cxn ang="T10">
                    <a:pos x="T0" y="T1"/>
                  </a:cxn>
                  <a:cxn ang="T11">
                    <a:pos x="T2" y="T3"/>
                  </a:cxn>
                  <a:cxn ang="T12">
                    <a:pos x="T4" y="T5"/>
                  </a:cxn>
                  <a:cxn ang="T13">
                    <a:pos x="T6" y="T7"/>
                  </a:cxn>
                  <a:cxn ang="T14">
                    <a:pos x="T8" y="T9"/>
                  </a:cxn>
                </a:cxnLst>
                <a:rect l="T15" t="T16" r="T17" b="T18"/>
                <a:pathLst>
                  <a:path w="62" h="90">
                    <a:moveTo>
                      <a:pt x="62" y="44"/>
                    </a:moveTo>
                    <a:lnTo>
                      <a:pt x="31" y="90"/>
                    </a:lnTo>
                    <a:lnTo>
                      <a:pt x="0" y="50"/>
                    </a:lnTo>
                    <a:lnTo>
                      <a:pt x="33" y="0"/>
                    </a:lnTo>
                    <a:lnTo>
                      <a:pt x="62" y="4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2" name="Freeform 42">
                <a:extLst>
                  <a:ext uri="{FF2B5EF4-FFF2-40B4-BE49-F238E27FC236}">
                    <a16:creationId xmlns:a16="http://schemas.microsoft.com/office/drawing/2014/main" id="{87CEDCCE-32A8-4ED4-AA0C-353FB9068385}"/>
                  </a:ext>
                </a:extLst>
              </p:cNvPr>
              <p:cNvSpPr>
                <a:spLocks/>
              </p:cNvSpPr>
              <p:nvPr/>
            </p:nvSpPr>
            <p:spPr bwMode="auto">
              <a:xfrm>
                <a:off x="1361" y="3591"/>
                <a:ext cx="204" cy="239"/>
              </a:xfrm>
              <a:custGeom>
                <a:avLst/>
                <a:gdLst>
                  <a:gd name="T0" fmla="*/ 2147483647 w 67"/>
                  <a:gd name="T1" fmla="*/ 2147483647 h 93"/>
                  <a:gd name="T2" fmla="*/ 2147483647 w 67"/>
                  <a:gd name="T3" fmla="*/ 2147483647 h 93"/>
                  <a:gd name="T4" fmla="*/ 0 w 67"/>
                  <a:gd name="T5" fmla="*/ 2147483647 h 93"/>
                  <a:gd name="T6" fmla="*/ 2147483647 w 67"/>
                  <a:gd name="T7" fmla="*/ 0 h 93"/>
                  <a:gd name="T8" fmla="*/ 2147483647 w 67"/>
                  <a:gd name="T9" fmla="*/ 2147483647 h 93"/>
                  <a:gd name="T10" fmla="*/ 0 60000 65536"/>
                  <a:gd name="T11" fmla="*/ 0 60000 65536"/>
                  <a:gd name="T12" fmla="*/ 0 60000 65536"/>
                  <a:gd name="T13" fmla="*/ 0 60000 65536"/>
                  <a:gd name="T14" fmla="*/ 0 60000 65536"/>
                  <a:gd name="T15" fmla="*/ 0 w 67"/>
                  <a:gd name="T16" fmla="*/ 0 h 93"/>
                  <a:gd name="T17" fmla="*/ 67 w 67"/>
                  <a:gd name="T18" fmla="*/ 93 h 93"/>
                </a:gdLst>
                <a:ahLst/>
                <a:cxnLst>
                  <a:cxn ang="T10">
                    <a:pos x="T0" y="T1"/>
                  </a:cxn>
                  <a:cxn ang="T11">
                    <a:pos x="T2" y="T3"/>
                  </a:cxn>
                  <a:cxn ang="T12">
                    <a:pos x="T4" y="T5"/>
                  </a:cxn>
                  <a:cxn ang="T13">
                    <a:pos x="T6" y="T7"/>
                  </a:cxn>
                  <a:cxn ang="T14">
                    <a:pos x="T8" y="T9"/>
                  </a:cxn>
                </a:cxnLst>
                <a:rect l="T15" t="T16" r="T17" b="T18"/>
                <a:pathLst>
                  <a:path w="67" h="93">
                    <a:moveTo>
                      <a:pt x="67" y="44"/>
                    </a:moveTo>
                    <a:lnTo>
                      <a:pt x="35" y="93"/>
                    </a:lnTo>
                    <a:lnTo>
                      <a:pt x="0" y="49"/>
                    </a:lnTo>
                    <a:lnTo>
                      <a:pt x="31" y="0"/>
                    </a:lnTo>
                    <a:lnTo>
                      <a:pt x="67" y="44"/>
                    </a:lnTo>
                    <a:close/>
                  </a:path>
                </a:pathLst>
              </a:custGeom>
              <a:solidFill>
                <a:srgbClr val="9CA0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3" name="Freeform 43">
                <a:extLst>
                  <a:ext uri="{FF2B5EF4-FFF2-40B4-BE49-F238E27FC236}">
                    <a16:creationId xmlns:a16="http://schemas.microsoft.com/office/drawing/2014/main" id="{0178CD69-6610-4D30-A293-B193267BAD61}"/>
                  </a:ext>
                </a:extLst>
              </p:cNvPr>
              <p:cNvSpPr>
                <a:spLocks/>
              </p:cNvSpPr>
              <p:nvPr/>
            </p:nvSpPr>
            <p:spPr bwMode="auto">
              <a:xfrm>
                <a:off x="1361" y="2528"/>
                <a:ext cx="204" cy="238"/>
              </a:xfrm>
              <a:custGeom>
                <a:avLst/>
                <a:gdLst>
                  <a:gd name="T0" fmla="*/ 2147483647 w 67"/>
                  <a:gd name="T1" fmla="*/ 2147483647 h 93"/>
                  <a:gd name="T2" fmla="*/ 2147483647 w 67"/>
                  <a:gd name="T3" fmla="*/ 2147483647 h 93"/>
                  <a:gd name="T4" fmla="*/ 0 w 67"/>
                  <a:gd name="T5" fmla="*/ 2147483647 h 93"/>
                  <a:gd name="T6" fmla="*/ 2147483647 w 67"/>
                  <a:gd name="T7" fmla="*/ 0 h 93"/>
                  <a:gd name="T8" fmla="*/ 2147483647 w 67"/>
                  <a:gd name="T9" fmla="*/ 2147483647 h 93"/>
                  <a:gd name="T10" fmla="*/ 0 60000 65536"/>
                  <a:gd name="T11" fmla="*/ 0 60000 65536"/>
                  <a:gd name="T12" fmla="*/ 0 60000 65536"/>
                  <a:gd name="T13" fmla="*/ 0 60000 65536"/>
                  <a:gd name="T14" fmla="*/ 0 60000 65536"/>
                  <a:gd name="T15" fmla="*/ 0 w 67"/>
                  <a:gd name="T16" fmla="*/ 0 h 93"/>
                  <a:gd name="T17" fmla="*/ 67 w 67"/>
                  <a:gd name="T18" fmla="*/ 93 h 93"/>
                </a:gdLst>
                <a:ahLst/>
                <a:cxnLst>
                  <a:cxn ang="T10">
                    <a:pos x="T0" y="T1"/>
                  </a:cxn>
                  <a:cxn ang="T11">
                    <a:pos x="T2" y="T3"/>
                  </a:cxn>
                  <a:cxn ang="T12">
                    <a:pos x="T4" y="T5"/>
                  </a:cxn>
                  <a:cxn ang="T13">
                    <a:pos x="T6" y="T7"/>
                  </a:cxn>
                  <a:cxn ang="T14">
                    <a:pos x="T8" y="T9"/>
                  </a:cxn>
                </a:cxnLst>
                <a:rect l="T15" t="T16" r="T17" b="T18"/>
                <a:pathLst>
                  <a:path w="67" h="93">
                    <a:moveTo>
                      <a:pt x="67" y="44"/>
                    </a:moveTo>
                    <a:lnTo>
                      <a:pt x="35" y="93"/>
                    </a:lnTo>
                    <a:lnTo>
                      <a:pt x="0" y="48"/>
                    </a:lnTo>
                    <a:lnTo>
                      <a:pt x="31" y="0"/>
                    </a:lnTo>
                    <a:lnTo>
                      <a:pt x="67" y="44"/>
                    </a:lnTo>
                    <a:close/>
                  </a:path>
                </a:pathLst>
              </a:custGeom>
              <a:solidFill>
                <a:srgbClr val="9CA0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4" name="Freeform 44">
                <a:extLst>
                  <a:ext uri="{FF2B5EF4-FFF2-40B4-BE49-F238E27FC236}">
                    <a16:creationId xmlns:a16="http://schemas.microsoft.com/office/drawing/2014/main" id="{39F96827-4319-4F5E-9DD5-360CA646DF10}"/>
                  </a:ext>
                </a:extLst>
              </p:cNvPr>
              <p:cNvSpPr>
                <a:spLocks/>
              </p:cNvSpPr>
              <p:nvPr/>
            </p:nvSpPr>
            <p:spPr bwMode="auto">
              <a:xfrm>
                <a:off x="1361" y="3843"/>
                <a:ext cx="204" cy="275"/>
              </a:xfrm>
              <a:custGeom>
                <a:avLst/>
                <a:gdLst>
                  <a:gd name="T0" fmla="*/ 2147483647 w 67"/>
                  <a:gd name="T1" fmla="*/ 2147483647 h 107"/>
                  <a:gd name="T2" fmla="*/ 2147483647 w 67"/>
                  <a:gd name="T3" fmla="*/ 2147483647 h 107"/>
                  <a:gd name="T4" fmla="*/ 0 w 67"/>
                  <a:gd name="T5" fmla="*/ 2147483647 h 107"/>
                  <a:gd name="T6" fmla="*/ 2147483647 w 67"/>
                  <a:gd name="T7" fmla="*/ 0 h 107"/>
                  <a:gd name="T8" fmla="*/ 2147483647 w 67"/>
                  <a:gd name="T9" fmla="*/ 2147483647 h 107"/>
                  <a:gd name="T10" fmla="*/ 0 60000 65536"/>
                  <a:gd name="T11" fmla="*/ 0 60000 65536"/>
                  <a:gd name="T12" fmla="*/ 0 60000 65536"/>
                  <a:gd name="T13" fmla="*/ 0 60000 65536"/>
                  <a:gd name="T14" fmla="*/ 0 60000 65536"/>
                  <a:gd name="T15" fmla="*/ 0 w 67"/>
                  <a:gd name="T16" fmla="*/ 0 h 107"/>
                  <a:gd name="T17" fmla="*/ 67 w 67"/>
                  <a:gd name="T18" fmla="*/ 107 h 107"/>
                </a:gdLst>
                <a:ahLst/>
                <a:cxnLst>
                  <a:cxn ang="T10">
                    <a:pos x="T0" y="T1"/>
                  </a:cxn>
                  <a:cxn ang="T11">
                    <a:pos x="T2" y="T3"/>
                  </a:cxn>
                  <a:cxn ang="T12">
                    <a:pos x="T4" y="T5"/>
                  </a:cxn>
                  <a:cxn ang="T13">
                    <a:pos x="T6" y="T7"/>
                  </a:cxn>
                  <a:cxn ang="T14">
                    <a:pos x="T8" y="T9"/>
                  </a:cxn>
                </a:cxnLst>
                <a:rect l="T15" t="T16" r="T17" b="T18"/>
                <a:pathLst>
                  <a:path w="67" h="107">
                    <a:moveTo>
                      <a:pt x="67" y="49"/>
                    </a:moveTo>
                    <a:lnTo>
                      <a:pt x="34" y="107"/>
                    </a:lnTo>
                    <a:lnTo>
                      <a:pt x="0" y="49"/>
                    </a:lnTo>
                    <a:lnTo>
                      <a:pt x="35" y="0"/>
                    </a:lnTo>
                    <a:lnTo>
                      <a:pt x="67" y="4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5" name="Freeform 45">
                <a:extLst>
                  <a:ext uri="{FF2B5EF4-FFF2-40B4-BE49-F238E27FC236}">
                    <a16:creationId xmlns:a16="http://schemas.microsoft.com/office/drawing/2014/main" id="{60625C18-AB15-4E41-97D3-C9FF6AE67FEF}"/>
                  </a:ext>
                </a:extLst>
              </p:cNvPr>
              <p:cNvSpPr>
                <a:spLocks/>
              </p:cNvSpPr>
              <p:nvPr/>
            </p:nvSpPr>
            <p:spPr bwMode="auto">
              <a:xfrm>
                <a:off x="1361" y="2778"/>
                <a:ext cx="204" cy="277"/>
              </a:xfrm>
              <a:custGeom>
                <a:avLst/>
                <a:gdLst>
                  <a:gd name="T0" fmla="*/ 2147483647 w 67"/>
                  <a:gd name="T1" fmla="*/ 2147483647 h 108"/>
                  <a:gd name="T2" fmla="*/ 2147483647 w 67"/>
                  <a:gd name="T3" fmla="*/ 2147483647 h 108"/>
                  <a:gd name="T4" fmla="*/ 0 w 67"/>
                  <a:gd name="T5" fmla="*/ 2147483647 h 108"/>
                  <a:gd name="T6" fmla="*/ 2147483647 w 67"/>
                  <a:gd name="T7" fmla="*/ 0 h 108"/>
                  <a:gd name="T8" fmla="*/ 2147483647 w 67"/>
                  <a:gd name="T9" fmla="*/ 2147483647 h 108"/>
                  <a:gd name="T10" fmla="*/ 0 60000 65536"/>
                  <a:gd name="T11" fmla="*/ 0 60000 65536"/>
                  <a:gd name="T12" fmla="*/ 0 60000 65536"/>
                  <a:gd name="T13" fmla="*/ 0 60000 65536"/>
                  <a:gd name="T14" fmla="*/ 0 60000 65536"/>
                  <a:gd name="T15" fmla="*/ 0 w 67"/>
                  <a:gd name="T16" fmla="*/ 0 h 108"/>
                  <a:gd name="T17" fmla="*/ 67 w 67"/>
                  <a:gd name="T18" fmla="*/ 108 h 108"/>
                </a:gdLst>
                <a:ahLst/>
                <a:cxnLst>
                  <a:cxn ang="T10">
                    <a:pos x="T0" y="T1"/>
                  </a:cxn>
                  <a:cxn ang="T11">
                    <a:pos x="T2" y="T3"/>
                  </a:cxn>
                  <a:cxn ang="T12">
                    <a:pos x="T4" y="T5"/>
                  </a:cxn>
                  <a:cxn ang="T13">
                    <a:pos x="T6" y="T7"/>
                  </a:cxn>
                  <a:cxn ang="T14">
                    <a:pos x="T8" y="T9"/>
                  </a:cxn>
                </a:cxnLst>
                <a:rect l="T15" t="T16" r="T17" b="T18"/>
                <a:pathLst>
                  <a:path w="67" h="108">
                    <a:moveTo>
                      <a:pt x="67" y="49"/>
                    </a:moveTo>
                    <a:lnTo>
                      <a:pt x="34" y="108"/>
                    </a:lnTo>
                    <a:lnTo>
                      <a:pt x="0" y="50"/>
                    </a:lnTo>
                    <a:lnTo>
                      <a:pt x="35" y="0"/>
                    </a:lnTo>
                    <a:lnTo>
                      <a:pt x="67" y="4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6" name="Freeform 46">
                <a:extLst>
                  <a:ext uri="{FF2B5EF4-FFF2-40B4-BE49-F238E27FC236}">
                    <a16:creationId xmlns:a16="http://schemas.microsoft.com/office/drawing/2014/main" id="{01E32566-E919-4A57-AC38-44A39308853E}"/>
                  </a:ext>
                </a:extLst>
              </p:cNvPr>
              <p:cNvSpPr>
                <a:spLocks/>
              </p:cNvSpPr>
              <p:nvPr/>
            </p:nvSpPr>
            <p:spPr bwMode="auto">
              <a:xfrm>
                <a:off x="1480" y="3233"/>
                <a:ext cx="101" cy="229"/>
              </a:xfrm>
              <a:custGeom>
                <a:avLst/>
                <a:gdLst>
                  <a:gd name="T0" fmla="*/ 2147483647 w 33"/>
                  <a:gd name="T1" fmla="*/ 2147483647 h 89"/>
                  <a:gd name="T2" fmla="*/ 0 w 33"/>
                  <a:gd name="T3" fmla="*/ 2147483647 h 89"/>
                  <a:gd name="T4" fmla="*/ 2147483647 w 33"/>
                  <a:gd name="T5" fmla="*/ 0 h 89"/>
                  <a:gd name="T6" fmla="*/ 2147483647 w 33"/>
                  <a:gd name="T7" fmla="*/ 2147483647 h 89"/>
                  <a:gd name="T8" fmla="*/ 0 60000 65536"/>
                  <a:gd name="T9" fmla="*/ 0 60000 65536"/>
                  <a:gd name="T10" fmla="*/ 0 60000 65536"/>
                  <a:gd name="T11" fmla="*/ 0 60000 65536"/>
                  <a:gd name="T12" fmla="*/ 0 w 33"/>
                  <a:gd name="T13" fmla="*/ 0 h 89"/>
                  <a:gd name="T14" fmla="*/ 33 w 33"/>
                  <a:gd name="T15" fmla="*/ 89 h 89"/>
                </a:gdLst>
                <a:ahLst/>
                <a:cxnLst>
                  <a:cxn ang="T8">
                    <a:pos x="T0" y="T1"/>
                  </a:cxn>
                  <a:cxn ang="T9">
                    <a:pos x="T2" y="T3"/>
                  </a:cxn>
                  <a:cxn ang="T10">
                    <a:pos x="T4" y="T5"/>
                  </a:cxn>
                  <a:cxn ang="T11">
                    <a:pos x="T6" y="T7"/>
                  </a:cxn>
                </a:cxnLst>
                <a:rect l="T12" t="T13" r="T14" b="T15"/>
                <a:pathLst>
                  <a:path w="33" h="89">
                    <a:moveTo>
                      <a:pt x="33" y="89"/>
                    </a:moveTo>
                    <a:lnTo>
                      <a:pt x="0" y="45"/>
                    </a:lnTo>
                    <a:lnTo>
                      <a:pt x="33" y="0"/>
                    </a:lnTo>
                    <a:lnTo>
                      <a:pt x="33" y="8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7" name="Freeform 47">
                <a:extLst>
                  <a:ext uri="{FF2B5EF4-FFF2-40B4-BE49-F238E27FC236}">
                    <a16:creationId xmlns:a16="http://schemas.microsoft.com/office/drawing/2014/main" id="{55C97E20-2A59-4181-A29E-F503E20DA995}"/>
                  </a:ext>
                </a:extLst>
              </p:cNvPr>
              <p:cNvSpPr>
                <a:spLocks/>
              </p:cNvSpPr>
              <p:nvPr/>
            </p:nvSpPr>
            <p:spPr bwMode="auto">
              <a:xfrm>
                <a:off x="1480" y="2167"/>
                <a:ext cx="101" cy="232"/>
              </a:xfrm>
              <a:custGeom>
                <a:avLst/>
                <a:gdLst>
                  <a:gd name="T0" fmla="*/ 2147483647 w 33"/>
                  <a:gd name="T1" fmla="*/ 2147483647 h 90"/>
                  <a:gd name="T2" fmla="*/ 0 w 33"/>
                  <a:gd name="T3" fmla="*/ 2147483647 h 90"/>
                  <a:gd name="T4" fmla="*/ 2147483647 w 33"/>
                  <a:gd name="T5" fmla="*/ 0 h 90"/>
                  <a:gd name="T6" fmla="*/ 2147483647 w 33"/>
                  <a:gd name="T7" fmla="*/ 2147483647 h 90"/>
                  <a:gd name="T8" fmla="*/ 0 60000 65536"/>
                  <a:gd name="T9" fmla="*/ 0 60000 65536"/>
                  <a:gd name="T10" fmla="*/ 0 60000 65536"/>
                  <a:gd name="T11" fmla="*/ 0 60000 65536"/>
                  <a:gd name="T12" fmla="*/ 0 w 33"/>
                  <a:gd name="T13" fmla="*/ 0 h 90"/>
                  <a:gd name="T14" fmla="*/ 33 w 33"/>
                  <a:gd name="T15" fmla="*/ 90 h 90"/>
                </a:gdLst>
                <a:ahLst/>
                <a:cxnLst>
                  <a:cxn ang="T8">
                    <a:pos x="T0" y="T1"/>
                  </a:cxn>
                  <a:cxn ang="T9">
                    <a:pos x="T2" y="T3"/>
                  </a:cxn>
                  <a:cxn ang="T10">
                    <a:pos x="T4" y="T5"/>
                  </a:cxn>
                  <a:cxn ang="T11">
                    <a:pos x="T6" y="T7"/>
                  </a:cxn>
                </a:cxnLst>
                <a:rect l="T12" t="T13" r="T14" b="T15"/>
                <a:pathLst>
                  <a:path w="33" h="90">
                    <a:moveTo>
                      <a:pt x="33" y="90"/>
                    </a:moveTo>
                    <a:lnTo>
                      <a:pt x="0" y="46"/>
                    </a:lnTo>
                    <a:lnTo>
                      <a:pt x="33" y="0"/>
                    </a:lnTo>
                    <a:lnTo>
                      <a:pt x="33" y="9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8" name="Freeform 48">
                <a:extLst>
                  <a:ext uri="{FF2B5EF4-FFF2-40B4-BE49-F238E27FC236}">
                    <a16:creationId xmlns:a16="http://schemas.microsoft.com/office/drawing/2014/main" id="{B4F2C159-4907-46CB-93A8-4B5BC1588DE8}"/>
                  </a:ext>
                </a:extLst>
              </p:cNvPr>
              <p:cNvSpPr>
                <a:spLocks/>
              </p:cNvSpPr>
              <p:nvPr/>
            </p:nvSpPr>
            <p:spPr bwMode="auto">
              <a:xfrm>
                <a:off x="1361" y="3233"/>
                <a:ext cx="92" cy="229"/>
              </a:xfrm>
              <a:custGeom>
                <a:avLst/>
                <a:gdLst>
                  <a:gd name="T0" fmla="*/ 0 w 30"/>
                  <a:gd name="T1" fmla="*/ 0 h 89"/>
                  <a:gd name="T2" fmla="*/ 2147483647 w 30"/>
                  <a:gd name="T3" fmla="*/ 2147483647 h 89"/>
                  <a:gd name="T4" fmla="*/ 0 w 30"/>
                  <a:gd name="T5" fmla="*/ 2147483647 h 89"/>
                  <a:gd name="T6" fmla="*/ 0 w 30"/>
                  <a:gd name="T7" fmla="*/ 0 h 89"/>
                  <a:gd name="T8" fmla="*/ 0 60000 65536"/>
                  <a:gd name="T9" fmla="*/ 0 60000 65536"/>
                  <a:gd name="T10" fmla="*/ 0 60000 65536"/>
                  <a:gd name="T11" fmla="*/ 0 60000 65536"/>
                  <a:gd name="T12" fmla="*/ 0 w 30"/>
                  <a:gd name="T13" fmla="*/ 0 h 89"/>
                  <a:gd name="T14" fmla="*/ 30 w 30"/>
                  <a:gd name="T15" fmla="*/ 89 h 89"/>
                </a:gdLst>
                <a:ahLst/>
                <a:cxnLst>
                  <a:cxn ang="T8">
                    <a:pos x="T0" y="T1"/>
                  </a:cxn>
                  <a:cxn ang="T9">
                    <a:pos x="T2" y="T3"/>
                  </a:cxn>
                  <a:cxn ang="T10">
                    <a:pos x="T4" y="T5"/>
                  </a:cxn>
                  <a:cxn ang="T11">
                    <a:pos x="T6" y="T7"/>
                  </a:cxn>
                </a:cxnLst>
                <a:rect l="T12" t="T13" r="T14" b="T15"/>
                <a:pathLst>
                  <a:path w="30" h="89">
                    <a:moveTo>
                      <a:pt x="0" y="0"/>
                    </a:moveTo>
                    <a:lnTo>
                      <a:pt x="30" y="44"/>
                    </a:lnTo>
                    <a:lnTo>
                      <a:pt x="0" y="89"/>
                    </a:lnTo>
                    <a:lnTo>
                      <a:pt x="0" y="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9" name="Freeform 49">
                <a:extLst>
                  <a:ext uri="{FF2B5EF4-FFF2-40B4-BE49-F238E27FC236}">
                    <a16:creationId xmlns:a16="http://schemas.microsoft.com/office/drawing/2014/main" id="{5AA9D795-7B7B-42F3-9BD2-52A611DD105B}"/>
                  </a:ext>
                </a:extLst>
              </p:cNvPr>
              <p:cNvSpPr>
                <a:spLocks/>
              </p:cNvSpPr>
              <p:nvPr/>
            </p:nvSpPr>
            <p:spPr bwMode="auto">
              <a:xfrm>
                <a:off x="1361" y="2167"/>
                <a:ext cx="92" cy="232"/>
              </a:xfrm>
              <a:custGeom>
                <a:avLst/>
                <a:gdLst>
                  <a:gd name="T0" fmla="*/ 0 w 30"/>
                  <a:gd name="T1" fmla="*/ 0 h 90"/>
                  <a:gd name="T2" fmla="*/ 2147483647 w 30"/>
                  <a:gd name="T3" fmla="*/ 2147483647 h 90"/>
                  <a:gd name="T4" fmla="*/ 0 w 30"/>
                  <a:gd name="T5" fmla="*/ 2147483647 h 90"/>
                  <a:gd name="T6" fmla="*/ 0 w 30"/>
                  <a:gd name="T7" fmla="*/ 0 h 90"/>
                  <a:gd name="T8" fmla="*/ 0 60000 65536"/>
                  <a:gd name="T9" fmla="*/ 0 60000 65536"/>
                  <a:gd name="T10" fmla="*/ 0 60000 65536"/>
                  <a:gd name="T11" fmla="*/ 0 60000 65536"/>
                  <a:gd name="T12" fmla="*/ 0 w 30"/>
                  <a:gd name="T13" fmla="*/ 0 h 90"/>
                  <a:gd name="T14" fmla="*/ 30 w 30"/>
                  <a:gd name="T15" fmla="*/ 90 h 90"/>
                </a:gdLst>
                <a:ahLst/>
                <a:cxnLst>
                  <a:cxn ang="T8">
                    <a:pos x="T0" y="T1"/>
                  </a:cxn>
                  <a:cxn ang="T9">
                    <a:pos x="T2" y="T3"/>
                  </a:cxn>
                  <a:cxn ang="T10">
                    <a:pos x="T4" y="T5"/>
                  </a:cxn>
                  <a:cxn ang="T11">
                    <a:pos x="T6" y="T7"/>
                  </a:cxn>
                </a:cxnLst>
                <a:rect l="T12" t="T13" r="T14" b="T15"/>
                <a:pathLst>
                  <a:path w="30" h="90">
                    <a:moveTo>
                      <a:pt x="0" y="0"/>
                    </a:moveTo>
                    <a:lnTo>
                      <a:pt x="30" y="45"/>
                    </a:lnTo>
                    <a:lnTo>
                      <a:pt x="0" y="90"/>
                    </a:lnTo>
                    <a:lnTo>
                      <a:pt x="0" y="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0" name="Freeform 50">
                <a:extLst>
                  <a:ext uri="{FF2B5EF4-FFF2-40B4-BE49-F238E27FC236}">
                    <a16:creationId xmlns:a16="http://schemas.microsoft.com/office/drawing/2014/main" id="{77EA994A-A46B-42AE-BCF1-87AA0A3E6F45}"/>
                  </a:ext>
                </a:extLst>
              </p:cNvPr>
              <p:cNvSpPr>
                <a:spLocks/>
              </p:cNvSpPr>
              <p:nvPr/>
            </p:nvSpPr>
            <p:spPr bwMode="auto">
              <a:xfrm>
                <a:off x="1361" y="3491"/>
                <a:ext cx="86" cy="193"/>
              </a:xfrm>
              <a:custGeom>
                <a:avLst/>
                <a:gdLst>
                  <a:gd name="T0" fmla="*/ 0 w 28"/>
                  <a:gd name="T1" fmla="*/ 2147483647 h 75"/>
                  <a:gd name="T2" fmla="*/ 2147483647 w 28"/>
                  <a:gd name="T3" fmla="*/ 2147483647 h 75"/>
                  <a:gd name="T4" fmla="*/ 0 w 28"/>
                  <a:gd name="T5" fmla="*/ 0 h 75"/>
                  <a:gd name="T6" fmla="*/ 0 w 28"/>
                  <a:gd name="T7" fmla="*/ 2147483647 h 75"/>
                  <a:gd name="T8" fmla="*/ 0 60000 65536"/>
                  <a:gd name="T9" fmla="*/ 0 60000 65536"/>
                  <a:gd name="T10" fmla="*/ 0 60000 65536"/>
                  <a:gd name="T11" fmla="*/ 0 60000 65536"/>
                  <a:gd name="T12" fmla="*/ 0 w 28"/>
                  <a:gd name="T13" fmla="*/ 0 h 75"/>
                  <a:gd name="T14" fmla="*/ 28 w 28"/>
                  <a:gd name="T15" fmla="*/ 75 h 75"/>
                </a:gdLst>
                <a:ahLst/>
                <a:cxnLst>
                  <a:cxn ang="T8">
                    <a:pos x="T0" y="T1"/>
                  </a:cxn>
                  <a:cxn ang="T9">
                    <a:pos x="T2" y="T3"/>
                  </a:cxn>
                  <a:cxn ang="T10">
                    <a:pos x="T4" y="T5"/>
                  </a:cxn>
                  <a:cxn ang="T11">
                    <a:pos x="T6" y="T7"/>
                  </a:cxn>
                </a:cxnLst>
                <a:rect l="T12" t="T13" r="T14" b="T15"/>
                <a:pathLst>
                  <a:path w="28" h="75">
                    <a:moveTo>
                      <a:pt x="0" y="75"/>
                    </a:moveTo>
                    <a:lnTo>
                      <a:pt x="28" y="37"/>
                    </a:lnTo>
                    <a:lnTo>
                      <a:pt x="0" y="0"/>
                    </a:lnTo>
                    <a:lnTo>
                      <a:pt x="0" y="7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1" name="Freeform 51">
                <a:extLst>
                  <a:ext uri="{FF2B5EF4-FFF2-40B4-BE49-F238E27FC236}">
                    <a16:creationId xmlns:a16="http://schemas.microsoft.com/office/drawing/2014/main" id="{02098DB8-C301-44A0-B516-7B64029B0C10}"/>
                  </a:ext>
                </a:extLst>
              </p:cNvPr>
              <p:cNvSpPr>
                <a:spLocks/>
              </p:cNvSpPr>
              <p:nvPr/>
            </p:nvSpPr>
            <p:spPr bwMode="auto">
              <a:xfrm>
                <a:off x="1361" y="2427"/>
                <a:ext cx="86" cy="193"/>
              </a:xfrm>
              <a:custGeom>
                <a:avLst/>
                <a:gdLst>
                  <a:gd name="T0" fmla="*/ 0 w 28"/>
                  <a:gd name="T1" fmla="*/ 2147483647 h 75"/>
                  <a:gd name="T2" fmla="*/ 2147483647 w 28"/>
                  <a:gd name="T3" fmla="*/ 2147483647 h 75"/>
                  <a:gd name="T4" fmla="*/ 0 w 28"/>
                  <a:gd name="T5" fmla="*/ 0 h 75"/>
                  <a:gd name="T6" fmla="*/ 0 w 28"/>
                  <a:gd name="T7" fmla="*/ 2147483647 h 75"/>
                  <a:gd name="T8" fmla="*/ 0 60000 65536"/>
                  <a:gd name="T9" fmla="*/ 0 60000 65536"/>
                  <a:gd name="T10" fmla="*/ 0 60000 65536"/>
                  <a:gd name="T11" fmla="*/ 0 60000 65536"/>
                  <a:gd name="T12" fmla="*/ 0 w 28"/>
                  <a:gd name="T13" fmla="*/ 0 h 75"/>
                  <a:gd name="T14" fmla="*/ 28 w 28"/>
                  <a:gd name="T15" fmla="*/ 75 h 75"/>
                </a:gdLst>
                <a:ahLst/>
                <a:cxnLst>
                  <a:cxn ang="T8">
                    <a:pos x="T0" y="T1"/>
                  </a:cxn>
                  <a:cxn ang="T9">
                    <a:pos x="T2" y="T3"/>
                  </a:cxn>
                  <a:cxn ang="T10">
                    <a:pos x="T4" y="T5"/>
                  </a:cxn>
                  <a:cxn ang="T11">
                    <a:pos x="T6" y="T7"/>
                  </a:cxn>
                </a:cxnLst>
                <a:rect l="T12" t="T13" r="T14" b="T15"/>
                <a:pathLst>
                  <a:path w="28" h="75">
                    <a:moveTo>
                      <a:pt x="0" y="75"/>
                    </a:moveTo>
                    <a:lnTo>
                      <a:pt x="28" y="36"/>
                    </a:lnTo>
                    <a:lnTo>
                      <a:pt x="0" y="0"/>
                    </a:lnTo>
                    <a:lnTo>
                      <a:pt x="0" y="7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2" name="Freeform 52">
                <a:extLst>
                  <a:ext uri="{FF2B5EF4-FFF2-40B4-BE49-F238E27FC236}">
                    <a16:creationId xmlns:a16="http://schemas.microsoft.com/office/drawing/2014/main" id="{5B12F157-3C65-4B2C-AEA1-18D4B9A7726D}"/>
                  </a:ext>
                </a:extLst>
              </p:cNvPr>
              <p:cNvSpPr>
                <a:spLocks/>
              </p:cNvSpPr>
              <p:nvPr/>
            </p:nvSpPr>
            <p:spPr bwMode="auto">
              <a:xfrm>
                <a:off x="1486" y="3472"/>
                <a:ext cx="95" cy="204"/>
              </a:xfrm>
              <a:custGeom>
                <a:avLst/>
                <a:gdLst>
                  <a:gd name="T0" fmla="*/ 2147483647 w 31"/>
                  <a:gd name="T1" fmla="*/ 2147483647 h 79"/>
                  <a:gd name="T2" fmla="*/ 0 w 31"/>
                  <a:gd name="T3" fmla="*/ 2147483647 h 79"/>
                  <a:gd name="T4" fmla="*/ 2147483647 w 31"/>
                  <a:gd name="T5" fmla="*/ 0 h 79"/>
                  <a:gd name="T6" fmla="*/ 2147483647 w 31"/>
                  <a:gd name="T7" fmla="*/ 2147483647 h 79"/>
                  <a:gd name="T8" fmla="*/ 0 60000 65536"/>
                  <a:gd name="T9" fmla="*/ 0 60000 65536"/>
                  <a:gd name="T10" fmla="*/ 0 60000 65536"/>
                  <a:gd name="T11" fmla="*/ 0 60000 65536"/>
                  <a:gd name="T12" fmla="*/ 0 w 31"/>
                  <a:gd name="T13" fmla="*/ 0 h 79"/>
                  <a:gd name="T14" fmla="*/ 31 w 31"/>
                  <a:gd name="T15" fmla="*/ 79 h 79"/>
                </a:gdLst>
                <a:ahLst/>
                <a:cxnLst>
                  <a:cxn ang="T8">
                    <a:pos x="T0" y="T1"/>
                  </a:cxn>
                  <a:cxn ang="T9">
                    <a:pos x="T2" y="T3"/>
                  </a:cxn>
                  <a:cxn ang="T10">
                    <a:pos x="T4" y="T5"/>
                  </a:cxn>
                  <a:cxn ang="T11">
                    <a:pos x="T6" y="T7"/>
                  </a:cxn>
                </a:cxnLst>
                <a:rect l="T12" t="T13" r="T14" b="T15"/>
                <a:pathLst>
                  <a:path w="31" h="79">
                    <a:moveTo>
                      <a:pt x="31" y="79"/>
                    </a:moveTo>
                    <a:lnTo>
                      <a:pt x="0" y="43"/>
                    </a:lnTo>
                    <a:lnTo>
                      <a:pt x="31" y="0"/>
                    </a:lnTo>
                    <a:lnTo>
                      <a:pt x="31" y="7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3" name="Freeform 53">
                <a:extLst>
                  <a:ext uri="{FF2B5EF4-FFF2-40B4-BE49-F238E27FC236}">
                    <a16:creationId xmlns:a16="http://schemas.microsoft.com/office/drawing/2014/main" id="{E40858B7-1E7F-432B-B555-90B18EAFE4C8}"/>
                  </a:ext>
                </a:extLst>
              </p:cNvPr>
              <p:cNvSpPr>
                <a:spLocks/>
              </p:cNvSpPr>
              <p:nvPr/>
            </p:nvSpPr>
            <p:spPr bwMode="auto">
              <a:xfrm>
                <a:off x="1486" y="2409"/>
                <a:ext cx="95" cy="201"/>
              </a:xfrm>
              <a:custGeom>
                <a:avLst/>
                <a:gdLst>
                  <a:gd name="T0" fmla="*/ 2147483647 w 31"/>
                  <a:gd name="T1" fmla="*/ 2147483647 h 78"/>
                  <a:gd name="T2" fmla="*/ 0 w 31"/>
                  <a:gd name="T3" fmla="*/ 2147483647 h 78"/>
                  <a:gd name="T4" fmla="*/ 2147483647 w 31"/>
                  <a:gd name="T5" fmla="*/ 0 h 78"/>
                  <a:gd name="T6" fmla="*/ 2147483647 w 31"/>
                  <a:gd name="T7" fmla="*/ 2147483647 h 78"/>
                  <a:gd name="T8" fmla="*/ 0 60000 65536"/>
                  <a:gd name="T9" fmla="*/ 0 60000 65536"/>
                  <a:gd name="T10" fmla="*/ 0 60000 65536"/>
                  <a:gd name="T11" fmla="*/ 0 60000 65536"/>
                  <a:gd name="T12" fmla="*/ 0 w 31"/>
                  <a:gd name="T13" fmla="*/ 0 h 78"/>
                  <a:gd name="T14" fmla="*/ 31 w 31"/>
                  <a:gd name="T15" fmla="*/ 78 h 78"/>
                </a:gdLst>
                <a:ahLst/>
                <a:cxnLst>
                  <a:cxn ang="T8">
                    <a:pos x="T0" y="T1"/>
                  </a:cxn>
                  <a:cxn ang="T9">
                    <a:pos x="T2" y="T3"/>
                  </a:cxn>
                  <a:cxn ang="T10">
                    <a:pos x="T4" y="T5"/>
                  </a:cxn>
                  <a:cxn ang="T11">
                    <a:pos x="T6" y="T7"/>
                  </a:cxn>
                </a:cxnLst>
                <a:rect l="T12" t="T13" r="T14" b="T15"/>
                <a:pathLst>
                  <a:path w="31" h="78">
                    <a:moveTo>
                      <a:pt x="31" y="78"/>
                    </a:moveTo>
                    <a:lnTo>
                      <a:pt x="0" y="43"/>
                    </a:lnTo>
                    <a:lnTo>
                      <a:pt x="31" y="0"/>
                    </a:lnTo>
                    <a:lnTo>
                      <a:pt x="31" y="78"/>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4" name="Freeform 54">
                <a:extLst>
                  <a:ext uri="{FF2B5EF4-FFF2-40B4-BE49-F238E27FC236}">
                    <a16:creationId xmlns:a16="http://schemas.microsoft.com/office/drawing/2014/main" id="{B095FC7A-321D-41A6-A5D1-26316677698F}"/>
                  </a:ext>
                </a:extLst>
              </p:cNvPr>
              <p:cNvSpPr>
                <a:spLocks/>
              </p:cNvSpPr>
              <p:nvPr/>
            </p:nvSpPr>
            <p:spPr bwMode="auto">
              <a:xfrm>
                <a:off x="1361" y="3748"/>
                <a:ext cx="89" cy="206"/>
              </a:xfrm>
              <a:custGeom>
                <a:avLst/>
                <a:gdLst>
                  <a:gd name="T0" fmla="*/ 0 w 29"/>
                  <a:gd name="T1" fmla="*/ 2147483647 h 80"/>
                  <a:gd name="T2" fmla="*/ 2147483647 w 29"/>
                  <a:gd name="T3" fmla="*/ 2147483647 h 80"/>
                  <a:gd name="T4" fmla="*/ 0 w 29"/>
                  <a:gd name="T5" fmla="*/ 0 h 80"/>
                  <a:gd name="T6" fmla="*/ 0 w 29"/>
                  <a:gd name="T7" fmla="*/ 2147483647 h 80"/>
                  <a:gd name="T8" fmla="*/ 0 60000 65536"/>
                  <a:gd name="T9" fmla="*/ 0 60000 65536"/>
                  <a:gd name="T10" fmla="*/ 0 60000 65536"/>
                  <a:gd name="T11" fmla="*/ 0 60000 65536"/>
                  <a:gd name="T12" fmla="*/ 0 w 29"/>
                  <a:gd name="T13" fmla="*/ 0 h 80"/>
                  <a:gd name="T14" fmla="*/ 29 w 29"/>
                  <a:gd name="T15" fmla="*/ 80 h 80"/>
                </a:gdLst>
                <a:ahLst/>
                <a:cxnLst>
                  <a:cxn ang="T8">
                    <a:pos x="T0" y="T1"/>
                  </a:cxn>
                  <a:cxn ang="T9">
                    <a:pos x="T2" y="T3"/>
                  </a:cxn>
                  <a:cxn ang="T10">
                    <a:pos x="T4" y="T5"/>
                  </a:cxn>
                  <a:cxn ang="T11">
                    <a:pos x="T6" y="T7"/>
                  </a:cxn>
                </a:cxnLst>
                <a:rect l="T12" t="T13" r="T14" b="T15"/>
                <a:pathLst>
                  <a:path w="29" h="80">
                    <a:moveTo>
                      <a:pt x="0" y="80"/>
                    </a:moveTo>
                    <a:lnTo>
                      <a:pt x="29" y="37"/>
                    </a:lnTo>
                    <a:lnTo>
                      <a:pt x="0" y="0"/>
                    </a:lnTo>
                    <a:lnTo>
                      <a:pt x="0" y="8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5" name="Freeform 55">
                <a:extLst>
                  <a:ext uri="{FF2B5EF4-FFF2-40B4-BE49-F238E27FC236}">
                    <a16:creationId xmlns:a16="http://schemas.microsoft.com/office/drawing/2014/main" id="{541A4E85-7C3C-4DD9-A605-21980BBB6D80}"/>
                  </a:ext>
                </a:extLst>
              </p:cNvPr>
              <p:cNvSpPr>
                <a:spLocks/>
              </p:cNvSpPr>
              <p:nvPr/>
            </p:nvSpPr>
            <p:spPr bwMode="auto">
              <a:xfrm>
                <a:off x="1361" y="2684"/>
                <a:ext cx="89" cy="206"/>
              </a:xfrm>
              <a:custGeom>
                <a:avLst/>
                <a:gdLst>
                  <a:gd name="T0" fmla="*/ 0 w 29"/>
                  <a:gd name="T1" fmla="*/ 2147483647 h 80"/>
                  <a:gd name="T2" fmla="*/ 2147483647 w 29"/>
                  <a:gd name="T3" fmla="*/ 2147483647 h 80"/>
                  <a:gd name="T4" fmla="*/ 0 w 29"/>
                  <a:gd name="T5" fmla="*/ 0 h 80"/>
                  <a:gd name="T6" fmla="*/ 0 w 29"/>
                  <a:gd name="T7" fmla="*/ 2147483647 h 80"/>
                  <a:gd name="T8" fmla="*/ 0 60000 65536"/>
                  <a:gd name="T9" fmla="*/ 0 60000 65536"/>
                  <a:gd name="T10" fmla="*/ 0 60000 65536"/>
                  <a:gd name="T11" fmla="*/ 0 60000 65536"/>
                  <a:gd name="T12" fmla="*/ 0 w 29"/>
                  <a:gd name="T13" fmla="*/ 0 h 80"/>
                  <a:gd name="T14" fmla="*/ 29 w 29"/>
                  <a:gd name="T15" fmla="*/ 80 h 80"/>
                </a:gdLst>
                <a:ahLst/>
                <a:cxnLst>
                  <a:cxn ang="T8">
                    <a:pos x="T0" y="T1"/>
                  </a:cxn>
                  <a:cxn ang="T9">
                    <a:pos x="T2" y="T3"/>
                  </a:cxn>
                  <a:cxn ang="T10">
                    <a:pos x="T4" y="T5"/>
                  </a:cxn>
                  <a:cxn ang="T11">
                    <a:pos x="T6" y="T7"/>
                  </a:cxn>
                </a:cxnLst>
                <a:rect l="T12" t="T13" r="T14" b="T15"/>
                <a:pathLst>
                  <a:path w="29" h="80">
                    <a:moveTo>
                      <a:pt x="0" y="80"/>
                    </a:moveTo>
                    <a:lnTo>
                      <a:pt x="29" y="37"/>
                    </a:lnTo>
                    <a:lnTo>
                      <a:pt x="0" y="0"/>
                    </a:lnTo>
                    <a:lnTo>
                      <a:pt x="0" y="8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6" name="Freeform 56">
                <a:extLst>
                  <a:ext uri="{FF2B5EF4-FFF2-40B4-BE49-F238E27FC236}">
                    <a16:creationId xmlns:a16="http://schemas.microsoft.com/office/drawing/2014/main" id="{66EA2777-EF87-46A7-BF05-0B01247A94AA}"/>
                  </a:ext>
                </a:extLst>
              </p:cNvPr>
              <p:cNvSpPr>
                <a:spLocks/>
              </p:cNvSpPr>
              <p:nvPr/>
            </p:nvSpPr>
            <p:spPr bwMode="auto">
              <a:xfrm>
                <a:off x="1480" y="3719"/>
                <a:ext cx="101" cy="217"/>
              </a:xfrm>
              <a:custGeom>
                <a:avLst/>
                <a:gdLst>
                  <a:gd name="T0" fmla="*/ 2147483647 w 33"/>
                  <a:gd name="T1" fmla="*/ 2147483647 h 84"/>
                  <a:gd name="T2" fmla="*/ 0 w 33"/>
                  <a:gd name="T3" fmla="*/ 2147483647 h 84"/>
                  <a:gd name="T4" fmla="*/ 2147483647 w 33"/>
                  <a:gd name="T5" fmla="*/ 0 h 84"/>
                  <a:gd name="T6" fmla="*/ 2147483647 w 33"/>
                  <a:gd name="T7" fmla="*/ 2147483647 h 84"/>
                  <a:gd name="T8" fmla="*/ 0 60000 65536"/>
                  <a:gd name="T9" fmla="*/ 0 60000 65536"/>
                  <a:gd name="T10" fmla="*/ 0 60000 65536"/>
                  <a:gd name="T11" fmla="*/ 0 60000 65536"/>
                  <a:gd name="T12" fmla="*/ 0 w 33"/>
                  <a:gd name="T13" fmla="*/ 0 h 84"/>
                  <a:gd name="T14" fmla="*/ 33 w 33"/>
                  <a:gd name="T15" fmla="*/ 84 h 84"/>
                </a:gdLst>
                <a:ahLst/>
                <a:cxnLst>
                  <a:cxn ang="T8">
                    <a:pos x="T0" y="T1"/>
                  </a:cxn>
                  <a:cxn ang="T9">
                    <a:pos x="T2" y="T3"/>
                  </a:cxn>
                  <a:cxn ang="T10">
                    <a:pos x="T4" y="T5"/>
                  </a:cxn>
                  <a:cxn ang="T11">
                    <a:pos x="T6" y="T7"/>
                  </a:cxn>
                </a:cxnLst>
                <a:rect l="T12" t="T13" r="T14" b="T15"/>
                <a:pathLst>
                  <a:path w="33" h="84">
                    <a:moveTo>
                      <a:pt x="33" y="84"/>
                    </a:moveTo>
                    <a:lnTo>
                      <a:pt x="0" y="46"/>
                    </a:lnTo>
                    <a:lnTo>
                      <a:pt x="33" y="0"/>
                    </a:lnTo>
                    <a:lnTo>
                      <a:pt x="33" y="8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7" name="Freeform 57">
                <a:extLst>
                  <a:ext uri="{FF2B5EF4-FFF2-40B4-BE49-F238E27FC236}">
                    <a16:creationId xmlns:a16="http://schemas.microsoft.com/office/drawing/2014/main" id="{25E248C9-2671-4606-8662-EA753E049BEA}"/>
                  </a:ext>
                </a:extLst>
              </p:cNvPr>
              <p:cNvSpPr>
                <a:spLocks/>
              </p:cNvSpPr>
              <p:nvPr/>
            </p:nvSpPr>
            <p:spPr bwMode="auto">
              <a:xfrm>
                <a:off x="1480" y="2654"/>
                <a:ext cx="101" cy="216"/>
              </a:xfrm>
              <a:custGeom>
                <a:avLst/>
                <a:gdLst>
                  <a:gd name="T0" fmla="*/ 2147483647 w 33"/>
                  <a:gd name="T1" fmla="*/ 2147483647 h 84"/>
                  <a:gd name="T2" fmla="*/ 0 w 33"/>
                  <a:gd name="T3" fmla="*/ 2147483647 h 84"/>
                  <a:gd name="T4" fmla="*/ 2147483647 w 33"/>
                  <a:gd name="T5" fmla="*/ 0 h 84"/>
                  <a:gd name="T6" fmla="*/ 2147483647 w 33"/>
                  <a:gd name="T7" fmla="*/ 2147483647 h 84"/>
                  <a:gd name="T8" fmla="*/ 0 60000 65536"/>
                  <a:gd name="T9" fmla="*/ 0 60000 65536"/>
                  <a:gd name="T10" fmla="*/ 0 60000 65536"/>
                  <a:gd name="T11" fmla="*/ 0 60000 65536"/>
                  <a:gd name="T12" fmla="*/ 0 w 33"/>
                  <a:gd name="T13" fmla="*/ 0 h 84"/>
                  <a:gd name="T14" fmla="*/ 33 w 33"/>
                  <a:gd name="T15" fmla="*/ 84 h 84"/>
                </a:gdLst>
                <a:ahLst/>
                <a:cxnLst>
                  <a:cxn ang="T8">
                    <a:pos x="T0" y="T1"/>
                  </a:cxn>
                  <a:cxn ang="T9">
                    <a:pos x="T2" y="T3"/>
                  </a:cxn>
                  <a:cxn ang="T10">
                    <a:pos x="T4" y="T5"/>
                  </a:cxn>
                  <a:cxn ang="T11">
                    <a:pos x="T6" y="T7"/>
                  </a:cxn>
                </a:cxnLst>
                <a:rect l="T12" t="T13" r="T14" b="T15"/>
                <a:pathLst>
                  <a:path w="33" h="84">
                    <a:moveTo>
                      <a:pt x="33" y="84"/>
                    </a:moveTo>
                    <a:lnTo>
                      <a:pt x="0" y="47"/>
                    </a:lnTo>
                    <a:lnTo>
                      <a:pt x="33" y="0"/>
                    </a:lnTo>
                    <a:lnTo>
                      <a:pt x="33" y="84"/>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8" name="Freeform 58">
                <a:extLst>
                  <a:ext uri="{FF2B5EF4-FFF2-40B4-BE49-F238E27FC236}">
                    <a16:creationId xmlns:a16="http://schemas.microsoft.com/office/drawing/2014/main" id="{C7C6B34B-5AF2-42C9-BCA1-00F2E6866E8B}"/>
                  </a:ext>
                </a:extLst>
              </p:cNvPr>
              <p:cNvSpPr>
                <a:spLocks/>
              </p:cNvSpPr>
              <p:nvPr/>
            </p:nvSpPr>
            <p:spPr bwMode="auto">
              <a:xfrm>
                <a:off x="1474" y="3949"/>
                <a:ext cx="107" cy="335"/>
              </a:xfrm>
              <a:custGeom>
                <a:avLst/>
                <a:gdLst>
                  <a:gd name="T0" fmla="*/ 2147483647 w 35"/>
                  <a:gd name="T1" fmla="*/ 2147483647 h 130"/>
                  <a:gd name="T2" fmla="*/ 0 w 35"/>
                  <a:gd name="T3" fmla="*/ 2147483647 h 130"/>
                  <a:gd name="T4" fmla="*/ 2147483647 w 35"/>
                  <a:gd name="T5" fmla="*/ 0 h 130"/>
                  <a:gd name="T6" fmla="*/ 2147483647 w 35"/>
                  <a:gd name="T7" fmla="*/ 2147483647 h 130"/>
                  <a:gd name="T8" fmla="*/ 0 60000 65536"/>
                  <a:gd name="T9" fmla="*/ 0 60000 65536"/>
                  <a:gd name="T10" fmla="*/ 0 60000 65536"/>
                  <a:gd name="T11" fmla="*/ 0 60000 65536"/>
                  <a:gd name="T12" fmla="*/ 0 w 35"/>
                  <a:gd name="T13" fmla="*/ 0 h 130"/>
                  <a:gd name="T14" fmla="*/ 35 w 35"/>
                  <a:gd name="T15" fmla="*/ 130 h 130"/>
                </a:gdLst>
                <a:ahLst/>
                <a:cxnLst>
                  <a:cxn ang="T8">
                    <a:pos x="T0" y="T1"/>
                  </a:cxn>
                  <a:cxn ang="T9">
                    <a:pos x="T2" y="T3"/>
                  </a:cxn>
                  <a:cxn ang="T10">
                    <a:pos x="T4" y="T5"/>
                  </a:cxn>
                  <a:cxn ang="T11">
                    <a:pos x="T6" y="T7"/>
                  </a:cxn>
                </a:cxnLst>
                <a:rect l="T12" t="T13" r="T14" b="T15"/>
                <a:pathLst>
                  <a:path w="35" h="130">
                    <a:moveTo>
                      <a:pt x="35" y="130"/>
                    </a:moveTo>
                    <a:lnTo>
                      <a:pt x="0" y="63"/>
                    </a:lnTo>
                    <a:lnTo>
                      <a:pt x="35" y="0"/>
                    </a:lnTo>
                    <a:lnTo>
                      <a:pt x="35" y="13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9" name="Freeform 59">
                <a:extLst>
                  <a:ext uri="{FF2B5EF4-FFF2-40B4-BE49-F238E27FC236}">
                    <a16:creationId xmlns:a16="http://schemas.microsoft.com/office/drawing/2014/main" id="{6E7A55DE-A061-4B18-97B8-7A0FA4EF3957}"/>
                  </a:ext>
                </a:extLst>
              </p:cNvPr>
              <p:cNvSpPr>
                <a:spLocks/>
              </p:cNvSpPr>
              <p:nvPr/>
            </p:nvSpPr>
            <p:spPr bwMode="auto">
              <a:xfrm>
                <a:off x="1474" y="2885"/>
                <a:ext cx="107" cy="335"/>
              </a:xfrm>
              <a:custGeom>
                <a:avLst/>
                <a:gdLst>
                  <a:gd name="T0" fmla="*/ 2147483647 w 35"/>
                  <a:gd name="T1" fmla="*/ 2147483647 h 130"/>
                  <a:gd name="T2" fmla="*/ 0 w 35"/>
                  <a:gd name="T3" fmla="*/ 2147483647 h 130"/>
                  <a:gd name="T4" fmla="*/ 2147483647 w 35"/>
                  <a:gd name="T5" fmla="*/ 0 h 130"/>
                  <a:gd name="T6" fmla="*/ 2147483647 w 35"/>
                  <a:gd name="T7" fmla="*/ 2147483647 h 130"/>
                  <a:gd name="T8" fmla="*/ 0 60000 65536"/>
                  <a:gd name="T9" fmla="*/ 0 60000 65536"/>
                  <a:gd name="T10" fmla="*/ 0 60000 65536"/>
                  <a:gd name="T11" fmla="*/ 0 60000 65536"/>
                  <a:gd name="T12" fmla="*/ 0 w 35"/>
                  <a:gd name="T13" fmla="*/ 0 h 130"/>
                  <a:gd name="T14" fmla="*/ 35 w 35"/>
                  <a:gd name="T15" fmla="*/ 130 h 130"/>
                </a:gdLst>
                <a:ahLst/>
                <a:cxnLst>
                  <a:cxn ang="T8">
                    <a:pos x="T0" y="T1"/>
                  </a:cxn>
                  <a:cxn ang="T9">
                    <a:pos x="T2" y="T3"/>
                  </a:cxn>
                  <a:cxn ang="T10">
                    <a:pos x="T4" y="T5"/>
                  </a:cxn>
                  <a:cxn ang="T11">
                    <a:pos x="T6" y="T7"/>
                  </a:cxn>
                </a:cxnLst>
                <a:rect l="T12" t="T13" r="T14" b="T15"/>
                <a:pathLst>
                  <a:path w="35" h="130">
                    <a:moveTo>
                      <a:pt x="35" y="130"/>
                    </a:moveTo>
                    <a:lnTo>
                      <a:pt x="0" y="63"/>
                    </a:lnTo>
                    <a:lnTo>
                      <a:pt x="35" y="0"/>
                    </a:lnTo>
                    <a:lnTo>
                      <a:pt x="35" y="13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0" name="Freeform 60">
                <a:extLst>
                  <a:ext uri="{FF2B5EF4-FFF2-40B4-BE49-F238E27FC236}">
                    <a16:creationId xmlns:a16="http://schemas.microsoft.com/office/drawing/2014/main" id="{90EC7B5B-D77E-4AAB-8AB1-8CF2F036DE41}"/>
                  </a:ext>
                </a:extLst>
              </p:cNvPr>
              <p:cNvSpPr>
                <a:spLocks/>
              </p:cNvSpPr>
              <p:nvPr/>
            </p:nvSpPr>
            <p:spPr bwMode="auto">
              <a:xfrm>
                <a:off x="1361" y="3974"/>
                <a:ext cx="89" cy="307"/>
              </a:xfrm>
              <a:custGeom>
                <a:avLst/>
                <a:gdLst>
                  <a:gd name="T0" fmla="*/ 0 w 29"/>
                  <a:gd name="T1" fmla="*/ 2147483647 h 119"/>
                  <a:gd name="T2" fmla="*/ 2147483647 w 29"/>
                  <a:gd name="T3" fmla="*/ 2147483647 h 119"/>
                  <a:gd name="T4" fmla="*/ 0 w 29"/>
                  <a:gd name="T5" fmla="*/ 0 h 119"/>
                  <a:gd name="T6" fmla="*/ 0 w 29"/>
                  <a:gd name="T7" fmla="*/ 2147483647 h 119"/>
                  <a:gd name="T8" fmla="*/ 0 60000 65536"/>
                  <a:gd name="T9" fmla="*/ 0 60000 65536"/>
                  <a:gd name="T10" fmla="*/ 0 60000 65536"/>
                  <a:gd name="T11" fmla="*/ 0 60000 65536"/>
                  <a:gd name="T12" fmla="*/ 0 w 29"/>
                  <a:gd name="T13" fmla="*/ 0 h 119"/>
                  <a:gd name="T14" fmla="*/ 29 w 29"/>
                  <a:gd name="T15" fmla="*/ 119 h 119"/>
                </a:gdLst>
                <a:ahLst/>
                <a:cxnLst>
                  <a:cxn ang="T8">
                    <a:pos x="T0" y="T1"/>
                  </a:cxn>
                  <a:cxn ang="T9">
                    <a:pos x="T2" y="T3"/>
                  </a:cxn>
                  <a:cxn ang="T10">
                    <a:pos x="T4" y="T5"/>
                  </a:cxn>
                  <a:cxn ang="T11">
                    <a:pos x="T6" y="T7"/>
                  </a:cxn>
                </a:cxnLst>
                <a:rect l="T12" t="T13" r="T14" b="T15"/>
                <a:pathLst>
                  <a:path w="29" h="119">
                    <a:moveTo>
                      <a:pt x="0" y="119"/>
                    </a:moveTo>
                    <a:lnTo>
                      <a:pt x="29" y="54"/>
                    </a:lnTo>
                    <a:lnTo>
                      <a:pt x="0" y="0"/>
                    </a:lnTo>
                    <a:lnTo>
                      <a:pt x="0" y="11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1" name="Freeform 61">
                <a:extLst>
                  <a:ext uri="{FF2B5EF4-FFF2-40B4-BE49-F238E27FC236}">
                    <a16:creationId xmlns:a16="http://schemas.microsoft.com/office/drawing/2014/main" id="{ED062A1A-6FAF-4C18-9DEA-C5B5BC76D67C}"/>
                  </a:ext>
                </a:extLst>
              </p:cNvPr>
              <p:cNvSpPr>
                <a:spLocks/>
              </p:cNvSpPr>
              <p:nvPr/>
            </p:nvSpPr>
            <p:spPr bwMode="auto">
              <a:xfrm>
                <a:off x="1361" y="2911"/>
                <a:ext cx="98" cy="306"/>
              </a:xfrm>
              <a:custGeom>
                <a:avLst/>
                <a:gdLst>
                  <a:gd name="T0" fmla="*/ 0 w 32"/>
                  <a:gd name="T1" fmla="*/ 2147483647 h 119"/>
                  <a:gd name="T2" fmla="*/ 2147483647 w 32"/>
                  <a:gd name="T3" fmla="*/ 2147483647 h 119"/>
                  <a:gd name="T4" fmla="*/ 0 w 32"/>
                  <a:gd name="T5" fmla="*/ 0 h 119"/>
                  <a:gd name="T6" fmla="*/ 0 w 32"/>
                  <a:gd name="T7" fmla="*/ 2147483647 h 119"/>
                  <a:gd name="T8" fmla="*/ 0 60000 65536"/>
                  <a:gd name="T9" fmla="*/ 0 60000 65536"/>
                  <a:gd name="T10" fmla="*/ 0 60000 65536"/>
                  <a:gd name="T11" fmla="*/ 0 60000 65536"/>
                  <a:gd name="T12" fmla="*/ 0 w 32"/>
                  <a:gd name="T13" fmla="*/ 0 h 119"/>
                  <a:gd name="T14" fmla="*/ 32 w 32"/>
                  <a:gd name="T15" fmla="*/ 119 h 119"/>
                </a:gdLst>
                <a:ahLst/>
                <a:cxnLst>
                  <a:cxn ang="T8">
                    <a:pos x="T0" y="T1"/>
                  </a:cxn>
                  <a:cxn ang="T9">
                    <a:pos x="T2" y="T3"/>
                  </a:cxn>
                  <a:cxn ang="T10">
                    <a:pos x="T4" y="T5"/>
                  </a:cxn>
                  <a:cxn ang="T11">
                    <a:pos x="T6" y="T7"/>
                  </a:cxn>
                </a:cxnLst>
                <a:rect l="T12" t="T13" r="T14" b="T15"/>
                <a:pathLst>
                  <a:path w="32" h="119">
                    <a:moveTo>
                      <a:pt x="0" y="119"/>
                    </a:moveTo>
                    <a:lnTo>
                      <a:pt x="32" y="61"/>
                    </a:lnTo>
                    <a:lnTo>
                      <a:pt x="0" y="0"/>
                    </a:lnTo>
                    <a:lnTo>
                      <a:pt x="0" y="119"/>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2" name="Freeform 62">
                <a:extLst>
                  <a:ext uri="{FF2B5EF4-FFF2-40B4-BE49-F238E27FC236}">
                    <a16:creationId xmlns:a16="http://schemas.microsoft.com/office/drawing/2014/main" id="{18B1976F-29D6-4D3F-9B04-85CB46763FD2}"/>
                  </a:ext>
                </a:extLst>
              </p:cNvPr>
              <p:cNvSpPr>
                <a:spLocks/>
              </p:cNvSpPr>
              <p:nvPr/>
            </p:nvSpPr>
            <p:spPr bwMode="auto">
              <a:xfrm>
                <a:off x="1361" y="4121"/>
                <a:ext cx="220" cy="170"/>
              </a:xfrm>
              <a:custGeom>
                <a:avLst/>
                <a:gdLst>
                  <a:gd name="T0" fmla="*/ 2147483647 w 72"/>
                  <a:gd name="T1" fmla="*/ 2147483647 h 66"/>
                  <a:gd name="T2" fmla="*/ 2147483647 w 72"/>
                  <a:gd name="T3" fmla="*/ 0 h 66"/>
                  <a:gd name="T4" fmla="*/ 0 w 72"/>
                  <a:gd name="T5" fmla="*/ 2147483647 h 66"/>
                  <a:gd name="T6" fmla="*/ 2147483647 w 72"/>
                  <a:gd name="T7" fmla="*/ 2147483647 h 66"/>
                  <a:gd name="T8" fmla="*/ 0 60000 65536"/>
                  <a:gd name="T9" fmla="*/ 0 60000 65536"/>
                  <a:gd name="T10" fmla="*/ 0 60000 65536"/>
                  <a:gd name="T11" fmla="*/ 0 60000 65536"/>
                  <a:gd name="T12" fmla="*/ 0 w 72"/>
                  <a:gd name="T13" fmla="*/ 0 h 66"/>
                  <a:gd name="T14" fmla="*/ 72 w 72"/>
                  <a:gd name="T15" fmla="*/ 66 h 66"/>
                </a:gdLst>
                <a:ahLst/>
                <a:cxnLst>
                  <a:cxn ang="T8">
                    <a:pos x="T0" y="T1"/>
                  </a:cxn>
                  <a:cxn ang="T9">
                    <a:pos x="T2" y="T3"/>
                  </a:cxn>
                  <a:cxn ang="T10">
                    <a:pos x="T4" y="T5"/>
                  </a:cxn>
                  <a:cxn ang="T11">
                    <a:pos x="T6" y="T7"/>
                  </a:cxn>
                </a:cxnLst>
                <a:rect l="T12" t="T13" r="T14" b="T15"/>
                <a:pathLst>
                  <a:path w="72" h="66">
                    <a:moveTo>
                      <a:pt x="72" y="66"/>
                    </a:moveTo>
                    <a:lnTo>
                      <a:pt x="34" y="0"/>
                    </a:lnTo>
                    <a:lnTo>
                      <a:pt x="0" y="66"/>
                    </a:lnTo>
                    <a:lnTo>
                      <a:pt x="72" y="66"/>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3" name="Freeform 63">
                <a:extLst>
                  <a:ext uri="{FF2B5EF4-FFF2-40B4-BE49-F238E27FC236}">
                    <a16:creationId xmlns:a16="http://schemas.microsoft.com/office/drawing/2014/main" id="{FE486543-286B-465E-B590-014531576708}"/>
                  </a:ext>
                </a:extLst>
              </p:cNvPr>
              <p:cNvSpPr>
                <a:spLocks/>
              </p:cNvSpPr>
              <p:nvPr/>
            </p:nvSpPr>
            <p:spPr bwMode="auto">
              <a:xfrm>
                <a:off x="1368" y="3058"/>
                <a:ext cx="203" cy="288"/>
              </a:xfrm>
              <a:custGeom>
                <a:avLst/>
                <a:gdLst>
                  <a:gd name="T0" fmla="*/ 2147483647 w 67"/>
                  <a:gd name="T1" fmla="*/ 2147483647 h 112"/>
                  <a:gd name="T2" fmla="*/ 2147483647 w 67"/>
                  <a:gd name="T3" fmla="*/ 2147483647 h 112"/>
                  <a:gd name="T4" fmla="*/ 0 w 67"/>
                  <a:gd name="T5" fmla="*/ 2147483647 h 112"/>
                  <a:gd name="T6" fmla="*/ 2147483647 w 67"/>
                  <a:gd name="T7" fmla="*/ 0 h 112"/>
                  <a:gd name="T8" fmla="*/ 2147483647 w 67"/>
                  <a:gd name="T9" fmla="*/ 2147483647 h 112"/>
                  <a:gd name="T10" fmla="*/ 0 60000 65536"/>
                  <a:gd name="T11" fmla="*/ 0 60000 65536"/>
                  <a:gd name="T12" fmla="*/ 0 60000 65536"/>
                  <a:gd name="T13" fmla="*/ 0 60000 65536"/>
                  <a:gd name="T14" fmla="*/ 0 60000 65536"/>
                  <a:gd name="T15" fmla="*/ 0 w 67"/>
                  <a:gd name="T16" fmla="*/ 0 h 112"/>
                  <a:gd name="T17" fmla="*/ 67 w 67"/>
                  <a:gd name="T18" fmla="*/ 112 h 112"/>
                </a:gdLst>
                <a:ahLst/>
                <a:cxnLst>
                  <a:cxn ang="T10">
                    <a:pos x="T0" y="T1"/>
                  </a:cxn>
                  <a:cxn ang="T11">
                    <a:pos x="T2" y="T3"/>
                  </a:cxn>
                  <a:cxn ang="T12">
                    <a:pos x="T4" y="T5"/>
                  </a:cxn>
                  <a:cxn ang="T13">
                    <a:pos x="T6" y="T7"/>
                  </a:cxn>
                  <a:cxn ang="T14">
                    <a:pos x="T8" y="T9"/>
                  </a:cxn>
                </a:cxnLst>
                <a:rect l="T15" t="T16" r="T17" b="T18"/>
                <a:pathLst>
                  <a:path w="67" h="112">
                    <a:moveTo>
                      <a:pt x="67" y="65"/>
                    </a:moveTo>
                    <a:lnTo>
                      <a:pt x="32" y="112"/>
                    </a:lnTo>
                    <a:lnTo>
                      <a:pt x="0" y="68"/>
                    </a:lnTo>
                    <a:lnTo>
                      <a:pt x="32" y="0"/>
                    </a:lnTo>
                    <a:lnTo>
                      <a:pt x="67" y="65"/>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4" name="Freeform 64">
                <a:extLst>
                  <a:ext uri="{FF2B5EF4-FFF2-40B4-BE49-F238E27FC236}">
                    <a16:creationId xmlns:a16="http://schemas.microsoft.com/office/drawing/2014/main" id="{A1B8B7FE-807D-4FC8-BB77-048B8EEFE8C0}"/>
                  </a:ext>
                </a:extLst>
              </p:cNvPr>
              <p:cNvSpPr>
                <a:spLocks/>
              </p:cNvSpPr>
              <p:nvPr/>
            </p:nvSpPr>
            <p:spPr bwMode="auto">
              <a:xfrm>
                <a:off x="1361" y="2142"/>
                <a:ext cx="220" cy="126"/>
              </a:xfrm>
              <a:custGeom>
                <a:avLst/>
                <a:gdLst>
                  <a:gd name="T0" fmla="*/ 220 w 220"/>
                  <a:gd name="T1" fmla="*/ 10 h 126"/>
                  <a:gd name="T2" fmla="*/ 104 w 220"/>
                  <a:gd name="T3" fmla="*/ 126 h 126"/>
                  <a:gd name="T4" fmla="*/ 0 w 220"/>
                  <a:gd name="T5" fmla="*/ 18 h 126"/>
                  <a:gd name="T6" fmla="*/ 57 w 220"/>
                  <a:gd name="T7" fmla="*/ 0 h 126"/>
                  <a:gd name="T8" fmla="*/ 220 w 220"/>
                  <a:gd name="T9" fmla="*/ 10 h 126"/>
                  <a:gd name="T10" fmla="*/ 0 60000 65536"/>
                  <a:gd name="T11" fmla="*/ 0 60000 65536"/>
                  <a:gd name="T12" fmla="*/ 0 60000 65536"/>
                  <a:gd name="T13" fmla="*/ 0 60000 65536"/>
                  <a:gd name="T14" fmla="*/ 0 60000 65536"/>
                  <a:gd name="T15" fmla="*/ 0 w 220"/>
                  <a:gd name="T16" fmla="*/ 0 h 126"/>
                  <a:gd name="T17" fmla="*/ 220 w 220"/>
                  <a:gd name="T18" fmla="*/ 126 h 126"/>
                </a:gdLst>
                <a:ahLst/>
                <a:cxnLst>
                  <a:cxn ang="T10">
                    <a:pos x="T0" y="T1"/>
                  </a:cxn>
                  <a:cxn ang="T11">
                    <a:pos x="T2" y="T3"/>
                  </a:cxn>
                  <a:cxn ang="T12">
                    <a:pos x="T4" y="T5"/>
                  </a:cxn>
                  <a:cxn ang="T13">
                    <a:pos x="T6" y="T7"/>
                  </a:cxn>
                  <a:cxn ang="T14">
                    <a:pos x="T8" y="T9"/>
                  </a:cxn>
                </a:cxnLst>
                <a:rect l="T15" t="T16" r="T17" b="T18"/>
                <a:pathLst>
                  <a:path w="220" h="126">
                    <a:moveTo>
                      <a:pt x="220" y="10"/>
                    </a:moveTo>
                    <a:lnTo>
                      <a:pt x="104" y="126"/>
                    </a:lnTo>
                    <a:lnTo>
                      <a:pt x="0" y="18"/>
                    </a:lnTo>
                    <a:lnTo>
                      <a:pt x="57" y="0"/>
                    </a:lnTo>
                    <a:lnTo>
                      <a:pt x="220" y="10"/>
                    </a:lnTo>
                    <a:close/>
                  </a:path>
                </a:pathLst>
              </a:custGeom>
              <a:solidFill>
                <a:srgbClr val="5535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5" name="Freeform 65">
                <a:extLst>
                  <a:ext uri="{FF2B5EF4-FFF2-40B4-BE49-F238E27FC236}">
                    <a16:creationId xmlns:a16="http://schemas.microsoft.com/office/drawing/2014/main" id="{C6C9F497-2962-449E-988E-B4A8B6A23731}"/>
                  </a:ext>
                </a:extLst>
              </p:cNvPr>
              <p:cNvSpPr>
                <a:spLocks/>
              </p:cNvSpPr>
              <p:nvPr/>
            </p:nvSpPr>
            <p:spPr bwMode="auto">
              <a:xfrm>
                <a:off x="1352" y="2179"/>
                <a:ext cx="229" cy="2120"/>
              </a:xfrm>
              <a:custGeom>
                <a:avLst/>
                <a:gdLst>
                  <a:gd name="T0" fmla="*/ 2147483647 w 75"/>
                  <a:gd name="T1" fmla="*/ 2147483647 h 823"/>
                  <a:gd name="T2" fmla="*/ 2147483647 w 75"/>
                  <a:gd name="T3" fmla="*/ 2147483647 h 823"/>
                  <a:gd name="T4" fmla="*/ 2147483647 w 75"/>
                  <a:gd name="T5" fmla="*/ 2147483647 h 823"/>
                  <a:gd name="T6" fmla="*/ 2147483647 w 75"/>
                  <a:gd name="T7" fmla="*/ 2147483647 h 823"/>
                  <a:gd name="T8" fmla="*/ 2147483647 w 75"/>
                  <a:gd name="T9" fmla="*/ 2147483647 h 823"/>
                  <a:gd name="T10" fmla="*/ 0 w 75"/>
                  <a:gd name="T11" fmla="*/ 2147483647 h 823"/>
                  <a:gd name="T12" fmla="*/ 2147483647 w 75"/>
                  <a:gd name="T13" fmla="*/ 2147483647 h 823"/>
                  <a:gd name="T14" fmla="*/ 2147483647 w 75"/>
                  <a:gd name="T15" fmla="*/ 2147483647 h 823"/>
                  <a:gd name="T16" fmla="*/ 2147483647 w 75"/>
                  <a:gd name="T17" fmla="*/ 2147483647 h 823"/>
                  <a:gd name="T18" fmla="*/ 2147483647 w 75"/>
                  <a:gd name="T19" fmla="*/ 2147483647 h 823"/>
                  <a:gd name="T20" fmla="*/ 2147483647 w 75"/>
                  <a:gd name="T21" fmla="*/ 2147483647 h 823"/>
                  <a:gd name="T22" fmla="*/ 2147483647 w 75"/>
                  <a:gd name="T23" fmla="*/ 2147483647 h 823"/>
                  <a:gd name="T24" fmla="*/ 2147483647 w 75"/>
                  <a:gd name="T25" fmla="*/ 2147483647 h 823"/>
                  <a:gd name="T26" fmla="*/ 2147483647 w 75"/>
                  <a:gd name="T27" fmla="*/ 2147483647 h 823"/>
                  <a:gd name="T28" fmla="*/ 2147483647 w 75"/>
                  <a:gd name="T29" fmla="*/ 2147483647 h 823"/>
                  <a:gd name="T30" fmla="*/ 2147483647 w 75"/>
                  <a:gd name="T31" fmla="*/ 2147483647 h 823"/>
                  <a:gd name="T32" fmla="*/ 2147483647 w 75"/>
                  <a:gd name="T33" fmla="*/ 2147483647 h 823"/>
                  <a:gd name="T34" fmla="*/ 2147483647 w 75"/>
                  <a:gd name="T35" fmla="*/ 2147483647 h 823"/>
                  <a:gd name="T36" fmla="*/ 2147483647 w 75"/>
                  <a:gd name="T37" fmla="*/ 0 h 823"/>
                  <a:gd name="T38" fmla="*/ 2147483647 w 75"/>
                  <a:gd name="T39" fmla="*/ 0 h 823"/>
                  <a:gd name="T40" fmla="*/ 2147483647 w 75"/>
                  <a:gd name="T41" fmla="*/ 2147483647 h 823"/>
                  <a:gd name="T42" fmla="*/ 2147483647 w 75"/>
                  <a:gd name="T43" fmla="*/ 2147483647 h 823"/>
                  <a:gd name="T44" fmla="*/ 2147483647 w 75"/>
                  <a:gd name="T45" fmla="*/ 2147483647 h 823"/>
                  <a:gd name="T46" fmla="*/ 2147483647 w 75"/>
                  <a:gd name="T47" fmla="*/ 2147483647 h 823"/>
                  <a:gd name="T48" fmla="*/ 2147483647 w 75"/>
                  <a:gd name="T49" fmla="*/ 2147483647 h 823"/>
                  <a:gd name="T50" fmla="*/ 2147483647 w 75"/>
                  <a:gd name="T51" fmla="*/ 2147483647 h 8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5"/>
                  <a:gd name="T79" fmla="*/ 0 h 823"/>
                  <a:gd name="T80" fmla="*/ 75 w 75"/>
                  <a:gd name="T81" fmla="*/ 823 h 8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5" h="823">
                    <a:moveTo>
                      <a:pt x="3" y="413"/>
                    </a:moveTo>
                    <a:lnTo>
                      <a:pt x="62" y="497"/>
                    </a:lnTo>
                    <a:lnTo>
                      <a:pt x="2" y="580"/>
                    </a:lnTo>
                    <a:lnTo>
                      <a:pt x="3" y="603"/>
                    </a:lnTo>
                    <a:lnTo>
                      <a:pt x="65" y="698"/>
                    </a:lnTo>
                    <a:lnTo>
                      <a:pt x="0" y="821"/>
                    </a:lnTo>
                    <a:lnTo>
                      <a:pt x="10" y="823"/>
                    </a:lnTo>
                    <a:lnTo>
                      <a:pt x="75" y="706"/>
                    </a:lnTo>
                    <a:lnTo>
                      <a:pt x="75" y="685"/>
                    </a:lnTo>
                    <a:lnTo>
                      <a:pt x="6" y="592"/>
                    </a:lnTo>
                    <a:lnTo>
                      <a:pt x="75" y="503"/>
                    </a:lnTo>
                    <a:lnTo>
                      <a:pt x="75" y="493"/>
                    </a:lnTo>
                    <a:lnTo>
                      <a:pt x="11" y="409"/>
                    </a:lnTo>
                    <a:lnTo>
                      <a:pt x="75" y="292"/>
                    </a:lnTo>
                    <a:lnTo>
                      <a:pt x="75" y="272"/>
                    </a:lnTo>
                    <a:lnTo>
                      <a:pt x="6" y="179"/>
                    </a:lnTo>
                    <a:lnTo>
                      <a:pt x="75" y="90"/>
                    </a:lnTo>
                    <a:lnTo>
                      <a:pt x="75" y="79"/>
                    </a:lnTo>
                    <a:lnTo>
                      <a:pt x="18" y="0"/>
                    </a:lnTo>
                    <a:lnTo>
                      <a:pt x="3" y="0"/>
                    </a:lnTo>
                    <a:lnTo>
                      <a:pt x="62" y="84"/>
                    </a:lnTo>
                    <a:lnTo>
                      <a:pt x="2" y="166"/>
                    </a:lnTo>
                    <a:lnTo>
                      <a:pt x="3" y="190"/>
                    </a:lnTo>
                    <a:lnTo>
                      <a:pt x="65" y="285"/>
                    </a:lnTo>
                    <a:lnTo>
                      <a:pt x="3" y="397"/>
                    </a:lnTo>
                    <a:lnTo>
                      <a:pt x="3" y="413"/>
                    </a:lnTo>
                    <a:close/>
                  </a:path>
                </a:pathLst>
              </a:custGeom>
              <a:solidFill>
                <a:srgbClr val="EA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6" name="Freeform 66">
                <a:extLst>
                  <a:ext uri="{FF2B5EF4-FFF2-40B4-BE49-F238E27FC236}">
                    <a16:creationId xmlns:a16="http://schemas.microsoft.com/office/drawing/2014/main" id="{F1492960-8A04-4E93-BB24-E2F98F2A0E14}"/>
                  </a:ext>
                </a:extLst>
              </p:cNvPr>
              <p:cNvSpPr>
                <a:spLocks noEditPoints="1"/>
              </p:cNvSpPr>
              <p:nvPr/>
            </p:nvSpPr>
            <p:spPr bwMode="auto">
              <a:xfrm>
                <a:off x="1334" y="2167"/>
                <a:ext cx="256" cy="2142"/>
              </a:xfrm>
              <a:custGeom>
                <a:avLst/>
                <a:gdLst>
                  <a:gd name="T0" fmla="*/ 2147483647 w 84"/>
                  <a:gd name="T1" fmla="*/ 2147483647 h 832"/>
                  <a:gd name="T2" fmla="*/ 2147483647 w 84"/>
                  <a:gd name="T3" fmla="*/ 2147483647 h 832"/>
                  <a:gd name="T4" fmla="*/ 2147483647 w 84"/>
                  <a:gd name="T5" fmla="*/ 2147483647 h 832"/>
                  <a:gd name="T6" fmla="*/ 2147483647 w 84"/>
                  <a:gd name="T7" fmla="*/ 2147483647 h 832"/>
                  <a:gd name="T8" fmla="*/ 2147483647 w 84"/>
                  <a:gd name="T9" fmla="*/ 2147483647 h 832"/>
                  <a:gd name="T10" fmla="*/ 2147483647 w 84"/>
                  <a:gd name="T11" fmla="*/ 2147483647 h 832"/>
                  <a:gd name="T12" fmla="*/ 2147483647 w 84"/>
                  <a:gd name="T13" fmla="*/ 2147483647 h 832"/>
                  <a:gd name="T14" fmla="*/ 2147483647 w 84"/>
                  <a:gd name="T15" fmla="*/ 2147483647 h 832"/>
                  <a:gd name="T16" fmla="*/ 2147483647 w 84"/>
                  <a:gd name="T17" fmla="*/ 2147483647 h 832"/>
                  <a:gd name="T18" fmla="*/ 2147483647 w 84"/>
                  <a:gd name="T19" fmla="*/ 2147483647 h 832"/>
                  <a:gd name="T20" fmla="*/ 2147483647 w 84"/>
                  <a:gd name="T21" fmla="*/ 2147483647 h 832"/>
                  <a:gd name="T22" fmla="*/ 2147483647 w 84"/>
                  <a:gd name="T23" fmla="*/ 2147483647 h 832"/>
                  <a:gd name="T24" fmla="*/ 2147483647 w 84"/>
                  <a:gd name="T25" fmla="*/ 2147483647 h 832"/>
                  <a:gd name="T26" fmla="*/ 2147483647 w 84"/>
                  <a:gd name="T27" fmla="*/ 2147483647 h 832"/>
                  <a:gd name="T28" fmla="*/ 2147483647 w 84"/>
                  <a:gd name="T29" fmla="*/ 2147483647 h 832"/>
                  <a:gd name="T30" fmla="*/ 2147483647 w 84"/>
                  <a:gd name="T31" fmla="*/ 2147483647 h 832"/>
                  <a:gd name="T32" fmla="*/ 2147483647 w 84"/>
                  <a:gd name="T33" fmla="*/ 2147483647 h 832"/>
                  <a:gd name="T34" fmla="*/ 2147483647 w 84"/>
                  <a:gd name="T35" fmla="*/ 2147483647 h 832"/>
                  <a:gd name="T36" fmla="*/ 2147483647 w 84"/>
                  <a:gd name="T37" fmla="*/ 2147483647 h 832"/>
                  <a:gd name="T38" fmla="*/ 2147483647 w 84"/>
                  <a:gd name="T39" fmla="*/ 2147483647 h 832"/>
                  <a:gd name="T40" fmla="*/ 2147483647 w 84"/>
                  <a:gd name="T41" fmla="*/ 2147483647 h 832"/>
                  <a:gd name="T42" fmla="*/ 2147483647 w 84"/>
                  <a:gd name="T43" fmla="*/ 2147483647 h 832"/>
                  <a:gd name="T44" fmla="*/ 2147483647 w 84"/>
                  <a:gd name="T45" fmla="*/ 2147483647 h 832"/>
                  <a:gd name="T46" fmla="*/ 2147483647 w 84"/>
                  <a:gd name="T47" fmla="*/ 2147483647 h 832"/>
                  <a:gd name="T48" fmla="*/ 2147483647 w 84"/>
                  <a:gd name="T49" fmla="*/ 2147483647 h 832"/>
                  <a:gd name="T50" fmla="*/ 2147483647 w 84"/>
                  <a:gd name="T51" fmla="*/ 2147483647 h 832"/>
                  <a:gd name="T52" fmla="*/ 2147483647 w 84"/>
                  <a:gd name="T53" fmla="*/ 2147483647 h 832"/>
                  <a:gd name="T54" fmla="*/ 2147483647 w 84"/>
                  <a:gd name="T55" fmla="*/ 2147483647 h 832"/>
                  <a:gd name="T56" fmla="*/ 2147483647 w 84"/>
                  <a:gd name="T57" fmla="*/ 2147483647 h 832"/>
                  <a:gd name="T58" fmla="*/ 2147483647 w 84"/>
                  <a:gd name="T59" fmla="*/ 2147483647 h 832"/>
                  <a:gd name="T60" fmla="*/ 2147483647 w 84"/>
                  <a:gd name="T61" fmla="*/ 2147483647 h 832"/>
                  <a:gd name="T62" fmla="*/ 2147483647 w 84"/>
                  <a:gd name="T63" fmla="*/ 2147483647 h 832"/>
                  <a:gd name="T64" fmla="*/ 2147483647 w 84"/>
                  <a:gd name="T65" fmla="*/ 2147483647 h 832"/>
                  <a:gd name="T66" fmla="*/ 2147483647 w 84"/>
                  <a:gd name="T67" fmla="*/ 2147483647 h 832"/>
                  <a:gd name="T68" fmla="*/ 2147483647 w 84"/>
                  <a:gd name="T69" fmla="*/ 2147483647 h 832"/>
                  <a:gd name="T70" fmla="*/ 2147483647 w 84"/>
                  <a:gd name="T71" fmla="*/ 2147483647 h 832"/>
                  <a:gd name="T72" fmla="*/ 2147483647 w 84"/>
                  <a:gd name="T73" fmla="*/ 2147483647 h 832"/>
                  <a:gd name="T74" fmla="*/ 2147483647 w 84"/>
                  <a:gd name="T75" fmla="*/ 2147483647 h 832"/>
                  <a:gd name="T76" fmla="*/ 2147483647 w 84"/>
                  <a:gd name="T77" fmla="*/ 2147483647 h 832"/>
                  <a:gd name="T78" fmla="*/ 2147483647 w 84"/>
                  <a:gd name="T79" fmla="*/ 2147483647 h 832"/>
                  <a:gd name="T80" fmla="*/ 2147483647 w 84"/>
                  <a:gd name="T81" fmla="*/ 2147483647 h 832"/>
                  <a:gd name="T82" fmla="*/ 2147483647 w 84"/>
                  <a:gd name="T83" fmla="*/ 2147483647 h 832"/>
                  <a:gd name="T84" fmla="*/ 2147483647 w 84"/>
                  <a:gd name="T85" fmla="*/ 2147483647 h 832"/>
                  <a:gd name="T86" fmla="*/ 2147483647 w 84"/>
                  <a:gd name="T87" fmla="*/ 0 h 832"/>
                  <a:gd name="T88" fmla="*/ 2147483647 w 84"/>
                  <a:gd name="T89" fmla="*/ 0 h 832"/>
                  <a:gd name="T90" fmla="*/ 2147483647 w 84"/>
                  <a:gd name="T91" fmla="*/ 0 h 832"/>
                  <a:gd name="T92" fmla="*/ 2147483647 w 84"/>
                  <a:gd name="T93" fmla="*/ 2147483647 h 832"/>
                  <a:gd name="T94" fmla="*/ 2147483647 w 84"/>
                  <a:gd name="T95" fmla="*/ 2147483647 h 832"/>
                  <a:gd name="T96" fmla="*/ 2147483647 w 84"/>
                  <a:gd name="T97" fmla="*/ 2147483647 h 832"/>
                  <a:gd name="T98" fmla="*/ 2147483647 w 84"/>
                  <a:gd name="T99" fmla="*/ 2147483647 h 832"/>
                  <a:gd name="T100" fmla="*/ 2147483647 w 84"/>
                  <a:gd name="T101" fmla="*/ 2147483647 h 832"/>
                  <a:gd name="T102" fmla="*/ 2147483647 w 84"/>
                  <a:gd name="T103" fmla="*/ 2147483647 h 832"/>
                  <a:gd name="T104" fmla="*/ 2147483647 w 84"/>
                  <a:gd name="T105" fmla="*/ 2147483647 h 832"/>
                  <a:gd name="T106" fmla="*/ 2147483647 w 84"/>
                  <a:gd name="T107" fmla="*/ 2147483647 h 832"/>
                  <a:gd name="T108" fmla="*/ 2147483647 w 84"/>
                  <a:gd name="T109" fmla="*/ 2147483647 h 832"/>
                  <a:gd name="T110" fmla="*/ 2147483647 w 84"/>
                  <a:gd name="T111" fmla="*/ 2147483647 h 832"/>
                  <a:gd name="T112" fmla="*/ 2147483647 w 84"/>
                  <a:gd name="T113" fmla="*/ 2147483647 h 832"/>
                  <a:gd name="T114" fmla="*/ 2147483647 w 84"/>
                  <a:gd name="T115" fmla="*/ 2147483647 h 832"/>
                  <a:gd name="T116" fmla="*/ 2147483647 w 84"/>
                  <a:gd name="T117" fmla="*/ 2147483647 h 832"/>
                  <a:gd name="T118" fmla="*/ 2147483647 w 84"/>
                  <a:gd name="T119" fmla="*/ 2147483647 h 832"/>
                  <a:gd name="T120" fmla="*/ 2147483647 w 84"/>
                  <a:gd name="T121" fmla="*/ 2147483647 h 832"/>
                  <a:gd name="T122" fmla="*/ 2147483647 w 84"/>
                  <a:gd name="T123" fmla="*/ 2147483647 h 8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32"/>
                  <a:gd name="T188" fmla="*/ 84 w 84"/>
                  <a:gd name="T189" fmla="*/ 832 h 83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32">
                    <a:moveTo>
                      <a:pt x="11" y="414"/>
                    </a:moveTo>
                    <a:lnTo>
                      <a:pt x="70" y="499"/>
                    </a:lnTo>
                    <a:lnTo>
                      <a:pt x="66" y="506"/>
                    </a:lnTo>
                    <a:lnTo>
                      <a:pt x="7" y="421"/>
                    </a:lnTo>
                    <a:lnTo>
                      <a:pt x="11" y="414"/>
                    </a:lnTo>
                    <a:close/>
                    <a:moveTo>
                      <a:pt x="70" y="499"/>
                    </a:moveTo>
                    <a:lnTo>
                      <a:pt x="73" y="502"/>
                    </a:lnTo>
                    <a:lnTo>
                      <a:pt x="70" y="506"/>
                    </a:lnTo>
                    <a:lnTo>
                      <a:pt x="68" y="502"/>
                    </a:lnTo>
                    <a:lnTo>
                      <a:pt x="70" y="499"/>
                    </a:lnTo>
                    <a:close/>
                    <a:moveTo>
                      <a:pt x="70" y="506"/>
                    </a:moveTo>
                    <a:lnTo>
                      <a:pt x="10" y="588"/>
                    </a:lnTo>
                    <a:lnTo>
                      <a:pt x="6" y="581"/>
                    </a:lnTo>
                    <a:lnTo>
                      <a:pt x="66" y="498"/>
                    </a:lnTo>
                    <a:lnTo>
                      <a:pt x="70" y="506"/>
                    </a:lnTo>
                    <a:close/>
                    <a:moveTo>
                      <a:pt x="5" y="585"/>
                    </a:moveTo>
                    <a:lnTo>
                      <a:pt x="5" y="583"/>
                    </a:lnTo>
                    <a:lnTo>
                      <a:pt x="6" y="581"/>
                    </a:lnTo>
                    <a:lnTo>
                      <a:pt x="8" y="585"/>
                    </a:lnTo>
                    <a:lnTo>
                      <a:pt x="5" y="585"/>
                    </a:lnTo>
                    <a:close/>
                    <a:moveTo>
                      <a:pt x="11" y="585"/>
                    </a:moveTo>
                    <a:lnTo>
                      <a:pt x="11" y="608"/>
                    </a:lnTo>
                    <a:lnTo>
                      <a:pt x="6" y="608"/>
                    </a:lnTo>
                    <a:lnTo>
                      <a:pt x="5" y="585"/>
                    </a:lnTo>
                    <a:lnTo>
                      <a:pt x="11" y="585"/>
                    </a:lnTo>
                    <a:close/>
                    <a:moveTo>
                      <a:pt x="7" y="611"/>
                    </a:moveTo>
                    <a:lnTo>
                      <a:pt x="6" y="610"/>
                    </a:lnTo>
                    <a:lnTo>
                      <a:pt x="6" y="608"/>
                    </a:lnTo>
                    <a:lnTo>
                      <a:pt x="9" y="608"/>
                    </a:lnTo>
                    <a:lnTo>
                      <a:pt x="7" y="611"/>
                    </a:lnTo>
                    <a:close/>
                    <a:moveTo>
                      <a:pt x="11" y="604"/>
                    </a:moveTo>
                    <a:lnTo>
                      <a:pt x="73" y="700"/>
                    </a:lnTo>
                    <a:lnTo>
                      <a:pt x="69" y="706"/>
                    </a:lnTo>
                    <a:lnTo>
                      <a:pt x="7" y="611"/>
                    </a:lnTo>
                    <a:lnTo>
                      <a:pt x="11" y="604"/>
                    </a:lnTo>
                    <a:close/>
                    <a:moveTo>
                      <a:pt x="73" y="700"/>
                    </a:moveTo>
                    <a:lnTo>
                      <a:pt x="75" y="703"/>
                    </a:lnTo>
                    <a:lnTo>
                      <a:pt x="73" y="706"/>
                    </a:lnTo>
                    <a:lnTo>
                      <a:pt x="71" y="703"/>
                    </a:lnTo>
                    <a:lnTo>
                      <a:pt x="73" y="700"/>
                    </a:lnTo>
                    <a:close/>
                    <a:moveTo>
                      <a:pt x="73" y="706"/>
                    </a:moveTo>
                    <a:lnTo>
                      <a:pt x="9" y="829"/>
                    </a:lnTo>
                    <a:lnTo>
                      <a:pt x="4" y="823"/>
                    </a:lnTo>
                    <a:lnTo>
                      <a:pt x="69" y="700"/>
                    </a:lnTo>
                    <a:lnTo>
                      <a:pt x="73" y="706"/>
                    </a:lnTo>
                    <a:close/>
                    <a:moveTo>
                      <a:pt x="6" y="831"/>
                    </a:moveTo>
                    <a:lnTo>
                      <a:pt x="0" y="830"/>
                    </a:lnTo>
                    <a:lnTo>
                      <a:pt x="4" y="823"/>
                    </a:lnTo>
                    <a:lnTo>
                      <a:pt x="6" y="826"/>
                    </a:lnTo>
                    <a:lnTo>
                      <a:pt x="6" y="831"/>
                    </a:lnTo>
                    <a:close/>
                    <a:moveTo>
                      <a:pt x="7" y="822"/>
                    </a:moveTo>
                    <a:lnTo>
                      <a:pt x="17" y="823"/>
                    </a:lnTo>
                    <a:lnTo>
                      <a:pt x="16" y="832"/>
                    </a:lnTo>
                    <a:lnTo>
                      <a:pt x="6" y="831"/>
                    </a:lnTo>
                    <a:lnTo>
                      <a:pt x="7" y="822"/>
                    </a:lnTo>
                    <a:close/>
                    <a:moveTo>
                      <a:pt x="19" y="831"/>
                    </a:moveTo>
                    <a:lnTo>
                      <a:pt x="18" y="832"/>
                    </a:lnTo>
                    <a:lnTo>
                      <a:pt x="16" y="832"/>
                    </a:lnTo>
                    <a:lnTo>
                      <a:pt x="16" y="828"/>
                    </a:lnTo>
                    <a:lnTo>
                      <a:pt x="19" y="831"/>
                    </a:lnTo>
                    <a:close/>
                    <a:moveTo>
                      <a:pt x="14" y="824"/>
                    </a:moveTo>
                    <a:lnTo>
                      <a:pt x="78" y="707"/>
                    </a:lnTo>
                    <a:lnTo>
                      <a:pt x="83" y="714"/>
                    </a:lnTo>
                    <a:lnTo>
                      <a:pt x="19" y="831"/>
                    </a:lnTo>
                    <a:lnTo>
                      <a:pt x="14" y="824"/>
                    </a:lnTo>
                    <a:close/>
                    <a:moveTo>
                      <a:pt x="83" y="711"/>
                    </a:moveTo>
                    <a:lnTo>
                      <a:pt x="83" y="712"/>
                    </a:lnTo>
                    <a:lnTo>
                      <a:pt x="83" y="714"/>
                    </a:lnTo>
                    <a:lnTo>
                      <a:pt x="81" y="711"/>
                    </a:lnTo>
                    <a:lnTo>
                      <a:pt x="83" y="711"/>
                    </a:lnTo>
                    <a:close/>
                    <a:moveTo>
                      <a:pt x="78" y="711"/>
                    </a:moveTo>
                    <a:lnTo>
                      <a:pt x="78" y="690"/>
                    </a:lnTo>
                    <a:lnTo>
                      <a:pt x="83" y="690"/>
                    </a:lnTo>
                    <a:lnTo>
                      <a:pt x="83" y="711"/>
                    </a:lnTo>
                    <a:lnTo>
                      <a:pt x="78" y="711"/>
                    </a:lnTo>
                    <a:close/>
                    <a:moveTo>
                      <a:pt x="82" y="686"/>
                    </a:moveTo>
                    <a:lnTo>
                      <a:pt x="83" y="688"/>
                    </a:lnTo>
                    <a:lnTo>
                      <a:pt x="83" y="690"/>
                    </a:lnTo>
                    <a:lnTo>
                      <a:pt x="81" y="690"/>
                    </a:lnTo>
                    <a:lnTo>
                      <a:pt x="82" y="686"/>
                    </a:lnTo>
                    <a:close/>
                    <a:moveTo>
                      <a:pt x="79" y="694"/>
                    </a:moveTo>
                    <a:lnTo>
                      <a:pt x="10" y="601"/>
                    </a:lnTo>
                    <a:lnTo>
                      <a:pt x="14" y="593"/>
                    </a:lnTo>
                    <a:lnTo>
                      <a:pt x="82" y="686"/>
                    </a:lnTo>
                    <a:lnTo>
                      <a:pt x="79" y="694"/>
                    </a:lnTo>
                    <a:close/>
                    <a:moveTo>
                      <a:pt x="10" y="601"/>
                    </a:moveTo>
                    <a:lnTo>
                      <a:pt x="7" y="597"/>
                    </a:lnTo>
                    <a:lnTo>
                      <a:pt x="10" y="593"/>
                    </a:lnTo>
                    <a:lnTo>
                      <a:pt x="12" y="597"/>
                    </a:lnTo>
                    <a:lnTo>
                      <a:pt x="10" y="601"/>
                    </a:lnTo>
                    <a:close/>
                    <a:moveTo>
                      <a:pt x="10" y="593"/>
                    </a:moveTo>
                    <a:lnTo>
                      <a:pt x="79" y="505"/>
                    </a:lnTo>
                    <a:lnTo>
                      <a:pt x="83" y="512"/>
                    </a:lnTo>
                    <a:lnTo>
                      <a:pt x="14" y="601"/>
                    </a:lnTo>
                    <a:lnTo>
                      <a:pt x="10" y="593"/>
                    </a:lnTo>
                    <a:close/>
                    <a:moveTo>
                      <a:pt x="84" y="508"/>
                    </a:moveTo>
                    <a:lnTo>
                      <a:pt x="84" y="511"/>
                    </a:lnTo>
                    <a:lnTo>
                      <a:pt x="83" y="512"/>
                    </a:lnTo>
                    <a:lnTo>
                      <a:pt x="81" y="508"/>
                    </a:lnTo>
                    <a:lnTo>
                      <a:pt x="84" y="508"/>
                    </a:lnTo>
                    <a:close/>
                    <a:moveTo>
                      <a:pt x="78" y="509"/>
                    </a:moveTo>
                    <a:lnTo>
                      <a:pt x="78" y="498"/>
                    </a:lnTo>
                    <a:lnTo>
                      <a:pt x="83" y="497"/>
                    </a:lnTo>
                    <a:lnTo>
                      <a:pt x="84" y="508"/>
                    </a:lnTo>
                    <a:lnTo>
                      <a:pt x="78" y="509"/>
                    </a:lnTo>
                    <a:close/>
                    <a:moveTo>
                      <a:pt x="82" y="494"/>
                    </a:moveTo>
                    <a:lnTo>
                      <a:pt x="83" y="495"/>
                    </a:lnTo>
                    <a:lnTo>
                      <a:pt x="83" y="497"/>
                    </a:lnTo>
                    <a:lnTo>
                      <a:pt x="81" y="498"/>
                    </a:lnTo>
                    <a:lnTo>
                      <a:pt x="82" y="494"/>
                    </a:lnTo>
                    <a:close/>
                    <a:moveTo>
                      <a:pt x="79" y="501"/>
                    </a:moveTo>
                    <a:lnTo>
                      <a:pt x="16" y="418"/>
                    </a:lnTo>
                    <a:lnTo>
                      <a:pt x="19" y="410"/>
                    </a:lnTo>
                    <a:lnTo>
                      <a:pt x="82" y="494"/>
                    </a:lnTo>
                    <a:lnTo>
                      <a:pt x="79" y="501"/>
                    </a:lnTo>
                    <a:close/>
                    <a:moveTo>
                      <a:pt x="16" y="418"/>
                    </a:moveTo>
                    <a:lnTo>
                      <a:pt x="13" y="414"/>
                    </a:lnTo>
                    <a:lnTo>
                      <a:pt x="15" y="411"/>
                    </a:lnTo>
                    <a:lnTo>
                      <a:pt x="17" y="414"/>
                    </a:lnTo>
                    <a:lnTo>
                      <a:pt x="16" y="418"/>
                    </a:lnTo>
                    <a:close/>
                    <a:moveTo>
                      <a:pt x="15" y="411"/>
                    </a:moveTo>
                    <a:lnTo>
                      <a:pt x="78" y="294"/>
                    </a:lnTo>
                    <a:lnTo>
                      <a:pt x="83" y="300"/>
                    </a:lnTo>
                    <a:lnTo>
                      <a:pt x="20" y="417"/>
                    </a:lnTo>
                    <a:lnTo>
                      <a:pt x="15" y="411"/>
                    </a:lnTo>
                    <a:close/>
                    <a:moveTo>
                      <a:pt x="83" y="297"/>
                    </a:moveTo>
                    <a:lnTo>
                      <a:pt x="83" y="299"/>
                    </a:lnTo>
                    <a:lnTo>
                      <a:pt x="83" y="300"/>
                    </a:lnTo>
                    <a:lnTo>
                      <a:pt x="81" y="297"/>
                    </a:lnTo>
                    <a:lnTo>
                      <a:pt x="83" y="297"/>
                    </a:lnTo>
                    <a:close/>
                    <a:moveTo>
                      <a:pt x="78" y="297"/>
                    </a:moveTo>
                    <a:lnTo>
                      <a:pt x="78" y="277"/>
                    </a:lnTo>
                    <a:lnTo>
                      <a:pt x="83" y="277"/>
                    </a:lnTo>
                    <a:lnTo>
                      <a:pt x="83" y="297"/>
                    </a:lnTo>
                    <a:lnTo>
                      <a:pt x="78" y="297"/>
                    </a:lnTo>
                    <a:close/>
                    <a:moveTo>
                      <a:pt x="82" y="273"/>
                    </a:moveTo>
                    <a:lnTo>
                      <a:pt x="83" y="274"/>
                    </a:lnTo>
                    <a:lnTo>
                      <a:pt x="83" y="277"/>
                    </a:lnTo>
                    <a:lnTo>
                      <a:pt x="81" y="277"/>
                    </a:lnTo>
                    <a:lnTo>
                      <a:pt x="82" y="273"/>
                    </a:lnTo>
                    <a:close/>
                    <a:moveTo>
                      <a:pt x="79" y="280"/>
                    </a:moveTo>
                    <a:lnTo>
                      <a:pt x="10" y="187"/>
                    </a:lnTo>
                    <a:lnTo>
                      <a:pt x="14" y="180"/>
                    </a:lnTo>
                    <a:lnTo>
                      <a:pt x="82" y="273"/>
                    </a:lnTo>
                    <a:lnTo>
                      <a:pt x="79" y="280"/>
                    </a:lnTo>
                    <a:close/>
                    <a:moveTo>
                      <a:pt x="10" y="187"/>
                    </a:moveTo>
                    <a:lnTo>
                      <a:pt x="7" y="184"/>
                    </a:lnTo>
                    <a:lnTo>
                      <a:pt x="10" y="180"/>
                    </a:lnTo>
                    <a:lnTo>
                      <a:pt x="12" y="184"/>
                    </a:lnTo>
                    <a:lnTo>
                      <a:pt x="10" y="187"/>
                    </a:lnTo>
                    <a:close/>
                    <a:moveTo>
                      <a:pt x="10" y="180"/>
                    </a:moveTo>
                    <a:lnTo>
                      <a:pt x="79" y="91"/>
                    </a:lnTo>
                    <a:lnTo>
                      <a:pt x="83" y="99"/>
                    </a:lnTo>
                    <a:lnTo>
                      <a:pt x="14" y="187"/>
                    </a:lnTo>
                    <a:lnTo>
                      <a:pt x="10" y="180"/>
                    </a:lnTo>
                    <a:close/>
                    <a:moveTo>
                      <a:pt x="84" y="95"/>
                    </a:moveTo>
                    <a:lnTo>
                      <a:pt x="84" y="97"/>
                    </a:lnTo>
                    <a:lnTo>
                      <a:pt x="83" y="99"/>
                    </a:lnTo>
                    <a:lnTo>
                      <a:pt x="81" y="95"/>
                    </a:lnTo>
                    <a:lnTo>
                      <a:pt x="84" y="95"/>
                    </a:lnTo>
                    <a:close/>
                    <a:moveTo>
                      <a:pt x="78" y="95"/>
                    </a:moveTo>
                    <a:lnTo>
                      <a:pt x="78" y="85"/>
                    </a:lnTo>
                    <a:lnTo>
                      <a:pt x="83" y="84"/>
                    </a:lnTo>
                    <a:lnTo>
                      <a:pt x="84" y="95"/>
                    </a:lnTo>
                    <a:lnTo>
                      <a:pt x="78" y="95"/>
                    </a:lnTo>
                    <a:close/>
                    <a:moveTo>
                      <a:pt x="83" y="81"/>
                    </a:moveTo>
                    <a:lnTo>
                      <a:pt x="83" y="82"/>
                    </a:lnTo>
                    <a:lnTo>
                      <a:pt x="83" y="84"/>
                    </a:lnTo>
                    <a:lnTo>
                      <a:pt x="81" y="84"/>
                    </a:lnTo>
                    <a:lnTo>
                      <a:pt x="83" y="81"/>
                    </a:lnTo>
                    <a:close/>
                    <a:moveTo>
                      <a:pt x="79" y="88"/>
                    </a:moveTo>
                    <a:lnTo>
                      <a:pt x="22" y="8"/>
                    </a:lnTo>
                    <a:lnTo>
                      <a:pt x="26" y="1"/>
                    </a:lnTo>
                    <a:lnTo>
                      <a:pt x="83" y="81"/>
                    </a:lnTo>
                    <a:lnTo>
                      <a:pt x="79" y="88"/>
                    </a:lnTo>
                    <a:close/>
                    <a:moveTo>
                      <a:pt x="24" y="0"/>
                    </a:moveTo>
                    <a:lnTo>
                      <a:pt x="25" y="0"/>
                    </a:lnTo>
                    <a:lnTo>
                      <a:pt x="26" y="1"/>
                    </a:lnTo>
                    <a:lnTo>
                      <a:pt x="24" y="5"/>
                    </a:lnTo>
                    <a:lnTo>
                      <a:pt x="24" y="0"/>
                    </a:lnTo>
                    <a:close/>
                    <a:moveTo>
                      <a:pt x="24" y="9"/>
                    </a:moveTo>
                    <a:lnTo>
                      <a:pt x="9" y="10"/>
                    </a:lnTo>
                    <a:lnTo>
                      <a:pt x="8" y="1"/>
                    </a:lnTo>
                    <a:lnTo>
                      <a:pt x="24" y="0"/>
                    </a:lnTo>
                    <a:lnTo>
                      <a:pt x="24" y="9"/>
                    </a:lnTo>
                    <a:close/>
                    <a:moveTo>
                      <a:pt x="7" y="9"/>
                    </a:moveTo>
                    <a:lnTo>
                      <a:pt x="1" y="1"/>
                    </a:lnTo>
                    <a:lnTo>
                      <a:pt x="8" y="1"/>
                    </a:lnTo>
                    <a:lnTo>
                      <a:pt x="9" y="5"/>
                    </a:lnTo>
                    <a:lnTo>
                      <a:pt x="7" y="9"/>
                    </a:lnTo>
                    <a:close/>
                    <a:moveTo>
                      <a:pt x="10" y="2"/>
                    </a:moveTo>
                    <a:lnTo>
                      <a:pt x="70" y="85"/>
                    </a:lnTo>
                    <a:lnTo>
                      <a:pt x="66" y="92"/>
                    </a:lnTo>
                    <a:lnTo>
                      <a:pt x="7" y="9"/>
                    </a:lnTo>
                    <a:lnTo>
                      <a:pt x="10" y="2"/>
                    </a:lnTo>
                    <a:close/>
                    <a:moveTo>
                      <a:pt x="70" y="85"/>
                    </a:moveTo>
                    <a:lnTo>
                      <a:pt x="73" y="89"/>
                    </a:lnTo>
                    <a:lnTo>
                      <a:pt x="70" y="92"/>
                    </a:lnTo>
                    <a:lnTo>
                      <a:pt x="68" y="89"/>
                    </a:lnTo>
                    <a:lnTo>
                      <a:pt x="70" y="85"/>
                    </a:lnTo>
                    <a:close/>
                    <a:moveTo>
                      <a:pt x="70" y="92"/>
                    </a:moveTo>
                    <a:lnTo>
                      <a:pt x="10" y="175"/>
                    </a:lnTo>
                    <a:lnTo>
                      <a:pt x="6" y="168"/>
                    </a:lnTo>
                    <a:lnTo>
                      <a:pt x="66" y="85"/>
                    </a:lnTo>
                    <a:lnTo>
                      <a:pt x="70" y="92"/>
                    </a:lnTo>
                    <a:close/>
                    <a:moveTo>
                      <a:pt x="5" y="171"/>
                    </a:moveTo>
                    <a:lnTo>
                      <a:pt x="5" y="169"/>
                    </a:lnTo>
                    <a:lnTo>
                      <a:pt x="6" y="168"/>
                    </a:lnTo>
                    <a:lnTo>
                      <a:pt x="8" y="171"/>
                    </a:lnTo>
                    <a:lnTo>
                      <a:pt x="5" y="171"/>
                    </a:lnTo>
                    <a:close/>
                    <a:moveTo>
                      <a:pt x="11" y="171"/>
                    </a:moveTo>
                    <a:lnTo>
                      <a:pt x="11" y="194"/>
                    </a:lnTo>
                    <a:lnTo>
                      <a:pt x="6" y="195"/>
                    </a:lnTo>
                    <a:lnTo>
                      <a:pt x="5" y="171"/>
                    </a:lnTo>
                    <a:lnTo>
                      <a:pt x="11" y="171"/>
                    </a:lnTo>
                    <a:close/>
                    <a:moveTo>
                      <a:pt x="7" y="198"/>
                    </a:moveTo>
                    <a:lnTo>
                      <a:pt x="6" y="197"/>
                    </a:lnTo>
                    <a:lnTo>
                      <a:pt x="6" y="195"/>
                    </a:lnTo>
                    <a:lnTo>
                      <a:pt x="9" y="195"/>
                    </a:lnTo>
                    <a:lnTo>
                      <a:pt x="7" y="198"/>
                    </a:lnTo>
                    <a:close/>
                    <a:moveTo>
                      <a:pt x="11" y="191"/>
                    </a:moveTo>
                    <a:lnTo>
                      <a:pt x="73" y="286"/>
                    </a:lnTo>
                    <a:lnTo>
                      <a:pt x="69" y="293"/>
                    </a:lnTo>
                    <a:lnTo>
                      <a:pt x="7" y="198"/>
                    </a:lnTo>
                    <a:lnTo>
                      <a:pt x="11" y="191"/>
                    </a:lnTo>
                    <a:close/>
                    <a:moveTo>
                      <a:pt x="73" y="286"/>
                    </a:moveTo>
                    <a:lnTo>
                      <a:pt x="75" y="289"/>
                    </a:lnTo>
                    <a:lnTo>
                      <a:pt x="73" y="293"/>
                    </a:lnTo>
                    <a:lnTo>
                      <a:pt x="71" y="290"/>
                    </a:lnTo>
                    <a:lnTo>
                      <a:pt x="73" y="286"/>
                    </a:lnTo>
                    <a:close/>
                    <a:moveTo>
                      <a:pt x="73" y="293"/>
                    </a:moveTo>
                    <a:lnTo>
                      <a:pt x="11" y="405"/>
                    </a:lnTo>
                    <a:lnTo>
                      <a:pt x="7" y="399"/>
                    </a:lnTo>
                    <a:lnTo>
                      <a:pt x="69" y="287"/>
                    </a:lnTo>
                    <a:lnTo>
                      <a:pt x="73" y="293"/>
                    </a:lnTo>
                    <a:close/>
                    <a:moveTo>
                      <a:pt x="6" y="402"/>
                    </a:moveTo>
                    <a:lnTo>
                      <a:pt x="6" y="400"/>
                    </a:lnTo>
                    <a:lnTo>
                      <a:pt x="7" y="399"/>
                    </a:lnTo>
                    <a:lnTo>
                      <a:pt x="9" y="402"/>
                    </a:lnTo>
                    <a:lnTo>
                      <a:pt x="6" y="402"/>
                    </a:lnTo>
                    <a:close/>
                    <a:moveTo>
                      <a:pt x="12" y="402"/>
                    </a:moveTo>
                    <a:lnTo>
                      <a:pt x="12" y="418"/>
                    </a:lnTo>
                    <a:lnTo>
                      <a:pt x="6" y="418"/>
                    </a:lnTo>
                    <a:lnTo>
                      <a:pt x="6" y="402"/>
                    </a:lnTo>
                    <a:lnTo>
                      <a:pt x="12" y="402"/>
                    </a:lnTo>
                    <a:close/>
                    <a:moveTo>
                      <a:pt x="7" y="421"/>
                    </a:moveTo>
                    <a:lnTo>
                      <a:pt x="6" y="420"/>
                    </a:lnTo>
                    <a:lnTo>
                      <a:pt x="6" y="418"/>
                    </a:lnTo>
                    <a:lnTo>
                      <a:pt x="9" y="418"/>
                    </a:lnTo>
                    <a:lnTo>
                      <a:pt x="7" y="421"/>
                    </a:lnTo>
                    <a:close/>
                  </a:path>
                </a:pathLst>
              </a:custGeom>
              <a:solidFill>
                <a:srgbClr val="003D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7" name="Freeform 67">
                <a:extLst>
                  <a:ext uri="{FF2B5EF4-FFF2-40B4-BE49-F238E27FC236}">
                    <a16:creationId xmlns:a16="http://schemas.microsoft.com/office/drawing/2014/main" id="{1D9576B9-6B50-4AA2-A6E1-6E95874BBF50}"/>
                  </a:ext>
                </a:extLst>
              </p:cNvPr>
              <p:cNvSpPr>
                <a:spLocks/>
              </p:cNvSpPr>
              <p:nvPr/>
            </p:nvSpPr>
            <p:spPr bwMode="auto">
              <a:xfrm>
                <a:off x="1361" y="2169"/>
                <a:ext cx="220" cy="2122"/>
              </a:xfrm>
              <a:custGeom>
                <a:avLst/>
                <a:gdLst>
                  <a:gd name="T0" fmla="*/ 2147483647 w 72"/>
                  <a:gd name="T1" fmla="*/ 2147483647 h 824"/>
                  <a:gd name="T2" fmla="*/ 2147483647 w 72"/>
                  <a:gd name="T3" fmla="*/ 2147483647 h 824"/>
                  <a:gd name="T4" fmla="*/ 2147483647 w 72"/>
                  <a:gd name="T5" fmla="*/ 2147483647 h 824"/>
                  <a:gd name="T6" fmla="*/ 2147483647 w 72"/>
                  <a:gd name="T7" fmla="*/ 2147483647 h 824"/>
                  <a:gd name="T8" fmla="*/ 2147483647 w 72"/>
                  <a:gd name="T9" fmla="*/ 2147483647 h 824"/>
                  <a:gd name="T10" fmla="*/ 2147483647 w 72"/>
                  <a:gd name="T11" fmla="*/ 2147483647 h 824"/>
                  <a:gd name="T12" fmla="*/ 2147483647 w 72"/>
                  <a:gd name="T13" fmla="*/ 2147483647 h 824"/>
                  <a:gd name="T14" fmla="*/ 2147483647 w 72"/>
                  <a:gd name="T15" fmla="*/ 2147483647 h 824"/>
                  <a:gd name="T16" fmla="*/ 0 w 72"/>
                  <a:gd name="T17" fmla="*/ 2147483647 h 824"/>
                  <a:gd name="T18" fmla="*/ 0 w 72"/>
                  <a:gd name="T19" fmla="*/ 2147483647 h 824"/>
                  <a:gd name="T20" fmla="*/ 2147483647 w 72"/>
                  <a:gd name="T21" fmla="*/ 2147483647 h 824"/>
                  <a:gd name="T22" fmla="*/ 0 w 72"/>
                  <a:gd name="T23" fmla="*/ 2147483647 h 824"/>
                  <a:gd name="T24" fmla="*/ 0 w 72"/>
                  <a:gd name="T25" fmla="*/ 2147483647 h 824"/>
                  <a:gd name="T26" fmla="*/ 2147483647 w 72"/>
                  <a:gd name="T27" fmla="*/ 2147483647 h 824"/>
                  <a:gd name="T28" fmla="*/ 0 w 72"/>
                  <a:gd name="T29" fmla="*/ 2147483647 h 824"/>
                  <a:gd name="T30" fmla="*/ 0 w 72"/>
                  <a:gd name="T31" fmla="*/ 2147483647 h 824"/>
                  <a:gd name="T32" fmla="*/ 2147483647 w 72"/>
                  <a:gd name="T33" fmla="*/ 2147483647 h 824"/>
                  <a:gd name="T34" fmla="*/ 0 w 72"/>
                  <a:gd name="T35" fmla="*/ 2147483647 h 824"/>
                  <a:gd name="T36" fmla="*/ 0 w 72"/>
                  <a:gd name="T37" fmla="*/ 2147483647 h 824"/>
                  <a:gd name="T38" fmla="*/ 2147483647 w 72"/>
                  <a:gd name="T39" fmla="*/ 2147483647 h 824"/>
                  <a:gd name="T40" fmla="*/ 2147483647 w 72"/>
                  <a:gd name="T41" fmla="*/ 0 h 824"/>
                  <a:gd name="T42" fmla="*/ 2147483647 w 72"/>
                  <a:gd name="T43" fmla="*/ 2147483647 h 824"/>
                  <a:gd name="T44" fmla="*/ 2147483647 w 72"/>
                  <a:gd name="T45" fmla="*/ 2147483647 h 824"/>
                  <a:gd name="T46" fmla="*/ 2147483647 w 72"/>
                  <a:gd name="T47" fmla="*/ 2147483647 h 824"/>
                  <a:gd name="T48" fmla="*/ 2147483647 w 72"/>
                  <a:gd name="T49" fmla="*/ 2147483647 h 824"/>
                  <a:gd name="T50" fmla="*/ 2147483647 w 72"/>
                  <a:gd name="T51" fmla="*/ 2147483647 h 8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2"/>
                  <a:gd name="T79" fmla="*/ 0 h 824"/>
                  <a:gd name="T80" fmla="*/ 72 w 72"/>
                  <a:gd name="T81" fmla="*/ 824 h 82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2" h="824">
                    <a:moveTo>
                      <a:pt x="71" y="404"/>
                    </a:moveTo>
                    <a:lnTo>
                      <a:pt x="72" y="417"/>
                    </a:lnTo>
                    <a:lnTo>
                      <a:pt x="5" y="507"/>
                    </a:lnTo>
                    <a:lnTo>
                      <a:pt x="72" y="583"/>
                    </a:lnTo>
                    <a:lnTo>
                      <a:pt x="72" y="606"/>
                    </a:lnTo>
                    <a:lnTo>
                      <a:pt x="7" y="701"/>
                    </a:lnTo>
                    <a:lnTo>
                      <a:pt x="71" y="824"/>
                    </a:lnTo>
                    <a:lnTo>
                      <a:pt x="61" y="824"/>
                    </a:lnTo>
                    <a:lnTo>
                      <a:pt x="0" y="712"/>
                    </a:lnTo>
                    <a:lnTo>
                      <a:pt x="0" y="687"/>
                    </a:lnTo>
                    <a:lnTo>
                      <a:pt x="64" y="597"/>
                    </a:lnTo>
                    <a:lnTo>
                      <a:pt x="0" y="517"/>
                    </a:lnTo>
                    <a:lnTo>
                      <a:pt x="0" y="500"/>
                    </a:lnTo>
                    <a:lnTo>
                      <a:pt x="61" y="411"/>
                    </a:lnTo>
                    <a:lnTo>
                      <a:pt x="0" y="299"/>
                    </a:lnTo>
                    <a:lnTo>
                      <a:pt x="0" y="273"/>
                    </a:lnTo>
                    <a:lnTo>
                      <a:pt x="64" y="183"/>
                    </a:lnTo>
                    <a:lnTo>
                      <a:pt x="0" y="104"/>
                    </a:lnTo>
                    <a:lnTo>
                      <a:pt x="0" y="86"/>
                    </a:lnTo>
                    <a:lnTo>
                      <a:pt x="54" y="1"/>
                    </a:lnTo>
                    <a:lnTo>
                      <a:pt x="72" y="0"/>
                    </a:lnTo>
                    <a:lnTo>
                      <a:pt x="5" y="94"/>
                    </a:lnTo>
                    <a:lnTo>
                      <a:pt x="72" y="170"/>
                    </a:lnTo>
                    <a:lnTo>
                      <a:pt x="72" y="193"/>
                    </a:lnTo>
                    <a:lnTo>
                      <a:pt x="7" y="288"/>
                    </a:lnTo>
                    <a:lnTo>
                      <a:pt x="71" y="404"/>
                    </a:lnTo>
                    <a:close/>
                  </a:path>
                </a:pathLst>
              </a:custGeom>
              <a:solidFill>
                <a:srgbClr val="EA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8" name="Freeform 68">
                <a:extLst>
                  <a:ext uri="{FF2B5EF4-FFF2-40B4-BE49-F238E27FC236}">
                    <a16:creationId xmlns:a16="http://schemas.microsoft.com/office/drawing/2014/main" id="{C4327771-19C0-41CF-A220-A0EE83699535}"/>
                  </a:ext>
                </a:extLst>
              </p:cNvPr>
              <p:cNvSpPr>
                <a:spLocks noEditPoints="1"/>
              </p:cNvSpPr>
              <p:nvPr/>
            </p:nvSpPr>
            <p:spPr bwMode="auto">
              <a:xfrm>
                <a:off x="1352" y="2157"/>
                <a:ext cx="253" cy="2147"/>
              </a:xfrm>
              <a:custGeom>
                <a:avLst/>
                <a:gdLst>
                  <a:gd name="T0" fmla="*/ 2147483647 w 83"/>
                  <a:gd name="T1" fmla="*/ 2147483647 h 834"/>
                  <a:gd name="T2" fmla="*/ 2147483647 w 83"/>
                  <a:gd name="T3" fmla="*/ 2147483647 h 834"/>
                  <a:gd name="T4" fmla="*/ 2147483647 w 83"/>
                  <a:gd name="T5" fmla="*/ 2147483647 h 834"/>
                  <a:gd name="T6" fmla="*/ 2147483647 w 83"/>
                  <a:gd name="T7" fmla="*/ 2147483647 h 834"/>
                  <a:gd name="T8" fmla="*/ 2147483647 w 83"/>
                  <a:gd name="T9" fmla="*/ 2147483647 h 834"/>
                  <a:gd name="T10" fmla="*/ 2147483647 w 83"/>
                  <a:gd name="T11" fmla="*/ 2147483647 h 834"/>
                  <a:gd name="T12" fmla="*/ 2147483647 w 83"/>
                  <a:gd name="T13" fmla="*/ 2147483647 h 834"/>
                  <a:gd name="T14" fmla="*/ 2147483647 w 83"/>
                  <a:gd name="T15" fmla="*/ 2147483647 h 834"/>
                  <a:gd name="T16" fmla="*/ 2147483647 w 83"/>
                  <a:gd name="T17" fmla="*/ 2147483647 h 834"/>
                  <a:gd name="T18" fmla="*/ 2147483647 w 83"/>
                  <a:gd name="T19" fmla="*/ 2147483647 h 834"/>
                  <a:gd name="T20" fmla="*/ 2147483647 w 83"/>
                  <a:gd name="T21" fmla="*/ 2147483647 h 834"/>
                  <a:gd name="T22" fmla="*/ 2147483647 w 83"/>
                  <a:gd name="T23" fmla="*/ 2147483647 h 834"/>
                  <a:gd name="T24" fmla="*/ 2147483647 w 83"/>
                  <a:gd name="T25" fmla="*/ 2147483647 h 834"/>
                  <a:gd name="T26" fmla="*/ 2147483647 w 83"/>
                  <a:gd name="T27" fmla="*/ 2147483647 h 834"/>
                  <a:gd name="T28" fmla="*/ 2147483647 w 83"/>
                  <a:gd name="T29" fmla="*/ 2147483647 h 834"/>
                  <a:gd name="T30" fmla="*/ 2147483647 w 83"/>
                  <a:gd name="T31" fmla="*/ 2147483647 h 834"/>
                  <a:gd name="T32" fmla="*/ 2147483647 w 83"/>
                  <a:gd name="T33" fmla="*/ 2147483647 h 834"/>
                  <a:gd name="T34" fmla="*/ 0 w 83"/>
                  <a:gd name="T35" fmla="*/ 2147483647 h 834"/>
                  <a:gd name="T36" fmla="*/ 0 w 83"/>
                  <a:gd name="T37" fmla="*/ 2147483647 h 834"/>
                  <a:gd name="T38" fmla="*/ 0 w 83"/>
                  <a:gd name="T39" fmla="*/ 2147483647 h 834"/>
                  <a:gd name="T40" fmla="*/ 2147483647 w 83"/>
                  <a:gd name="T41" fmla="*/ 2147483647 h 834"/>
                  <a:gd name="T42" fmla="*/ 2147483647 w 83"/>
                  <a:gd name="T43" fmla="*/ 2147483647 h 834"/>
                  <a:gd name="T44" fmla="*/ 2147483647 w 83"/>
                  <a:gd name="T45" fmla="*/ 2147483647 h 834"/>
                  <a:gd name="T46" fmla="*/ 2147483647 w 83"/>
                  <a:gd name="T47" fmla="*/ 2147483647 h 834"/>
                  <a:gd name="T48" fmla="*/ 2147483647 w 83"/>
                  <a:gd name="T49" fmla="*/ 2147483647 h 834"/>
                  <a:gd name="T50" fmla="*/ 2147483647 w 83"/>
                  <a:gd name="T51" fmla="*/ 2147483647 h 834"/>
                  <a:gd name="T52" fmla="*/ 0 w 83"/>
                  <a:gd name="T53" fmla="*/ 2147483647 h 834"/>
                  <a:gd name="T54" fmla="*/ 0 w 83"/>
                  <a:gd name="T55" fmla="*/ 2147483647 h 834"/>
                  <a:gd name="T56" fmla="*/ 0 w 83"/>
                  <a:gd name="T57" fmla="*/ 2147483647 h 834"/>
                  <a:gd name="T58" fmla="*/ 0 w 83"/>
                  <a:gd name="T59" fmla="*/ 2147483647 h 834"/>
                  <a:gd name="T60" fmla="*/ 2147483647 w 83"/>
                  <a:gd name="T61" fmla="*/ 2147483647 h 834"/>
                  <a:gd name="T62" fmla="*/ 2147483647 w 83"/>
                  <a:gd name="T63" fmla="*/ 2147483647 h 834"/>
                  <a:gd name="T64" fmla="*/ 0 w 83"/>
                  <a:gd name="T65" fmla="*/ 2147483647 h 834"/>
                  <a:gd name="T66" fmla="*/ 0 w 83"/>
                  <a:gd name="T67" fmla="*/ 2147483647 h 834"/>
                  <a:gd name="T68" fmla="*/ 0 w 83"/>
                  <a:gd name="T69" fmla="*/ 2147483647 h 834"/>
                  <a:gd name="T70" fmla="*/ 2147483647 w 83"/>
                  <a:gd name="T71" fmla="*/ 2147483647 h 834"/>
                  <a:gd name="T72" fmla="*/ 2147483647 w 83"/>
                  <a:gd name="T73" fmla="*/ 2147483647 h 834"/>
                  <a:gd name="T74" fmla="*/ 2147483647 w 83"/>
                  <a:gd name="T75" fmla="*/ 2147483647 h 834"/>
                  <a:gd name="T76" fmla="*/ 2147483647 w 83"/>
                  <a:gd name="T77" fmla="*/ 2147483647 h 834"/>
                  <a:gd name="T78" fmla="*/ 2147483647 w 83"/>
                  <a:gd name="T79" fmla="*/ 2147483647 h 834"/>
                  <a:gd name="T80" fmla="*/ 2147483647 w 83"/>
                  <a:gd name="T81" fmla="*/ 2147483647 h 834"/>
                  <a:gd name="T82" fmla="*/ 0 w 83"/>
                  <a:gd name="T83" fmla="*/ 2147483647 h 834"/>
                  <a:gd name="T84" fmla="*/ 0 w 83"/>
                  <a:gd name="T85" fmla="*/ 2147483647 h 834"/>
                  <a:gd name="T86" fmla="*/ 0 w 83"/>
                  <a:gd name="T87" fmla="*/ 2147483647 h 834"/>
                  <a:gd name="T88" fmla="*/ 0 w 83"/>
                  <a:gd name="T89" fmla="*/ 2147483647 h 834"/>
                  <a:gd name="T90" fmla="*/ 2147483647 w 83"/>
                  <a:gd name="T91" fmla="*/ 2147483647 h 834"/>
                  <a:gd name="T92" fmla="*/ 2147483647 w 83"/>
                  <a:gd name="T93" fmla="*/ 2147483647 h 834"/>
                  <a:gd name="T94" fmla="*/ 2147483647 w 83"/>
                  <a:gd name="T95" fmla="*/ 0 h 834"/>
                  <a:gd name="T96" fmla="*/ 2147483647 w 83"/>
                  <a:gd name="T97" fmla="*/ 0 h 834"/>
                  <a:gd name="T98" fmla="*/ 2147483647 w 83"/>
                  <a:gd name="T99" fmla="*/ 0 h 834"/>
                  <a:gd name="T100" fmla="*/ 2147483647 w 83"/>
                  <a:gd name="T101" fmla="*/ 2147483647 h 834"/>
                  <a:gd name="T102" fmla="*/ 2147483647 w 83"/>
                  <a:gd name="T103" fmla="*/ 2147483647 h 834"/>
                  <a:gd name="T104" fmla="*/ 2147483647 w 83"/>
                  <a:gd name="T105" fmla="*/ 2147483647 h 834"/>
                  <a:gd name="T106" fmla="*/ 2147483647 w 83"/>
                  <a:gd name="T107" fmla="*/ 2147483647 h 834"/>
                  <a:gd name="T108" fmla="*/ 2147483647 w 83"/>
                  <a:gd name="T109" fmla="*/ 2147483647 h 834"/>
                  <a:gd name="T110" fmla="*/ 2147483647 w 83"/>
                  <a:gd name="T111" fmla="*/ 2147483647 h 834"/>
                  <a:gd name="T112" fmla="*/ 2147483647 w 83"/>
                  <a:gd name="T113" fmla="*/ 2147483647 h 834"/>
                  <a:gd name="T114" fmla="*/ 2147483647 w 83"/>
                  <a:gd name="T115" fmla="*/ 2147483647 h 834"/>
                  <a:gd name="T116" fmla="*/ 2147483647 w 83"/>
                  <a:gd name="T117" fmla="*/ 2147483647 h 834"/>
                  <a:gd name="T118" fmla="*/ 2147483647 w 83"/>
                  <a:gd name="T119" fmla="*/ 2147483647 h 834"/>
                  <a:gd name="T120" fmla="*/ 2147483647 w 83"/>
                  <a:gd name="T121" fmla="*/ 2147483647 h 834"/>
                  <a:gd name="T122" fmla="*/ 2147483647 w 83"/>
                  <a:gd name="T123" fmla="*/ 2147483647 h 8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3"/>
                  <a:gd name="T187" fmla="*/ 0 h 834"/>
                  <a:gd name="T188" fmla="*/ 83 w 83"/>
                  <a:gd name="T189" fmla="*/ 834 h 83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3" h="834">
                    <a:moveTo>
                      <a:pt x="77" y="408"/>
                    </a:moveTo>
                    <a:lnTo>
                      <a:pt x="78" y="421"/>
                    </a:lnTo>
                    <a:lnTo>
                      <a:pt x="72" y="422"/>
                    </a:lnTo>
                    <a:lnTo>
                      <a:pt x="71" y="409"/>
                    </a:lnTo>
                    <a:lnTo>
                      <a:pt x="77" y="408"/>
                    </a:lnTo>
                    <a:close/>
                    <a:moveTo>
                      <a:pt x="78" y="421"/>
                    </a:moveTo>
                    <a:lnTo>
                      <a:pt x="78" y="424"/>
                    </a:lnTo>
                    <a:lnTo>
                      <a:pt x="77" y="425"/>
                    </a:lnTo>
                    <a:lnTo>
                      <a:pt x="75" y="422"/>
                    </a:lnTo>
                    <a:lnTo>
                      <a:pt x="78" y="421"/>
                    </a:lnTo>
                    <a:close/>
                    <a:moveTo>
                      <a:pt x="77" y="425"/>
                    </a:moveTo>
                    <a:lnTo>
                      <a:pt x="10" y="516"/>
                    </a:lnTo>
                    <a:lnTo>
                      <a:pt x="7" y="509"/>
                    </a:lnTo>
                    <a:lnTo>
                      <a:pt x="73" y="418"/>
                    </a:lnTo>
                    <a:lnTo>
                      <a:pt x="77" y="425"/>
                    </a:lnTo>
                    <a:close/>
                    <a:moveTo>
                      <a:pt x="7" y="516"/>
                    </a:moveTo>
                    <a:lnTo>
                      <a:pt x="4" y="513"/>
                    </a:lnTo>
                    <a:lnTo>
                      <a:pt x="7" y="509"/>
                    </a:lnTo>
                    <a:lnTo>
                      <a:pt x="8" y="512"/>
                    </a:lnTo>
                    <a:lnTo>
                      <a:pt x="7" y="516"/>
                    </a:lnTo>
                    <a:close/>
                    <a:moveTo>
                      <a:pt x="10" y="508"/>
                    </a:moveTo>
                    <a:lnTo>
                      <a:pt x="77" y="584"/>
                    </a:lnTo>
                    <a:lnTo>
                      <a:pt x="73" y="592"/>
                    </a:lnTo>
                    <a:lnTo>
                      <a:pt x="7" y="516"/>
                    </a:lnTo>
                    <a:lnTo>
                      <a:pt x="10" y="508"/>
                    </a:lnTo>
                    <a:close/>
                    <a:moveTo>
                      <a:pt x="77" y="584"/>
                    </a:moveTo>
                    <a:lnTo>
                      <a:pt x="78" y="585"/>
                    </a:lnTo>
                    <a:lnTo>
                      <a:pt x="78" y="588"/>
                    </a:lnTo>
                    <a:lnTo>
                      <a:pt x="75" y="588"/>
                    </a:lnTo>
                    <a:lnTo>
                      <a:pt x="77" y="584"/>
                    </a:lnTo>
                    <a:close/>
                    <a:moveTo>
                      <a:pt x="78" y="588"/>
                    </a:moveTo>
                    <a:lnTo>
                      <a:pt x="78" y="611"/>
                    </a:lnTo>
                    <a:lnTo>
                      <a:pt x="72" y="611"/>
                    </a:lnTo>
                    <a:lnTo>
                      <a:pt x="72" y="588"/>
                    </a:lnTo>
                    <a:lnTo>
                      <a:pt x="78" y="588"/>
                    </a:lnTo>
                    <a:close/>
                    <a:moveTo>
                      <a:pt x="78" y="611"/>
                    </a:moveTo>
                    <a:lnTo>
                      <a:pt x="78" y="613"/>
                    </a:lnTo>
                    <a:lnTo>
                      <a:pt x="77" y="615"/>
                    </a:lnTo>
                    <a:lnTo>
                      <a:pt x="75" y="611"/>
                    </a:lnTo>
                    <a:lnTo>
                      <a:pt x="78" y="611"/>
                    </a:lnTo>
                    <a:close/>
                    <a:moveTo>
                      <a:pt x="77" y="615"/>
                    </a:moveTo>
                    <a:lnTo>
                      <a:pt x="12" y="710"/>
                    </a:lnTo>
                    <a:lnTo>
                      <a:pt x="8" y="703"/>
                    </a:lnTo>
                    <a:lnTo>
                      <a:pt x="73" y="607"/>
                    </a:lnTo>
                    <a:lnTo>
                      <a:pt x="77" y="615"/>
                    </a:lnTo>
                    <a:close/>
                    <a:moveTo>
                      <a:pt x="8" y="710"/>
                    </a:moveTo>
                    <a:lnTo>
                      <a:pt x="6" y="706"/>
                    </a:lnTo>
                    <a:lnTo>
                      <a:pt x="8" y="703"/>
                    </a:lnTo>
                    <a:lnTo>
                      <a:pt x="10" y="706"/>
                    </a:lnTo>
                    <a:lnTo>
                      <a:pt x="8" y="710"/>
                    </a:lnTo>
                    <a:close/>
                    <a:moveTo>
                      <a:pt x="12" y="703"/>
                    </a:moveTo>
                    <a:lnTo>
                      <a:pt x="76" y="826"/>
                    </a:lnTo>
                    <a:lnTo>
                      <a:pt x="71" y="832"/>
                    </a:lnTo>
                    <a:lnTo>
                      <a:pt x="8" y="710"/>
                    </a:lnTo>
                    <a:lnTo>
                      <a:pt x="12" y="703"/>
                    </a:lnTo>
                    <a:close/>
                    <a:moveTo>
                      <a:pt x="76" y="826"/>
                    </a:moveTo>
                    <a:lnTo>
                      <a:pt x="80" y="834"/>
                    </a:lnTo>
                    <a:lnTo>
                      <a:pt x="73" y="834"/>
                    </a:lnTo>
                    <a:lnTo>
                      <a:pt x="74" y="829"/>
                    </a:lnTo>
                    <a:lnTo>
                      <a:pt x="76" y="826"/>
                    </a:lnTo>
                    <a:close/>
                    <a:moveTo>
                      <a:pt x="73" y="834"/>
                    </a:moveTo>
                    <a:lnTo>
                      <a:pt x="64" y="833"/>
                    </a:lnTo>
                    <a:lnTo>
                      <a:pt x="64" y="824"/>
                    </a:lnTo>
                    <a:lnTo>
                      <a:pt x="74" y="825"/>
                    </a:lnTo>
                    <a:lnTo>
                      <a:pt x="73" y="834"/>
                    </a:lnTo>
                    <a:close/>
                    <a:moveTo>
                      <a:pt x="64" y="833"/>
                    </a:moveTo>
                    <a:lnTo>
                      <a:pt x="62" y="833"/>
                    </a:lnTo>
                    <a:lnTo>
                      <a:pt x="61" y="832"/>
                    </a:lnTo>
                    <a:lnTo>
                      <a:pt x="64" y="829"/>
                    </a:lnTo>
                    <a:lnTo>
                      <a:pt x="64" y="833"/>
                    </a:lnTo>
                    <a:close/>
                    <a:moveTo>
                      <a:pt x="61" y="832"/>
                    </a:moveTo>
                    <a:lnTo>
                      <a:pt x="0" y="721"/>
                    </a:lnTo>
                    <a:lnTo>
                      <a:pt x="5" y="714"/>
                    </a:lnTo>
                    <a:lnTo>
                      <a:pt x="66" y="826"/>
                    </a:lnTo>
                    <a:lnTo>
                      <a:pt x="61" y="832"/>
                    </a:lnTo>
                    <a:close/>
                    <a:moveTo>
                      <a:pt x="0" y="721"/>
                    </a:moveTo>
                    <a:lnTo>
                      <a:pt x="0" y="719"/>
                    </a:lnTo>
                    <a:lnTo>
                      <a:pt x="0" y="717"/>
                    </a:lnTo>
                    <a:lnTo>
                      <a:pt x="3" y="717"/>
                    </a:lnTo>
                    <a:lnTo>
                      <a:pt x="0" y="721"/>
                    </a:lnTo>
                    <a:close/>
                    <a:moveTo>
                      <a:pt x="0" y="717"/>
                    </a:moveTo>
                    <a:lnTo>
                      <a:pt x="0" y="692"/>
                    </a:lnTo>
                    <a:lnTo>
                      <a:pt x="5" y="692"/>
                    </a:lnTo>
                    <a:lnTo>
                      <a:pt x="5" y="717"/>
                    </a:lnTo>
                    <a:lnTo>
                      <a:pt x="0" y="717"/>
                    </a:lnTo>
                    <a:close/>
                    <a:moveTo>
                      <a:pt x="0" y="692"/>
                    </a:moveTo>
                    <a:lnTo>
                      <a:pt x="0" y="689"/>
                    </a:lnTo>
                    <a:lnTo>
                      <a:pt x="1" y="688"/>
                    </a:lnTo>
                    <a:lnTo>
                      <a:pt x="3" y="692"/>
                    </a:lnTo>
                    <a:lnTo>
                      <a:pt x="0" y="692"/>
                    </a:lnTo>
                    <a:close/>
                    <a:moveTo>
                      <a:pt x="1" y="688"/>
                    </a:moveTo>
                    <a:lnTo>
                      <a:pt x="66" y="598"/>
                    </a:lnTo>
                    <a:lnTo>
                      <a:pt x="69" y="605"/>
                    </a:lnTo>
                    <a:lnTo>
                      <a:pt x="4" y="695"/>
                    </a:lnTo>
                    <a:lnTo>
                      <a:pt x="1" y="688"/>
                    </a:lnTo>
                    <a:close/>
                    <a:moveTo>
                      <a:pt x="69" y="598"/>
                    </a:moveTo>
                    <a:lnTo>
                      <a:pt x="72" y="602"/>
                    </a:lnTo>
                    <a:lnTo>
                      <a:pt x="69" y="605"/>
                    </a:lnTo>
                    <a:lnTo>
                      <a:pt x="67" y="602"/>
                    </a:lnTo>
                    <a:lnTo>
                      <a:pt x="69" y="598"/>
                    </a:lnTo>
                    <a:close/>
                    <a:moveTo>
                      <a:pt x="66" y="606"/>
                    </a:moveTo>
                    <a:lnTo>
                      <a:pt x="1" y="526"/>
                    </a:lnTo>
                    <a:lnTo>
                      <a:pt x="4" y="518"/>
                    </a:lnTo>
                    <a:lnTo>
                      <a:pt x="69" y="598"/>
                    </a:lnTo>
                    <a:lnTo>
                      <a:pt x="66" y="606"/>
                    </a:lnTo>
                    <a:close/>
                    <a:moveTo>
                      <a:pt x="1" y="526"/>
                    </a:moveTo>
                    <a:lnTo>
                      <a:pt x="0" y="524"/>
                    </a:lnTo>
                    <a:lnTo>
                      <a:pt x="0" y="522"/>
                    </a:lnTo>
                    <a:lnTo>
                      <a:pt x="3" y="522"/>
                    </a:lnTo>
                    <a:lnTo>
                      <a:pt x="1" y="526"/>
                    </a:lnTo>
                    <a:close/>
                    <a:moveTo>
                      <a:pt x="0" y="522"/>
                    </a:moveTo>
                    <a:lnTo>
                      <a:pt x="0" y="505"/>
                    </a:lnTo>
                    <a:lnTo>
                      <a:pt x="5" y="505"/>
                    </a:lnTo>
                    <a:lnTo>
                      <a:pt x="5" y="522"/>
                    </a:lnTo>
                    <a:lnTo>
                      <a:pt x="0" y="522"/>
                    </a:lnTo>
                    <a:close/>
                    <a:moveTo>
                      <a:pt x="0" y="505"/>
                    </a:moveTo>
                    <a:lnTo>
                      <a:pt x="0" y="503"/>
                    </a:lnTo>
                    <a:lnTo>
                      <a:pt x="1" y="501"/>
                    </a:lnTo>
                    <a:lnTo>
                      <a:pt x="3" y="505"/>
                    </a:lnTo>
                    <a:lnTo>
                      <a:pt x="0" y="505"/>
                    </a:lnTo>
                    <a:close/>
                    <a:moveTo>
                      <a:pt x="1" y="501"/>
                    </a:moveTo>
                    <a:lnTo>
                      <a:pt x="62" y="413"/>
                    </a:lnTo>
                    <a:lnTo>
                      <a:pt x="66" y="420"/>
                    </a:lnTo>
                    <a:lnTo>
                      <a:pt x="5" y="508"/>
                    </a:lnTo>
                    <a:lnTo>
                      <a:pt x="1" y="501"/>
                    </a:lnTo>
                    <a:close/>
                    <a:moveTo>
                      <a:pt x="66" y="413"/>
                    </a:moveTo>
                    <a:lnTo>
                      <a:pt x="68" y="417"/>
                    </a:lnTo>
                    <a:lnTo>
                      <a:pt x="66" y="420"/>
                    </a:lnTo>
                    <a:lnTo>
                      <a:pt x="64" y="416"/>
                    </a:lnTo>
                    <a:lnTo>
                      <a:pt x="66" y="413"/>
                    </a:lnTo>
                    <a:close/>
                    <a:moveTo>
                      <a:pt x="62" y="419"/>
                    </a:moveTo>
                    <a:lnTo>
                      <a:pt x="0" y="307"/>
                    </a:lnTo>
                    <a:lnTo>
                      <a:pt x="5" y="301"/>
                    </a:lnTo>
                    <a:lnTo>
                      <a:pt x="66" y="413"/>
                    </a:lnTo>
                    <a:lnTo>
                      <a:pt x="62" y="419"/>
                    </a:lnTo>
                    <a:close/>
                    <a:moveTo>
                      <a:pt x="0" y="307"/>
                    </a:moveTo>
                    <a:lnTo>
                      <a:pt x="0" y="306"/>
                    </a:lnTo>
                    <a:lnTo>
                      <a:pt x="0" y="304"/>
                    </a:lnTo>
                    <a:lnTo>
                      <a:pt x="3" y="304"/>
                    </a:lnTo>
                    <a:lnTo>
                      <a:pt x="0" y="307"/>
                    </a:lnTo>
                    <a:close/>
                    <a:moveTo>
                      <a:pt x="0" y="304"/>
                    </a:moveTo>
                    <a:lnTo>
                      <a:pt x="0" y="278"/>
                    </a:lnTo>
                    <a:lnTo>
                      <a:pt x="5" y="278"/>
                    </a:lnTo>
                    <a:lnTo>
                      <a:pt x="5" y="304"/>
                    </a:lnTo>
                    <a:lnTo>
                      <a:pt x="0" y="304"/>
                    </a:lnTo>
                    <a:close/>
                    <a:moveTo>
                      <a:pt x="0" y="278"/>
                    </a:moveTo>
                    <a:lnTo>
                      <a:pt x="0" y="276"/>
                    </a:lnTo>
                    <a:lnTo>
                      <a:pt x="1" y="275"/>
                    </a:lnTo>
                    <a:lnTo>
                      <a:pt x="3" y="278"/>
                    </a:lnTo>
                    <a:lnTo>
                      <a:pt x="0" y="278"/>
                    </a:lnTo>
                    <a:close/>
                    <a:moveTo>
                      <a:pt x="1" y="275"/>
                    </a:moveTo>
                    <a:lnTo>
                      <a:pt x="66" y="185"/>
                    </a:lnTo>
                    <a:lnTo>
                      <a:pt x="69" y="192"/>
                    </a:lnTo>
                    <a:lnTo>
                      <a:pt x="4" y="282"/>
                    </a:lnTo>
                    <a:lnTo>
                      <a:pt x="1" y="275"/>
                    </a:lnTo>
                    <a:close/>
                    <a:moveTo>
                      <a:pt x="69" y="185"/>
                    </a:moveTo>
                    <a:lnTo>
                      <a:pt x="72" y="188"/>
                    </a:lnTo>
                    <a:lnTo>
                      <a:pt x="69" y="192"/>
                    </a:lnTo>
                    <a:lnTo>
                      <a:pt x="67" y="188"/>
                    </a:lnTo>
                    <a:lnTo>
                      <a:pt x="69" y="185"/>
                    </a:lnTo>
                    <a:close/>
                    <a:moveTo>
                      <a:pt x="66" y="192"/>
                    </a:moveTo>
                    <a:lnTo>
                      <a:pt x="1" y="113"/>
                    </a:lnTo>
                    <a:lnTo>
                      <a:pt x="4" y="105"/>
                    </a:lnTo>
                    <a:lnTo>
                      <a:pt x="69" y="185"/>
                    </a:lnTo>
                    <a:lnTo>
                      <a:pt x="66" y="192"/>
                    </a:lnTo>
                    <a:close/>
                    <a:moveTo>
                      <a:pt x="1" y="113"/>
                    </a:moveTo>
                    <a:lnTo>
                      <a:pt x="0" y="111"/>
                    </a:lnTo>
                    <a:lnTo>
                      <a:pt x="0" y="109"/>
                    </a:lnTo>
                    <a:lnTo>
                      <a:pt x="3" y="109"/>
                    </a:lnTo>
                    <a:lnTo>
                      <a:pt x="1" y="113"/>
                    </a:lnTo>
                    <a:close/>
                    <a:moveTo>
                      <a:pt x="0" y="109"/>
                    </a:moveTo>
                    <a:lnTo>
                      <a:pt x="0" y="91"/>
                    </a:lnTo>
                    <a:lnTo>
                      <a:pt x="5" y="91"/>
                    </a:lnTo>
                    <a:lnTo>
                      <a:pt x="5" y="109"/>
                    </a:lnTo>
                    <a:lnTo>
                      <a:pt x="0" y="109"/>
                    </a:lnTo>
                    <a:close/>
                    <a:moveTo>
                      <a:pt x="0" y="91"/>
                    </a:moveTo>
                    <a:lnTo>
                      <a:pt x="0" y="89"/>
                    </a:lnTo>
                    <a:lnTo>
                      <a:pt x="0" y="88"/>
                    </a:lnTo>
                    <a:lnTo>
                      <a:pt x="3" y="91"/>
                    </a:lnTo>
                    <a:lnTo>
                      <a:pt x="0" y="91"/>
                    </a:lnTo>
                    <a:close/>
                    <a:moveTo>
                      <a:pt x="0" y="88"/>
                    </a:moveTo>
                    <a:lnTo>
                      <a:pt x="55" y="2"/>
                    </a:lnTo>
                    <a:lnTo>
                      <a:pt x="59" y="9"/>
                    </a:lnTo>
                    <a:lnTo>
                      <a:pt x="5" y="95"/>
                    </a:lnTo>
                    <a:lnTo>
                      <a:pt x="0" y="88"/>
                    </a:lnTo>
                    <a:close/>
                    <a:moveTo>
                      <a:pt x="55" y="2"/>
                    </a:moveTo>
                    <a:lnTo>
                      <a:pt x="55" y="1"/>
                    </a:lnTo>
                    <a:lnTo>
                      <a:pt x="57" y="1"/>
                    </a:lnTo>
                    <a:lnTo>
                      <a:pt x="57" y="6"/>
                    </a:lnTo>
                    <a:lnTo>
                      <a:pt x="55" y="2"/>
                    </a:lnTo>
                    <a:close/>
                    <a:moveTo>
                      <a:pt x="57" y="1"/>
                    </a:moveTo>
                    <a:lnTo>
                      <a:pt x="75" y="0"/>
                    </a:lnTo>
                    <a:lnTo>
                      <a:pt x="75" y="10"/>
                    </a:lnTo>
                    <a:lnTo>
                      <a:pt x="57" y="10"/>
                    </a:lnTo>
                    <a:lnTo>
                      <a:pt x="57" y="1"/>
                    </a:lnTo>
                    <a:close/>
                    <a:moveTo>
                      <a:pt x="75" y="0"/>
                    </a:moveTo>
                    <a:lnTo>
                      <a:pt x="83" y="0"/>
                    </a:lnTo>
                    <a:lnTo>
                      <a:pt x="77" y="8"/>
                    </a:lnTo>
                    <a:lnTo>
                      <a:pt x="75" y="5"/>
                    </a:lnTo>
                    <a:lnTo>
                      <a:pt x="75" y="0"/>
                    </a:lnTo>
                    <a:close/>
                    <a:moveTo>
                      <a:pt x="77" y="8"/>
                    </a:moveTo>
                    <a:lnTo>
                      <a:pt x="10" y="102"/>
                    </a:lnTo>
                    <a:lnTo>
                      <a:pt x="6" y="95"/>
                    </a:lnTo>
                    <a:lnTo>
                      <a:pt x="73" y="1"/>
                    </a:lnTo>
                    <a:lnTo>
                      <a:pt x="77" y="8"/>
                    </a:lnTo>
                    <a:close/>
                    <a:moveTo>
                      <a:pt x="7" y="103"/>
                    </a:moveTo>
                    <a:lnTo>
                      <a:pt x="4" y="99"/>
                    </a:lnTo>
                    <a:lnTo>
                      <a:pt x="6" y="95"/>
                    </a:lnTo>
                    <a:lnTo>
                      <a:pt x="8" y="99"/>
                    </a:lnTo>
                    <a:lnTo>
                      <a:pt x="7" y="103"/>
                    </a:lnTo>
                    <a:close/>
                    <a:moveTo>
                      <a:pt x="10" y="95"/>
                    </a:moveTo>
                    <a:lnTo>
                      <a:pt x="77" y="171"/>
                    </a:lnTo>
                    <a:lnTo>
                      <a:pt x="73" y="178"/>
                    </a:lnTo>
                    <a:lnTo>
                      <a:pt x="7" y="103"/>
                    </a:lnTo>
                    <a:lnTo>
                      <a:pt x="10" y="95"/>
                    </a:lnTo>
                    <a:close/>
                    <a:moveTo>
                      <a:pt x="77" y="171"/>
                    </a:moveTo>
                    <a:lnTo>
                      <a:pt x="78" y="172"/>
                    </a:lnTo>
                    <a:lnTo>
                      <a:pt x="78" y="175"/>
                    </a:lnTo>
                    <a:lnTo>
                      <a:pt x="75" y="175"/>
                    </a:lnTo>
                    <a:lnTo>
                      <a:pt x="77" y="171"/>
                    </a:lnTo>
                    <a:close/>
                    <a:moveTo>
                      <a:pt x="78" y="175"/>
                    </a:moveTo>
                    <a:lnTo>
                      <a:pt x="78" y="198"/>
                    </a:lnTo>
                    <a:lnTo>
                      <a:pt x="72" y="198"/>
                    </a:lnTo>
                    <a:lnTo>
                      <a:pt x="72" y="174"/>
                    </a:lnTo>
                    <a:lnTo>
                      <a:pt x="78" y="175"/>
                    </a:lnTo>
                    <a:close/>
                    <a:moveTo>
                      <a:pt x="78" y="198"/>
                    </a:moveTo>
                    <a:lnTo>
                      <a:pt x="78" y="200"/>
                    </a:lnTo>
                    <a:lnTo>
                      <a:pt x="77" y="201"/>
                    </a:lnTo>
                    <a:lnTo>
                      <a:pt x="75" y="198"/>
                    </a:lnTo>
                    <a:lnTo>
                      <a:pt x="78" y="198"/>
                    </a:lnTo>
                    <a:close/>
                    <a:moveTo>
                      <a:pt x="77" y="201"/>
                    </a:moveTo>
                    <a:lnTo>
                      <a:pt x="12" y="297"/>
                    </a:lnTo>
                    <a:lnTo>
                      <a:pt x="8" y="290"/>
                    </a:lnTo>
                    <a:lnTo>
                      <a:pt x="73" y="194"/>
                    </a:lnTo>
                    <a:lnTo>
                      <a:pt x="77" y="201"/>
                    </a:lnTo>
                    <a:close/>
                    <a:moveTo>
                      <a:pt x="8" y="296"/>
                    </a:moveTo>
                    <a:lnTo>
                      <a:pt x="6" y="293"/>
                    </a:lnTo>
                    <a:lnTo>
                      <a:pt x="8" y="290"/>
                    </a:lnTo>
                    <a:lnTo>
                      <a:pt x="10" y="293"/>
                    </a:lnTo>
                    <a:lnTo>
                      <a:pt x="8" y="296"/>
                    </a:lnTo>
                    <a:close/>
                    <a:moveTo>
                      <a:pt x="12" y="290"/>
                    </a:moveTo>
                    <a:lnTo>
                      <a:pt x="76" y="406"/>
                    </a:lnTo>
                    <a:lnTo>
                      <a:pt x="72" y="412"/>
                    </a:lnTo>
                    <a:lnTo>
                      <a:pt x="8" y="296"/>
                    </a:lnTo>
                    <a:lnTo>
                      <a:pt x="12" y="290"/>
                    </a:lnTo>
                    <a:close/>
                    <a:moveTo>
                      <a:pt x="76" y="406"/>
                    </a:moveTo>
                    <a:lnTo>
                      <a:pt x="77" y="407"/>
                    </a:lnTo>
                    <a:lnTo>
                      <a:pt x="77" y="408"/>
                    </a:lnTo>
                    <a:lnTo>
                      <a:pt x="74" y="409"/>
                    </a:lnTo>
                    <a:lnTo>
                      <a:pt x="76" y="406"/>
                    </a:lnTo>
                    <a:close/>
                  </a:path>
                </a:pathLst>
              </a:custGeom>
              <a:solidFill>
                <a:srgbClr val="003D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pic>
          <p:nvPicPr>
            <p:cNvPr id="9" name="Picture 70" descr="big5">
              <a:extLst>
                <a:ext uri="{FF2B5EF4-FFF2-40B4-BE49-F238E27FC236}">
                  <a16:creationId xmlns:a16="http://schemas.microsoft.com/office/drawing/2014/main" id="{1C8D386C-D395-4C64-981D-F9E1F8091D3E}"/>
                </a:ext>
              </a:extLst>
            </p:cNvPr>
            <p:cNvPicPr>
              <a:picLocks noChangeAspect="1" noChangeArrowheads="1"/>
            </p:cNvPicPr>
            <p:nvPr/>
          </p:nvPicPr>
          <p:blipFill>
            <a:blip r:embed="rId3" cstate="print"/>
            <a:srcRect/>
            <a:stretch>
              <a:fillRect/>
            </a:stretch>
          </p:blipFill>
          <p:spPr bwMode="auto">
            <a:xfrm>
              <a:off x="-6920" y="1209300"/>
              <a:ext cx="1547051" cy="1182275"/>
            </a:xfrm>
            <a:prstGeom prst="rect">
              <a:avLst/>
            </a:prstGeom>
            <a:noFill/>
          </p:spPr>
        </p:pic>
        <p:pic>
          <p:nvPicPr>
            <p:cNvPr id="11" name="Picture 10" descr="http://t3.gstatic.com/images?q=tbn:ANd9GcTjPF-E82--kNc3GIH7GwW4wcVBL9R425wEkmU0QPeoxt2C5Se96w">
              <a:hlinkClick r:id="rId4"/>
              <a:extLst>
                <a:ext uri="{FF2B5EF4-FFF2-40B4-BE49-F238E27FC236}">
                  <a16:creationId xmlns:a16="http://schemas.microsoft.com/office/drawing/2014/main" id="{9AE07B35-F373-4186-97B8-16CDAE0A942B}"/>
                </a:ext>
              </a:extLst>
            </p:cNvPr>
            <p:cNvPicPr/>
            <p:nvPr/>
          </p:nvPicPr>
          <p:blipFill>
            <a:blip r:embed="rId5"/>
            <a:srcRect/>
            <a:stretch>
              <a:fillRect/>
            </a:stretch>
          </p:blipFill>
          <p:spPr bwMode="auto">
            <a:xfrm>
              <a:off x="0" y="5684838"/>
              <a:ext cx="1541369" cy="1173162"/>
            </a:xfrm>
            <a:prstGeom prst="rect">
              <a:avLst/>
            </a:prstGeom>
            <a:noFill/>
          </p:spPr>
        </p:pic>
        <p:pic>
          <p:nvPicPr>
            <p:cNvPr id="12" name="Picture 11" descr="024">
              <a:extLst>
                <a:ext uri="{FF2B5EF4-FFF2-40B4-BE49-F238E27FC236}">
                  <a16:creationId xmlns:a16="http://schemas.microsoft.com/office/drawing/2014/main" id="{A550B666-422D-4009-893D-FA82C983D017}"/>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3586239"/>
              <a:ext cx="1539586" cy="949249"/>
            </a:xfrm>
            <a:prstGeom prst="rect">
              <a:avLst/>
            </a:prstGeom>
            <a:noFill/>
            <a:ln>
              <a:noFill/>
            </a:ln>
          </p:spPr>
        </p:pic>
        <p:sp>
          <p:nvSpPr>
            <p:cNvPr id="14" name="TextBox 13">
              <a:extLst>
                <a:ext uri="{FF2B5EF4-FFF2-40B4-BE49-F238E27FC236}">
                  <a16:creationId xmlns:a16="http://schemas.microsoft.com/office/drawing/2014/main" id="{CB5C7B0B-C1BE-4DAC-A297-E866C970E5F9}"/>
                </a:ext>
              </a:extLst>
            </p:cNvPr>
            <p:cNvSpPr txBox="1"/>
            <p:nvPr/>
          </p:nvSpPr>
          <p:spPr>
            <a:xfrm>
              <a:off x="606414" y="5383669"/>
              <a:ext cx="1056526"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800" b="0" i="0" u="none" strike="noStrike" kern="1200" cap="none" spc="0" normalizeH="0" baseline="0" noProof="0" dirty="0">
                  <a:ln>
                    <a:noFill/>
                  </a:ln>
                  <a:solidFill>
                    <a:prstClr val="black"/>
                  </a:solidFill>
                  <a:effectLst/>
                  <a:uLnTx/>
                  <a:uFillTx/>
                  <a:latin typeface="Century Gothic" panose="020B0502020202020204"/>
                  <a:ea typeface="+mn-ea"/>
                  <a:cs typeface="+mn-cs"/>
                </a:rPr>
                <a:t>uKhahlamba WHS</a:t>
              </a:r>
            </a:p>
          </p:txBody>
        </p:sp>
      </p:grpSp>
      <p:pic>
        <p:nvPicPr>
          <p:cNvPr id="84" name="Picture 3" descr="ZAR_0768a.jpg">
            <a:extLst>
              <a:ext uri="{FF2B5EF4-FFF2-40B4-BE49-F238E27FC236}">
                <a16:creationId xmlns:a16="http://schemas.microsoft.com/office/drawing/2014/main" id="{84B52235-74BE-4EC9-A093-A2B7124CD1E8}"/>
              </a:ext>
            </a:extLst>
          </p:cNvPr>
          <p:cNvPicPr>
            <a:picLocks noChangeAspect="1"/>
          </p:cNvPicPr>
          <p:nvPr/>
        </p:nvPicPr>
        <p:blipFill>
          <a:blip r:embed="rId7" cstate="screen"/>
          <a:srcRect/>
          <a:stretch>
            <a:fillRect/>
          </a:stretch>
        </p:blipFill>
        <p:spPr bwMode="auto">
          <a:xfrm>
            <a:off x="0" y="24112"/>
            <a:ext cx="1547050" cy="1225249"/>
          </a:xfrm>
          <a:prstGeom prst="rect">
            <a:avLst/>
          </a:prstGeom>
          <a:noFill/>
          <a:ln w="9525">
            <a:noFill/>
            <a:miter lim="800000"/>
            <a:headEnd/>
            <a:tailEnd/>
          </a:ln>
        </p:spPr>
      </p:pic>
      <p:pic>
        <p:nvPicPr>
          <p:cNvPr id="85" name="Picture 84">
            <a:extLst>
              <a:ext uri="{FF2B5EF4-FFF2-40B4-BE49-F238E27FC236}">
                <a16:creationId xmlns:a16="http://schemas.microsoft.com/office/drawing/2014/main" id="{AD01248D-9E4C-4BC0-B779-34ADC8802D6A}"/>
              </a:ext>
            </a:extLst>
          </p:cNvPr>
          <p:cNvPicPr>
            <a:picLocks noChangeAspect="1"/>
          </p:cNvPicPr>
          <p:nvPr/>
        </p:nvPicPr>
        <p:blipFill>
          <a:blip r:embed="rId8"/>
          <a:stretch>
            <a:fillRect/>
          </a:stretch>
        </p:blipFill>
        <p:spPr>
          <a:xfrm>
            <a:off x="-26075" y="2412213"/>
            <a:ext cx="1546448" cy="1144212"/>
          </a:xfrm>
          <a:prstGeom prst="rect">
            <a:avLst/>
          </a:prstGeom>
        </p:spPr>
      </p:pic>
      <p:pic>
        <p:nvPicPr>
          <p:cNvPr id="86" name="Picture 85">
            <a:extLst>
              <a:ext uri="{FF2B5EF4-FFF2-40B4-BE49-F238E27FC236}">
                <a16:creationId xmlns:a16="http://schemas.microsoft.com/office/drawing/2014/main" id="{5196EF81-B93E-41FA-B1AB-97B4E51D6B10}"/>
              </a:ext>
            </a:extLst>
          </p:cNvPr>
          <p:cNvPicPr>
            <a:picLocks noChangeAspect="1"/>
          </p:cNvPicPr>
          <p:nvPr/>
        </p:nvPicPr>
        <p:blipFill>
          <a:blip r:embed="rId9"/>
          <a:stretch>
            <a:fillRect/>
          </a:stretch>
        </p:blipFill>
        <p:spPr>
          <a:xfrm>
            <a:off x="-3215" y="4444642"/>
            <a:ext cx="1533239" cy="1214797"/>
          </a:xfrm>
          <a:prstGeom prst="rect">
            <a:avLst/>
          </a:prstGeom>
        </p:spPr>
      </p:pic>
      <p:sp>
        <p:nvSpPr>
          <p:cNvPr id="4" name="TextBox 3">
            <a:extLst>
              <a:ext uri="{FF2B5EF4-FFF2-40B4-BE49-F238E27FC236}">
                <a16:creationId xmlns:a16="http://schemas.microsoft.com/office/drawing/2014/main" id="{1959F684-4C47-384C-BFE0-D0C97FF1C8BC}"/>
              </a:ext>
            </a:extLst>
          </p:cNvPr>
          <p:cNvSpPr txBox="1"/>
          <p:nvPr/>
        </p:nvSpPr>
        <p:spPr>
          <a:xfrm>
            <a:off x="1797778" y="3118644"/>
            <a:ext cx="9597293" cy="707886"/>
          </a:xfrm>
          <a:prstGeom prst="rect">
            <a:avLst/>
          </a:prstGeom>
          <a:noFill/>
        </p:spPr>
        <p:txBody>
          <a:bodyPr wrap="square">
            <a:spAutoFit/>
          </a:bodyPr>
          <a:lstStyle/>
          <a:p>
            <a:pPr algn="ctr"/>
            <a:r>
              <a:rPr lang="en-US" sz="4000" b="1" i="1" dirty="0">
                <a:solidFill>
                  <a:schemeClr val="accent2">
                    <a:lumMod val="60000"/>
                    <a:lumOff val="40000"/>
                  </a:schemeClr>
                </a:solidFill>
              </a:rPr>
              <a:t>PPP Opportunity</a:t>
            </a:r>
            <a:endParaRPr lang="en-US" sz="4000" dirty="0"/>
          </a:p>
        </p:txBody>
      </p:sp>
    </p:spTree>
    <p:extLst>
      <p:ext uri="{BB962C8B-B14F-4D97-AF65-F5344CB8AC3E}">
        <p14:creationId xmlns:p14="http://schemas.microsoft.com/office/powerpoint/2010/main" val="37872023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1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1858</Words>
  <Application>Microsoft Office PowerPoint</Application>
  <PresentationFormat>Widescreen</PresentationFormat>
  <Paragraphs>376</Paragraphs>
  <Slides>25</Slides>
  <Notes>22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25</vt:i4>
      </vt:variant>
    </vt:vector>
  </HeadingPairs>
  <TitlesOfParts>
    <vt:vector size="35" baseType="lpstr">
      <vt:lpstr>Arial</vt:lpstr>
      <vt:lpstr>Arial Narrow</vt:lpstr>
      <vt:lpstr>Calibri</vt:lpstr>
      <vt:lpstr>Century Gothic</vt:lpstr>
      <vt:lpstr>Tahoma</vt:lpstr>
      <vt:lpstr>Times New Roman</vt:lpstr>
      <vt:lpstr>Wingdings</vt:lpstr>
      <vt:lpstr>Wingdings 3</vt:lpstr>
      <vt:lpstr>Ion</vt:lpstr>
      <vt:lpstr>1_Ion</vt:lpstr>
      <vt:lpstr>PowerPoint Presentation</vt:lpstr>
      <vt:lpstr>AGENDA</vt:lpstr>
      <vt:lpstr>Purpose of the Bidders Conference</vt:lpstr>
      <vt:lpstr>Rules of Engagement</vt:lpstr>
      <vt:lpstr>PowerPoint Presentation</vt:lpstr>
      <vt:lpstr>Overview of iSimangaliso Wetland Park</vt:lpstr>
      <vt:lpstr>Vision, Mission and Objectives</vt:lpstr>
      <vt:lpstr>Commercialisation Strategy Objectives of iSimangaliso</vt:lpstr>
      <vt:lpstr>PowerPoint Presentation</vt:lpstr>
      <vt:lpstr>PPP Opportunity</vt:lpstr>
      <vt:lpstr>Introduction</vt:lpstr>
      <vt:lpstr>Introduction</vt:lpstr>
      <vt:lpstr>Introduction</vt:lpstr>
      <vt:lpstr>Project Objectives</vt:lpstr>
      <vt:lpstr>PPP Opportunity </vt:lpstr>
      <vt:lpstr>PPP Opportunity </vt:lpstr>
      <vt:lpstr>PowerPoint Presentation</vt:lpstr>
      <vt:lpstr>Bidding Process</vt:lpstr>
      <vt:lpstr>RFP Document</vt:lpstr>
      <vt:lpstr>Bidding Time-Table</vt:lpstr>
      <vt:lpstr>Evaluation Criteria</vt:lpstr>
      <vt:lpstr>Bid Submission </vt:lpstr>
      <vt:lpstr>Procurement Process</vt:lpstr>
      <vt:lpstr>After Bid Closes – Tentative Dates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Basil</dc:creator>
  <cp:lastModifiedBy>Bheki Mabika</cp:lastModifiedBy>
  <cp:revision>135</cp:revision>
  <dcterms:created xsi:type="dcterms:W3CDTF">2020-10-28T15:33:15Z</dcterms:created>
  <dcterms:modified xsi:type="dcterms:W3CDTF">2025-05-08T10:39:09Z</dcterms:modified>
</cp:coreProperties>
</file>